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bleStyles.xml" ContentType="application/vnd.openxmlformats-officedocument.presentationml.tableStyl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media/image1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ustomXml" Target="../customXml/item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ommentAuthors" Target="commentAuthor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563982"/>
          <c:y val="0.0931853"/>
          <c:w val="0.899127"/>
          <c:h val="0.82107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FFFF"/>
            </a:solidFill>
            <a:ln w="114300" cap="flat">
              <a:solidFill>
                <a:srgbClr val="174D7F"/>
              </a:solidFill>
              <a:prstDash val="solid"/>
              <a:miter lim="400000"/>
            </a:ln>
            <a:effectLst/>
          </c:spPr>
          <c:marker>
            <c:symbol val="none"/>
            <c:size val="4"/>
            <c:spPr>
              <a:solidFill>
                <a:srgbClr val="FFFFFF"/>
              </a:solidFill>
              <a:ln w="50800" cap="flat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dLbls>
            <c:numFmt formatCode="0.0000000" sourceLinked="0"/>
            <c:txPr>
              <a:bodyPr/>
              <a:lstStyle/>
              <a:p>
                <a:pPr>
                  <a:defRPr b="0" i="0" strike="noStrike" sz="3420" u="none">
                    <a:solidFill>
                      <a:srgbClr val="000000"/>
                    </a:solidFill>
                    <a:latin typeface="Outfit Light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2021 Q4</c:v>
                </c:pt>
                <c:pt idx="1">
                  <c:v>2022 Q1</c:v>
                </c:pt>
                <c:pt idx="2">
                  <c:v>2022 Q2</c:v>
                </c:pt>
                <c:pt idx="3">
                  <c:v>2022 Q3</c:v>
                </c:pt>
                <c:pt idx="4">
                  <c:v>2022 Q4</c:v>
                </c:pt>
                <c:pt idx="5">
                  <c:v>2023 Q1</c:v>
                </c:pt>
                <c:pt idx="6">
                  <c:v>2023 Q2</c:v>
                </c:pt>
                <c:pt idx="7">
                  <c:v>2023 Q3</c:v>
                </c:pt>
                <c:pt idx="8">
                  <c:v>2023 Q4</c:v>
                </c:pt>
              </c:strCache>
            </c:strRef>
          </c:cat>
          <c:val>
            <c:numRef>
              <c:f>Sheet1!$B$2:$J$2</c:f>
              <c:numCache>
                <c:ptCount val="9"/>
                <c:pt idx="0">
                  <c:v>56.967120</c:v>
                </c:pt>
                <c:pt idx="1">
                  <c:v>62.133982</c:v>
                </c:pt>
                <c:pt idx="2">
                  <c:v>66.867506</c:v>
                </c:pt>
                <c:pt idx="3">
                  <c:v>71.247567</c:v>
                </c:pt>
                <c:pt idx="4">
                  <c:v>73.604755</c:v>
                </c:pt>
                <c:pt idx="5">
                  <c:v>73.715813</c:v>
                </c:pt>
                <c:pt idx="6">
                  <c:v>75.516051</c:v>
                </c:pt>
                <c:pt idx="7">
                  <c:v>77.094447</c:v>
                </c:pt>
                <c:pt idx="8">
                  <c:v>77.356864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Live music event</c:v>
                </c:pt>
              </c:strCache>
            </c:strRef>
          </c:tx>
          <c:spPr>
            <a:solidFill>
              <a:srgbClr val="FFFFFF"/>
            </a:solidFill>
            <a:ln w="114300" cap="flat">
              <a:solidFill>
                <a:schemeClr val="accent5">
                  <a:lumOff val="-29866"/>
                </a:schemeClr>
              </a:solidFill>
              <a:prstDash val="solid"/>
              <a:miter lim="400000"/>
            </a:ln>
            <a:effectLst/>
          </c:spPr>
          <c:marker>
            <c:symbol val="none"/>
            <c:size val="4"/>
            <c:spPr>
              <a:solidFill>
                <a:srgbClr val="FFFFFF"/>
              </a:solidFill>
              <a:ln w="50800" cap="flat">
                <a:solidFill>
                  <a:schemeClr val="accent3"/>
                </a:solidFill>
                <a:prstDash val="solid"/>
                <a:miter lim="400000"/>
              </a:ln>
              <a:effectLst/>
            </c:spPr>
          </c:marker>
          <c:dLbls>
            <c:numFmt formatCode="0.00000000" sourceLinked="0"/>
            <c:txPr>
              <a:bodyPr/>
              <a:lstStyle/>
              <a:p>
                <a:pPr>
                  <a:defRPr b="0" i="0" strike="noStrike" sz="3420" u="none">
                    <a:solidFill>
                      <a:srgbClr val="000000"/>
                    </a:solidFill>
                    <a:latin typeface="Outfit Light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2021 Q4</c:v>
                </c:pt>
                <c:pt idx="1">
                  <c:v>2022 Q1</c:v>
                </c:pt>
                <c:pt idx="2">
                  <c:v>2022 Q2</c:v>
                </c:pt>
                <c:pt idx="3">
                  <c:v>2022 Q3</c:v>
                </c:pt>
                <c:pt idx="4">
                  <c:v>2022 Q4</c:v>
                </c:pt>
                <c:pt idx="5">
                  <c:v>2023 Q1</c:v>
                </c:pt>
                <c:pt idx="6">
                  <c:v>2023 Q2</c:v>
                </c:pt>
                <c:pt idx="7">
                  <c:v>2023 Q3</c:v>
                </c:pt>
                <c:pt idx="8">
                  <c:v>2023 Q4</c:v>
                </c:pt>
              </c:strCache>
            </c:strRef>
          </c:cat>
          <c:val>
            <c:numRef>
              <c:f>Sheet1!$B$3:$J$3</c:f>
              <c:numCache>
                <c:ptCount val="9"/>
                <c:pt idx="0">
                  <c:v>17.429868</c:v>
                </c:pt>
                <c:pt idx="1">
                  <c:v>21.105950</c:v>
                </c:pt>
                <c:pt idx="2">
                  <c:v>25.271984</c:v>
                </c:pt>
                <c:pt idx="3">
                  <c:v>32.017395</c:v>
                </c:pt>
                <c:pt idx="4">
                  <c:v>33.665562</c:v>
                </c:pt>
                <c:pt idx="5">
                  <c:v>33.541306</c:v>
                </c:pt>
                <c:pt idx="6">
                  <c:v>37.401388</c:v>
                </c:pt>
                <c:pt idx="7">
                  <c:v>39.927276</c:v>
                </c:pt>
                <c:pt idx="8">
                  <c:v>38.770785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Cinema screening</c:v>
                </c:pt>
              </c:strCache>
            </c:strRef>
          </c:tx>
          <c:spPr>
            <a:solidFill>
              <a:srgbClr val="FFFFFF"/>
            </a:solidFill>
            <a:ln w="114300" cap="flat">
              <a:solidFill>
                <a:srgbClr val="A275A0"/>
              </a:solidFill>
              <a:prstDash val="solid"/>
              <a:miter lim="400000"/>
            </a:ln>
            <a:effectLst/>
          </c:spPr>
          <c:marker>
            <c:symbol val="none"/>
            <c:size val="4"/>
            <c:spPr>
              <a:solidFill>
                <a:srgbClr val="FFFFFF"/>
              </a:solidFill>
              <a:ln w="50800" cap="flat">
                <a:solidFill>
                  <a:srgbClr val="929292"/>
                </a:solidFill>
                <a:prstDash val="solid"/>
                <a:miter lim="400000"/>
              </a:ln>
              <a:effectLst/>
            </c:spPr>
          </c:marker>
          <c:dLbls>
            <c:numFmt formatCode="0.00000000" sourceLinked="0"/>
            <c:txPr>
              <a:bodyPr/>
              <a:lstStyle/>
              <a:p>
                <a:pPr>
                  <a:defRPr b="0" i="0" strike="noStrike" sz="3420" u="none">
                    <a:solidFill>
                      <a:srgbClr val="000000"/>
                    </a:solidFill>
                    <a:latin typeface="Outfit Light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2021 Q4</c:v>
                </c:pt>
                <c:pt idx="1">
                  <c:v>2022 Q1</c:v>
                </c:pt>
                <c:pt idx="2">
                  <c:v>2022 Q2</c:v>
                </c:pt>
                <c:pt idx="3">
                  <c:v>2022 Q3</c:v>
                </c:pt>
                <c:pt idx="4">
                  <c:v>2022 Q4</c:v>
                </c:pt>
                <c:pt idx="5">
                  <c:v>2023 Q1</c:v>
                </c:pt>
                <c:pt idx="6">
                  <c:v>2023 Q2</c:v>
                </c:pt>
                <c:pt idx="7">
                  <c:v>2023 Q3</c:v>
                </c:pt>
                <c:pt idx="8">
                  <c:v>2023 Q4</c:v>
                </c:pt>
              </c:strCache>
            </c:strRef>
          </c:cat>
          <c:val>
            <c:numRef>
              <c:f>Sheet1!$B$4:$J$4</c:f>
              <c:numCache>
                <c:ptCount val="9"/>
                <c:pt idx="0">
                  <c:v>34.107347</c:v>
                </c:pt>
                <c:pt idx="1">
                  <c:v>41.492073</c:v>
                </c:pt>
                <c:pt idx="2">
                  <c:v>45.307424</c:v>
                </c:pt>
                <c:pt idx="3">
                  <c:v>49.125305</c:v>
                </c:pt>
                <c:pt idx="4">
                  <c:v>50.501593</c:v>
                </c:pt>
                <c:pt idx="5">
                  <c:v>51.314651</c:v>
                </c:pt>
                <c:pt idx="6">
                  <c:v>53.174284</c:v>
                </c:pt>
                <c:pt idx="7">
                  <c:v>55.050137</c:v>
                </c:pt>
                <c:pt idx="8">
                  <c:v>55.482492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0.0000000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870" u="none">
                <a:solidFill>
                  <a:srgbClr val="000000"/>
                </a:solidFill>
                <a:latin typeface="Outfit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00"/>
          <c:min val="0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70" u="none">
                <a:solidFill>
                  <a:srgbClr val="000000"/>
                </a:solidFill>
                <a:latin typeface="Outfit Light"/>
              </a:defRPr>
            </a:pPr>
          </a:p>
        </c:txPr>
        <c:crossAx val="209473455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542117"/>
          <c:y val="0"/>
          <c:w val="0.9035"/>
          <c:h val="0.075141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870" u="none">
              <a:solidFill>
                <a:srgbClr val="000000"/>
              </a:solidFill>
              <a:latin typeface="Outfit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08038"/>
          <c:y val="0.0958754"/>
          <c:w val="0.934196"/>
          <c:h val="0.817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Cinema screening</c:v>
                </c:pt>
              </c:strCache>
            </c:strRef>
          </c:tx>
          <c:spPr>
            <a:solidFill>
              <a:srgbClr val="A375A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&quot;%&quot;" sourceLinked="0"/>
            <c:txPr>
              <a:bodyPr/>
              <a:lstStyle/>
              <a:p>
                <a:pPr>
                  <a:defRPr b="0" i="0" strike="noStrike" sz="3420" u="none">
                    <a:solidFill>
                      <a:srgbClr val="FFFFFF"/>
                    </a:solidFill>
                    <a:latin typeface="Outfit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England</c:v>
                </c:pt>
                <c:pt idx="1">
                  <c:v>Scotland</c:v>
                </c:pt>
                <c:pt idx="2">
                  <c:v>Wales</c:v>
                </c:pt>
                <c:pt idx="3">
                  <c:v>Northern Ireland</c:v>
                </c:pt>
              </c:strCache>
            </c:strRef>
          </c:cat>
          <c:val>
            <c:numRef>
              <c:f>Sheet1!$B$2:$B$5</c:f>
              <c:numCache>
                <c:ptCount val="4"/>
                <c:pt idx="0">
                  <c:v>55.000000</c:v>
                </c:pt>
                <c:pt idx="1">
                  <c:v>49.000000</c:v>
                </c:pt>
                <c:pt idx="2">
                  <c:v>47.000000</c:v>
                </c:pt>
                <c:pt idx="3">
                  <c:v>52.000000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 music event</c:v>
                </c:pt>
              </c:strCache>
            </c:strRef>
          </c:tx>
          <c:spPr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&quot;%&quot;" sourceLinked="0"/>
            <c:txPr>
              <a:bodyPr/>
              <a:lstStyle/>
              <a:p>
                <a:pPr>
                  <a:defRPr b="0" i="0" strike="noStrike" sz="3420" u="none">
                    <a:solidFill>
                      <a:srgbClr val="FFFFFF"/>
                    </a:solidFill>
                    <a:latin typeface="Outfit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England</c:v>
                </c:pt>
                <c:pt idx="1">
                  <c:v>Scotland</c:v>
                </c:pt>
                <c:pt idx="2">
                  <c:v>Wales</c:v>
                </c:pt>
                <c:pt idx="3">
                  <c:v>Northern Ireland</c:v>
                </c:pt>
              </c:strCache>
            </c:strRef>
          </c:cat>
          <c:val>
            <c:numRef>
              <c:f>Sheet1!$C$2:$C$5</c:f>
              <c:numCache>
                <c:ptCount val="4"/>
                <c:pt idx="0">
                  <c:v>39.000000</c:v>
                </c:pt>
                <c:pt idx="1">
                  <c:v>32.000000</c:v>
                </c:pt>
                <c:pt idx="2">
                  <c:v>32.000000</c:v>
                </c:pt>
                <c:pt idx="3">
                  <c:v>34.000000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870" u="none">
                <a:solidFill>
                  <a:srgbClr val="000000"/>
                </a:solidFill>
                <a:latin typeface="Outfit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00"/>
          <c:min val="0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70" u="none">
                <a:solidFill>
                  <a:srgbClr val="000000"/>
                </a:solidFill>
                <a:latin typeface="Outfit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906765"/>
          <c:y val="0"/>
          <c:w val="0.855208"/>
          <c:h val="0.075457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870" u="none">
              <a:solidFill>
                <a:srgbClr val="000000"/>
              </a:solidFill>
              <a:latin typeface="Outfit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2354"/>
          <c:y val="0.0524337"/>
          <c:w val="0.911232"/>
          <c:h val="0.8584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/>
            </c:strRef>
          </c:tx>
          <c:spPr>
            <a:solidFill>
              <a:srgbClr val="FFFFFF"/>
            </a:solidFill>
            <a:ln w="114300" cap="flat">
              <a:solidFill>
                <a:srgbClr val="A375A0"/>
              </a:solidFill>
              <a:prstDash val="solid"/>
              <a:miter lim="400000"/>
            </a:ln>
            <a:effectLst/>
          </c:spPr>
          <c:marker>
            <c:symbol val="none"/>
            <c:size val="4"/>
            <c:spPr>
              <a:solidFill>
                <a:srgbClr val="FFFFFF"/>
              </a:solidFill>
              <a:ln w="50800" cap="flat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3000" u="none">
                    <a:solidFill>
                      <a:srgbClr val="000000"/>
                    </a:solidFill>
                    <a:latin typeface="Outfit Light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Sheet1!$B$2:$B$14</c:f>
              <c:numCache>
                <c:ptCount val="13"/>
                <c:pt idx="0">
                  <c:v>761.000000</c:v>
                </c:pt>
                <c:pt idx="1">
                  <c:v>750.000000</c:v>
                </c:pt>
                <c:pt idx="2">
                  <c:v>747.000000</c:v>
                </c:pt>
                <c:pt idx="3">
                  <c:v>743.000000</c:v>
                </c:pt>
                <c:pt idx="4">
                  <c:v>771.000000</c:v>
                </c:pt>
                <c:pt idx="5">
                  <c:v>788.000000</c:v>
                </c:pt>
                <c:pt idx="6">
                  <c:v>801.000000</c:v>
                </c:pt>
                <c:pt idx="7">
                  <c:v>811.000000</c:v>
                </c:pt>
                <c:pt idx="8">
                  <c:v>840.000000</c:v>
                </c:pt>
                <c:pt idx="9">
                  <c:v>878.000000</c:v>
                </c:pt>
                <c:pt idx="10">
                  <c:v>860.000000</c:v>
                </c:pt>
                <c:pt idx="11">
                  <c:v>846.000000</c:v>
                </c:pt>
                <c:pt idx="12">
                  <c:v>825.000000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870" u="none">
                <a:solidFill>
                  <a:srgbClr val="000000"/>
                </a:solidFill>
                <a:latin typeface="Outfit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70" u="none">
                <a:solidFill>
                  <a:srgbClr val="000000"/>
                </a:solidFill>
                <a:latin typeface="Outfit Light"/>
              </a:defRPr>
            </a:pPr>
          </a:p>
        </c:txPr>
        <c:crossAx val="2094734552"/>
        <c:crosses val="autoZero"/>
        <c:crossBetween val="midCat"/>
        <c:majorUnit val="50"/>
        <c:minorUnit val="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251843"/>
          <c:y val="0.0523656"/>
          <c:w val="0.945394"/>
          <c:h val="0.858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/>
            </c:strRef>
          </c:tx>
          <c:spPr>
            <a:solidFill>
              <a:srgbClr val="FFFFFF"/>
            </a:solidFill>
            <a:ln w="114300" cap="flat">
              <a:solidFill>
                <a:srgbClr val="174D7F"/>
              </a:solidFill>
              <a:prstDash val="solid"/>
              <a:miter lim="400000"/>
            </a:ln>
            <a:effectLst/>
          </c:spPr>
          <c:marker>
            <c:symbol val="none"/>
            <c:size val="4"/>
            <c:spPr>
              <a:solidFill>
                <a:srgbClr val="FFFFFF"/>
              </a:solidFill>
              <a:ln w="50800" cap="flat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3180" u="none">
                    <a:solidFill>
                      <a:srgbClr val="000000"/>
                    </a:solidFill>
                    <a:latin typeface="Outfit Light"/>
                  </a:defRPr>
                </a:p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Sheet1!$B$2:$B$7</c:f>
              <c:numCache>
                <c:ptCount val="6"/>
                <c:pt idx="0">
                  <c:v>100.000000</c:v>
                </c:pt>
                <c:pt idx="1">
                  <c:v>104.556632</c:v>
                </c:pt>
                <c:pt idx="2">
                  <c:v>14.345747</c:v>
                </c:pt>
                <c:pt idx="3">
                  <c:v>32.050525</c:v>
                </c:pt>
                <c:pt idx="4">
                  <c:v>75.149245</c:v>
                </c:pt>
                <c:pt idx="5">
                  <c:v>76.662730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870" u="none">
                <a:solidFill>
                  <a:srgbClr val="000000"/>
                </a:solidFill>
                <a:latin typeface="Outfit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50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70" u="none">
                <a:solidFill>
                  <a:srgbClr val="000000"/>
                </a:solidFill>
                <a:latin typeface="Outfit Light"/>
              </a:defRPr>
            </a:pPr>
          </a:p>
        </c:txPr>
        <c:crossAx val="2094734552"/>
        <c:crosses val="autoZero"/>
        <c:crossBetween val="midCat"/>
        <c:majorUnit val="50"/>
        <c:minorUnit val="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Jack Gamble"/>
          <p:cNvSpPr txBox="1"/>
          <p:nvPr/>
        </p:nvSpPr>
        <p:spPr>
          <a:xfrm>
            <a:off x="9114038" y="5189388"/>
            <a:ext cx="1306193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2000">
                <a:solidFill>
                  <a:srgbClr val="433E4E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1pPr>
          </a:lstStyle>
          <a:p>
            <a:pPr/>
            <a:r>
              <a:t>Jack Gamble</a:t>
            </a:r>
          </a:p>
        </p:txBody>
      </p:sp>
      <p:sp>
        <p:nvSpPr>
          <p:cNvPr id="172" name="Director of the Campaign for the Arts"/>
          <p:cNvSpPr txBox="1"/>
          <p:nvPr/>
        </p:nvSpPr>
        <p:spPr>
          <a:xfrm>
            <a:off x="9114038" y="7586811"/>
            <a:ext cx="1306193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20000"/>
              </a:lnSpc>
              <a:defRPr sz="5000">
                <a:solidFill>
                  <a:srgbClr val="433E4E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Director of the Campaign for the Arts</a:t>
            </a:r>
          </a:p>
        </p:txBody>
      </p:sp>
      <p:pic>
        <p:nvPicPr>
          <p:cNvPr id="173" name="CFTA Logo Lockup Dark Text Transparent.png" descr="CFTA Logo Lockup Dark Text 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529" y="2194145"/>
            <a:ext cx="7322206" cy="9327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"/>
          <p:cNvGrpSpPr/>
          <p:nvPr/>
        </p:nvGrpSpPr>
        <p:grpSpPr>
          <a:xfrm>
            <a:off x="721141" y="570793"/>
            <a:ext cx="4335996" cy="12574414"/>
            <a:chOff x="0" y="0"/>
            <a:chExt cx="4335995" cy="12574413"/>
          </a:xfrm>
        </p:grpSpPr>
        <p:sp>
          <p:nvSpPr>
            <p:cNvPr id="281" name="Rectangle"/>
            <p:cNvSpPr/>
            <p:nvPr/>
          </p:nvSpPr>
          <p:spPr>
            <a:xfrm>
              <a:off x="0" y="0"/>
              <a:ext cx="4335996" cy="12574414"/>
            </a:xfrm>
            <a:prstGeom prst="rect">
              <a:avLst/>
            </a:prstGeom>
            <a:solidFill>
              <a:srgbClr val="DCDDE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2" name="Engagement"/>
            <p:cNvSpPr txBox="1"/>
            <p:nvPr/>
          </p:nvSpPr>
          <p:spPr>
            <a:xfrm>
              <a:off x="2758" y="5798256"/>
              <a:ext cx="43307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Engagement</a:t>
              </a:r>
            </a:p>
          </p:txBody>
        </p:sp>
      </p:grpSp>
      <p:grpSp>
        <p:nvGrpSpPr>
          <p:cNvPr id="286" name="Group"/>
          <p:cNvGrpSpPr/>
          <p:nvPr/>
        </p:nvGrpSpPr>
        <p:grpSpPr>
          <a:xfrm>
            <a:off x="5416523" y="570793"/>
            <a:ext cx="4337161" cy="12574414"/>
            <a:chOff x="0" y="0"/>
            <a:chExt cx="4337160" cy="12574413"/>
          </a:xfrm>
        </p:grpSpPr>
        <p:sp>
          <p:nvSpPr>
            <p:cNvPr id="284" name="Rectangle"/>
            <p:cNvSpPr/>
            <p:nvPr/>
          </p:nvSpPr>
          <p:spPr>
            <a:xfrm>
              <a:off x="1165" y="0"/>
              <a:ext cx="4335996" cy="12574414"/>
            </a:xfrm>
            <a:prstGeom prst="rect">
              <a:avLst/>
            </a:prstGeom>
            <a:solidFill>
              <a:srgbClr val="D3E9F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5" name="Provision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Provision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289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0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1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2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3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4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95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296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97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298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99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300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01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302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03" name="Number of cinema sites in the UK"/>
          <p:cNvSpPr txBox="1"/>
          <p:nvPr/>
        </p:nvSpPr>
        <p:spPr>
          <a:xfrm>
            <a:off x="6970759" y="2128925"/>
            <a:ext cx="1030541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Number of cinema sites in the UK</a:t>
            </a:r>
          </a:p>
        </p:txBody>
      </p:sp>
      <p:sp>
        <p:nvSpPr>
          <p:cNvPr id="304" name="Source: UK Cinema Association, OMDIA, CAA"/>
          <p:cNvSpPr txBox="1"/>
          <p:nvPr/>
        </p:nvSpPr>
        <p:spPr>
          <a:xfrm>
            <a:off x="527151" y="12954000"/>
            <a:ext cx="4195573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UK Cinema Association, OMDIA, CAA</a:t>
            </a:r>
          </a:p>
        </p:txBody>
      </p:sp>
      <p:graphicFrame>
        <p:nvGraphicFramePr>
          <p:cNvPr id="305" name="2D Line Chart"/>
          <p:cNvGraphicFramePr/>
          <p:nvPr/>
        </p:nvGraphicFramePr>
        <p:xfrm>
          <a:off x="3797786" y="3909190"/>
          <a:ext cx="15888387" cy="871957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308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9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0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1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2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3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14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315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16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317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18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319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20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321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22" name="Number of music, theatre and comedy events in the UK (indexed)"/>
          <p:cNvSpPr txBox="1"/>
          <p:nvPr/>
        </p:nvSpPr>
        <p:spPr>
          <a:xfrm>
            <a:off x="2106754" y="2128925"/>
            <a:ext cx="2003342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Number of music, theatre and comedy events in the UK (indexed)</a:t>
            </a:r>
          </a:p>
        </p:txBody>
      </p:sp>
      <p:sp>
        <p:nvSpPr>
          <p:cNvPr id="323" name="Source: Data Thistle"/>
          <p:cNvSpPr txBox="1"/>
          <p:nvPr/>
        </p:nvSpPr>
        <p:spPr>
          <a:xfrm>
            <a:off x="527151" y="12954000"/>
            <a:ext cx="192440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Data Thistle</a:t>
            </a:r>
          </a:p>
        </p:txBody>
      </p:sp>
      <p:graphicFrame>
        <p:nvGraphicFramePr>
          <p:cNvPr id="324" name="2D Line Chart"/>
          <p:cNvGraphicFramePr/>
          <p:nvPr/>
        </p:nvGraphicFramePr>
        <p:xfrm>
          <a:off x="4478680" y="3889190"/>
          <a:ext cx="15354643" cy="873092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327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8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9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0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1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2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33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334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35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336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37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338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39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340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41" name="Number of music, theatre and comedy events in the UK (by venue size)"/>
          <p:cNvSpPr txBox="1"/>
          <p:nvPr/>
        </p:nvSpPr>
        <p:spPr>
          <a:xfrm>
            <a:off x="1315353" y="2128925"/>
            <a:ext cx="21616227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Number of music, theatre and comedy events in the UK (by venue size)</a:t>
            </a:r>
          </a:p>
        </p:txBody>
      </p:sp>
      <p:sp>
        <p:nvSpPr>
          <p:cNvPr id="342" name="Source: Data Thistle"/>
          <p:cNvSpPr txBox="1"/>
          <p:nvPr/>
        </p:nvSpPr>
        <p:spPr>
          <a:xfrm>
            <a:off x="527151" y="12954000"/>
            <a:ext cx="192440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Data Thistle</a:t>
            </a:r>
          </a:p>
        </p:txBody>
      </p:sp>
      <p:pic>
        <p:nvPicPr>
          <p:cNvPr id="343" name="chart.png" descr="chart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7398"/>
          <a:stretch>
            <a:fillRect/>
          </a:stretch>
        </p:blipFill>
        <p:spPr>
          <a:xfrm>
            <a:off x="2492898" y="4720133"/>
            <a:ext cx="19261062" cy="6039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346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7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8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9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0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1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52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353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54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355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56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357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58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359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60" name="Average ticket prices, 2023 vs 2018, real terms (2023 prices)"/>
          <p:cNvSpPr txBox="1"/>
          <p:nvPr/>
        </p:nvSpPr>
        <p:spPr>
          <a:xfrm>
            <a:off x="3328786" y="2128925"/>
            <a:ext cx="1758936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>
              <a:spcBef>
                <a:spcPts val="0"/>
              </a:spcBef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Average ticket prices, 2023 vs 2018, real terms </a:t>
            </a:r>
            <a:r>
              <a:rPr sz="4200"/>
              <a:t>(2023 prices)</a:t>
            </a:r>
          </a:p>
        </p:txBody>
      </p:sp>
      <p:sp>
        <p:nvSpPr>
          <p:cNvPr id="361" name="Source: Data Thistle"/>
          <p:cNvSpPr txBox="1"/>
          <p:nvPr/>
        </p:nvSpPr>
        <p:spPr>
          <a:xfrm>
            <a:off x="527151" y="12954000"/>
            <a:ext cx="192440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Data Thistle</a:t>
            </a:r>
          </a:p>
        </p:txBody>
      </p:sp>
      <p:pic>
        <p:nvPicPr>
          <p:cNvPr id="362" name="graph2.png" descr="graph2.png"/>
          <p:cNvPicPr>
            <a:picLocks noChangeAspect="1"/>
          </p:cNvPicPr>
          <p:nvPr/>
        </p:nvPicPr>
        <p:blipFill>
          <a:blip r:embed="rId2">
            <a:extLst/>
          </a:blip>
          <a:srcRect l="0" t="13633" r="0" b="0"/>
          <a:stretch>
            <a:fillRect/>
          </a:stretch>
        </p:blipFill>
        <p:spPr>
          <a:xfrm>
            <a:off x="2275010" y="3783841"/>
            <a:ext cx="18698448" cy="9494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roup"/>
          <p:cNvGrpSpPr/>
          <p:nvPr/>
        </p:nvGrpSpPr>
        <p:grpSpPr>
          <a:xfrm>
            <a:off x="10033000" y="570793"/>
            <a:ext cx="4344308" cy="12574414"/>
            <a:chOff x="0" y="0"/>
            <a:chExt cx="4344307" cy="12574413"/>
          </a:xfrm>
        </p:grpSpPr>
        <p:sp>
          <p:nvSpPr>
            <p:cNvPr id="364" name="Rectangle"/>
            <p:cNvSpPr/>
            <p:nvPr/>
          </p:nvSpPr>
          <p:spPr>
            <a:xfrm>
              <a:off x="8312" y="0"/>
              <a:ext cx="4335996" cy="12574414"/>
            </a:xfrm>
            <a:prstGeom prst="rect">
              <a:avLst/>
            </a:prstGeom>
            <a:solidFill>
              <a:srgbClr val="FBF6C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5" name="Funding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Funding</a:t>
              </a:r>
            </a:p>
          </p:txBody>
        </p:sp>
      </p:grpSp>
      <p:grpSp>
        <p:nvGrpSpPr>
          <p:cNvPr id="369" name="Group"/>
          <p:cNvGrpSpPr/>
          <p:nvPr/>
        </p:nvGrpSpPr>
        <p:grpSpPr>
          <a:xfrm>
            <a:off x="721141" y="570793"/>
            <a:ext cx="4335996" cy="12574414"/>
            <a:chOff x="0" y="0"/>
            <a:chExt cx="4335995" cy="12574413"/>
          </a:xfrm>
        </p:grpSpPr>
        <p:sp>
          <p:nvSpPr>
            <p:cNvPr id="367" name="Rectangle"/>
            <p:cNvSpPr/>
            <p:nvPr/>
          </p:nvSpPr>
          <p:spPr>
            <a:xfrm>
              <a:off x="0" y="0"/>
              <a:ext cx="4335996" cy="12574414"/>
            </a:xfrm>
            <a:prstGeom prst="rect">
              <a:avLst/>
            </a:prstGeom>
            <a:solidFill>
              <a:srgbClr val="DCDDE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8" name="Engagement"/>
            <p:cNvSpPr txBox="1"/>
            <p:nvPr/>
          </p:nvSpPr>
          <p:spPr>
            <a:xfrm>
              <a:off x="2758" y="5798256"/>
              <a:ext cx="43307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Engagement</a:t>
              </a:r>
            </a:p>
          </p:txBody>
        </p:sp>
      </p:grpSp>
      <p:grpSp>
        <p:nvGrpSpPr>
          <p:cNvPr id="372" name="Group"/>
          <p:cNvGrpSpPr/>
          <p:nvPr/>
        </p:nvGrpSpPr>
        <p:grpSpPr>
          <a:xfrm>
            <a:off x="5416523" y="570793"/>
            <a:ext cx="4337161" cy="12574414"/>
            <a:chOff x="0" y="0"/>
            <a:chExt cx="4337160" cy="12574413"/>
          </a:xfrm>
        </p:grpSpPr>
        <p:sp>
          <p:nvSpPr>
            <p:cNvPr id="370" name="Rectangle"/>
            <p:cNvSpPr/>
            <p:nvPr/>
          </p:nvSpPr>
          <p:spPr>
            <a:xfrm>
              <a:off x="1165" y="0"/>
              <a:ext cx="4335996" cy="12574414"/>
            </a:xfrm>
            <a:prstGeom prst="rect">
              <a:avLst/>
            </a:prstGeom>
            <a:solidFill>
              <a:srgbClr val="D3E9F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71" name="Provision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Provision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375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6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7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8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9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0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81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382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83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384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85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386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87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388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89" name="Income mix of Arts Council England’s ‘National Portfolio’"/>
          <p:cNvSpPr txBox="1"/>
          <p:nvPr/>
        </p:nvSpPr>
        <p:spPr>
          <a:xfrm>
            <a:off x="3453113" y="2128925"/>
            <a:ext cx="17340708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Income mix of Arts Council England’s ‘National Portfolio’</a:t>
            </a:r>
          </a:p>
        </p:txBody>
      </p:sp>
      <p:sp>
        <p:nvSpPr>
          <p:cNvPr id="390" name="Source: Arts Council England, MyCake"/>
          <p:cNvSpPr txBox="1"/>
          <p:nvPr/>
        </p:nvSpPr>
        <p:spPr>
          <a:xfrm>
            <a:off x="527151" y="12954000"/>
            <a:ext cx="3520949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Arts Council England, MyCake</a:t>
            </a:r>
          </a:p>
        </p:txBody>
      </p:sp>
      <p:pic>
        <p:nvPicPr>
          <p:cNvPr id="391" name="income.png" descr="income.png"/>
          <p:cNvPicPr>
            <a:picLocks noChangeAspect="1"/>
          </p:cNvPicPr>
          <p:nvPr/>
        </p:nvPicPr>
        <p:blipFill>
          <a:blip r:embed="rId2">
            <a:extLst/>
          </a:blip>
          <a:srcRect l="0" t="15200" r="0" b="0"/>
          <a:stretch>
            <a:fillRect/>
          </a:stretch>
        </p:blipFill>
        <p:spPr>
          <a:xfrm>
            <a:off x="1991144" y="3425362"/>
            <a:ext cx="16665790" cy="9955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ncome.png" descr="income.png"/>
          <p:cNvPicPr>
            <a:picLocks noChangeAspect="1"/>
          </p:cNvPicPr>
          <p:nvPr/>
        </p:nvPicPr>
        <p:blipFill>
          <a:blip r:embed="rId2">
            <a:extLst/>
          </a:blip>
          <a:srcRect l="63081" t="0" r="0" b="89980"/>
          <a:stretch>
            <a:fillRect/>
          </a:stretch>
        </p:blipFill>
        <p:spPr>
          <a:xfrm>
            <a:off x="18420291" y="6979069"/>
            <a:ext cx="6041855" cy="1155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ncome.png" descr="income.png"/>
          <p:cNvPicPr>
            <a:picLocks noChangeAspect="1"/>
          </p:cNvPicPr>
          <p:nvPr/>
        </p:nvPicPr>
        <p:blipFill>
          <a:blip r:embed="rId2">
            <a:extLst/>
          </a:blip>
          <a:srcRect l="35319" t="0" r="30143" b="89980"/>
          <a:stretch>
            <a:fillRect/>
          </a:stretch>
        </p:blipFill>
        <p:spPr>
          <a:xfrm>
            <a:off x="18742355" y="7737012"/>
            <a:ext cx="5652065" cy="1155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ncome.png" descr="income.png"/>
          <p:cNvPicPr>
            <a:picLocks noChangeAspect="1"/>
          </p:cNvPicPr>
          <p:nvPr/>
        </p:nvPicPr>
        <p:blipFill>
          <a:blip r:embed="rId2">
            <a:extLst/>
          </a:blip>
          <a:srcRect l="0" t="0" r="64444" b="89980"/>
          <a:stretch>
            <a:fillRect/>
          </a:stretch>
        </p:blipFill>
        <p:spPr>
          <a:xfrm>
            <a:off x="16948227" y="8494955"/>
            <a:ext cx="5818791" cy="1155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national-funding.png" descr="national-funding.png"/>
          <p:cNvPicPr>
            <a:picLocks noChangeAspect="1"/>
          </p:cNvPicPr>
          <p:nvPr/>
        </p:nvPicPr>
        <p:blipFill>
          <a:blip r:embed="rId2">
            <a:extLst/>
          </a:blip>
          <a:srcRect l="0" t="8993" r="0" b="0"/>
          <a:stretch>
            <a:fillRect/>
          </a:stretch>
        </p:blipFill>
        <p:spPr>
          <a:xfrm>
            <a:off x="11299890" y="2783416"/>
            <a:ext cx="12011380" cy="10884223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398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9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0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1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2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3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04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405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06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407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08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409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10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411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12" name="Grant-in-aid income to the UK’s Arts Councils (per person)"/>
          <p:cNvSpPr txBox="1"/>
          <p:nvPr/>
        </p:nvSpPr>
        <p:spPr>
          <a:xfrm>
            <a:off x="3566746" y="2128925"/>
            <a:ext cx="1711344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Grant-in-aid income to the UK’s Arts Councils </a:t>
            </a:r>
            <a:r>
              <a:rPr sz="4200"/>
              <a:t>(per person)</a:t>
            </a:r>
          </a:p>
        </p:txBody>
      </p:sp>
      <p:sp>
        <p:nvSpPr>
          <p:cNvPr id="413" name="Real terms (2022-23 prices)…"/>
          <p:cNvSpPr txBox="1"/>
          <p:nvPr/>
        </p:nvSpPr>
        <p:spPr>
          <a:xfrm>
            <a:off x="527151" y="12522200"/>
            <a:ext cx="9343848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rPr sz="2400">
                <a:solidFill>
                  <a:srgbClr val="174D7F"/>
                </a:solidFill>
                <a:latin typeface="Outfit Bold"/>
                <a:ea typeface="Outfit Bold"/>
                <a:cs typeface="Outfit Bold"/>
                <a:sym typeface="Outfit Bold"/>
              </a:rPr>
              <a:t>Real terms (2022-23 prices)</a:t>
            </a:r>
            <a:endParaRPr sz="2400">
              <a:solidFill>
                <a:srgbClr val="174D7F"/>
              </a:solidFill>
              <a:latin typeface="Outfit Bold"/>
              <a:ea typeface="Outfit Bold"/>
              <a:cs typeface="Outfit Bold"/>
              <a:sym typeface="Outfit Bold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Source: Arts Council England, Creative Scotland, Arts Council of Wales, Arts Council of Northern Ireland</a:t>
            </a:r>
          </a:p>
        </p:txBody>
      </p:sp>
      <p:pic>
        <p:nvPicPr>
          <p:cNvPr id="414" name="national-funding.png" descr="national-funding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9973"/>
          <a:stretch>
            <a:fillRect/>
          </a:stretch>
        </p:blipFill>
        <p:spPr>
          <a:xfrm>
            <a:off x="-501291" y="3337851"/>
            <a:ext cx="13446904" cy="13425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7" name="Group"/>
          <p:cNvGrpSpPr/>
          <p:nvPr/>
        </p:nvGrpSpPr>
        <p:grpSpPr>
          <a:xfrm>
            <a:off x="831265" y="5114021"/>
            <a:ext cx="3787170" cy="2879957"/>
            <a:chOff x="0" y="0"/>
            <a:chExt cx="3787169" cy="2879956"/>
          </a:xfrm>
        </p:grpSpPr>
        <p:sp>
          <p:nvSpPr>
            <p:cNvPr id="415" name="↓ 18%"/>
            <p:cNvSpPr txBox="1"/>
            <p:nvPr/>
          </p:nvSpPr>
          <p:spPr>
            <a:xfrm>
              <a:off x="0" y="-1"/>
              <a:ext cx="3787170" cy="201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927A40"/>
                  </a:solidFill>
                  <a:latin typeface="Outfit Regular"/>
                  <a:ea typeface="Outfit Regular"/>
                  <a:cs typeface="Outfit Regular"/>
                  <a:sym typeface="Outfit Regular"/>
                </a:defRPr>
              </a:lvl1pPr>
            </a:lstStyle>
            <a:p>
              <a:pPr/>
              <a:r>
                <a:t>↓ 18%</a:t>
              </a:r>
            </a:p>
          </p:txBody>
        </p:sp>
        <p:sp>
          <p:nvSpPr>
            <p:cNvPr id="416" name="England"/>
            <p:cNvSpPr txBox="1"/>
            <p:nvPr/>
          </p:nvSpPr>
          <p:spPr>
            <a:xfrm>
              <a:off x="1152663" y="2219556"/>
              <a:ext cx="1732726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sz="3500">
                  <a:solidFill>
                    <a:srgbClr val="927A40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England</a:t>
              </a:r>
            </a:p>
          </p:txBody>
        </p:sp>
      </p:grpSp>
      <p:grpSp>
        <p:nvGrpSpPr>
          <p:cNvPr id="420" name="Group"/>
          <p:cNvGrpSpPr/>
          <p:nvPr/>
        </p:nvGrpSpPr>
        <p:grpSpPr>
          <a:xfrm>
            <a:off x="6244296" y="5114021"/>
            <a:ext cx="4069111" cy="2879957"/>
            <a:chOff x="0" y="0"/>
            <a:chExt cx="4069109" cy="2879956"/>
          </a:xfrm>
        </p:grpSpPr>
        <p:sp>
          <p:nvSpPr>
            <p:cNvPr id="418" name="↓ 22%"/>
            <p:cNvSpPr txBox="1"/>
            <p:nvPr/>
          </p:nvSpPr>
          <p:spPr>
            <a:xfrm>
              <a:off x="0" y="-1"/>
              <a:ext cx="4069110" cy="201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213B91"/>
                  </a:solidFill>
                  <a:latin typeface="Outfit Regular"/>
                  <a:ea typeface="Outfit Regular"/>
                  <a:cs typeface="Outfit Regular"/>
                  <a:sym typeface="Outfit Regular"/>
                </a:defRPr>
              </a:lvl1pPr>
            </a:lstStyle>
            <a:p>
              <a:pPr/>
              <a:r>
                <a:t>↓ 22%</a:t>
              </a:r>
            </a:p>
          </p:txBody>
        </p:sp>
        <p:sp>
          <p:nvSpPr>
            <p:cNvPr id="419" name="Scotland"/>
            <p:cNvSpPr txBox="1"/>
            <p:nvPr/>
          </p:nvSpPr>
          <p:spPr>
            <a:xfrm>
              <a:off x="1075537" y="2219556"/>
              <a:ext cx="183051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sz="3500">
                  <a:solidFill>
                    <a:srgbClr val="213B91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Scotland</a:t>
              </a:r>
            </a:p>
          </p:txBody>
        </p:sp>
      </p:grpSp>
      <p:grpSp>
        <p:nvGrpSpPr>
          <p:cNvPr id="423" name="Group"/>
          <p:cNvGrpSpPr/>
          <p:nvPr/>
        </p:nvGrpSpPr>
        <p:grpSpPr>
          <a:xfrm>
            <a:off x="823764" y="8827701"/>
            <a:ext cx="4069111" cy="2879958"/>
            <a:chOff x="0" y="0"/>
            <a:chExt cx="4069109" cy="2879956"/>
          </a:xfrm>
        </p:grpSpPr>
        <p:sp>
          <p:nvSpPr>
            <p:cNvPr id="421" name="↓ 25%"/>
            <p:cNvSpPr txBox="1"/>
            <p:nvPr/>
          </p:nvSpPr>
          <p:spPr>
            <a:xfrm>
              <a:off x="0" y="-1"/>
              <a:ext cx="4069110" cy="201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EC5146"/>
                  </a:solidFill>
                  <a:latin typeface="Outfit Regular"/>
                  <a:ea typeface="Outfit Regular"/>
                  <a:cs typeface="Outfit Regular"/>
                  <a:sym typeface="Outfit Regular"/>
                </a:defRPr>
              </a:lvl1pPr>
            </a:lstStyle>
            <a:p>
              <a:pPr/>
              <a:r>
                <a:t>↓ 25%</a:t>
              </a:r>
            </a:p>
          </p:txBody>
        </p:sp>
        <p:sp>
          <p:nvSpPr>
            <p:cNvPr id="422" name="Wales"/>
            <p:cNvSpPr txBox="1"/>
            <p:nvPr/>
          </p:nvSpPr>
          <p:spPr>
            <a:xfrm>
              <a:off x="1370468" y="2219556"/>
              <a:ext cx="1297116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sz="3500">
                  <a:solidFill>
                    <a:srgbClr val="EC5146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Wales</a:t>
              </a:r>
            </a:p>
          </p:txBody>
        </p:sp>
      </p:grpSp>
      <p:grpSp>
        <p:nvGrpSpPr>
          <p:cNvPr id="426" name="Group"/>
          <p:cNvGrpSpPr/>
          <p:nvPr/>
        </p:nvGrpSpPr>
        <p:grpSpPr>
          <a:xfrm>
            <a:off x="6236796" y="8827701"/>
            <a:ext cx="4139214" cy="2879958"/>
            <a:chOff x="0" y="0"/>
            <a:chExt cx="4139213" cy="2879956"/>
          </a:xfrm>
        </p:grpSpPr>
        <p:sp>
          <p:nvSpPr>
            <p:cNvPr id="424" name="↓ 66%"/>
            <p:cNvSpPr txBox="1"/>
            <p:nvPr/>
          </p:nvSpPr>
          <p:spPr>
            <a:xfrm>
              <a:off x="0" y="-1"/>
              <a:ext cx="4139214" cy="201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40B599"/>
                  </a:solidFill>
                  <a:latin typeface="Outfit Regular"/>
                  <a:ea typeface="Outfit Regular"/>
                  <a:cs typeface="Outfit Regular"/>
                  <a:sym typeface="Outfit Regular"/>
                </a:defRPr>
              </a:lvl1pPr>
            </a:lstStyle>
            <a:p>
              <a:pPr/>
              <a:r>
                <a:t>↓ 66%</a:t>
              </a:r>
            </a:p>
          </p:txBody>
        </p:sp>
        <p:sp>
          <p:nvSpPr>
            <p:cNvPr id="425" name="Northern Ireland"/>
            <p:cNvSpPr txBox="1"/>
            <p:nvPr/>
          </p:nvSpPr>
          <p:spPr>
            <a:xfrm>
              <a:off x="299218" y="2219556"/>
              <a:ext cx="3383154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sz="3500">
                  <a:solidFill>
                    <a:srgbClr val="40B599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Northern Ireland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6" grpId="4"/>
      <p:bldP build="whole" bldLvl="1" animBg="1" rev="0" advAuto="0" spid="423" grpId="3"/>
      <p:bldP build="whole" bldLvl="1" animBg="1" rev="0" advAuto="0" spid="420" grpId="2"/>
      <p:bldP build="whole" bldLvl="1" animBg="1" rev="0" advAuto="0" spid="4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429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30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31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32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33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34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35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436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37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438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39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440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41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442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43" name="Local authority revenue spending on cultural and related services (per person)"/>
          <p:cNvSpPr txBox="1"/>
          <p:nvPr/>
        </p:nvSpPr>
        <p:spPr>
          <a:xfrm>
            <a:off x="579611" y="2128925"/>
            <a:ext cx="2308771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Local authority revenue spending on cultural and related services </a:t>
            </a:r>
            <a:r>
              <a:rPr sz="4200"/>
              <a:t>(per person)</a:t>
            </a:r>
          </a:p>
        </p:txBody>
      </p:sp>
      <p:sp>
        <p:nvSpPr>
          <p:cNvPr id="444" name="Real terms (2022-23 prices)…"/>
          <p:cNvSpPr txBox="1"/>
          <p:nvPr/>
        </p:nvSpPr>
        <p:spPr>
          <a:xfrm>
            <a:off x="527151" y="12306299"/>
            <a:ext cx="9397775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rPr sz="2400">
                <a:solidFill>
                  <a:srgbClr val="174D7F"/>
                </a:solidFill>
                <a:latin typeface="Outfit Bold"/>
                <a:ea typeface="Outfit Bold"/>
                <a:cs typeface="Outfit Bold"/>
                <a:sym typeface="Outfit Bold"/>
              </a:rPr>
              <a:t>Real terms (2022-23 prices)</a:t>
            </a:r>
            <a:endParaRPr sz="2400">
              <a:solidFill>
                <a:srgbClr val="174D7F"/>
              </a:solidFill>
              <a:latin typeface="Outfit Bold"/>
              <a:ea typeface="Outfit Bold"/>
              <a:cs typeface="Outfit Bold"/>
              <a:sym typeface="Outfit Bold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Source: MHCLG Local authority revenue expenditure and financing (RO5), Scottish Local Government Finance Statistics, Welsh Government outturn expenditure summary</a:t>
            </a:r>
          </a:p>
        </p:txBody>
      </p:sp>
      <p:pic>
        <p:nvPicPr>
          <p:cNvPr id="445" name="local.png" descr="local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2447"/>
          <a:stretch>
            <a:fillRect/>
          </a:stretch>
        </p:blipFill>
        <p:spPr>
          <a:xfrm>
            <a:off x="-889832" y="3558513"/>
            <a:ext cx="13004987" cy="9011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8" name="Group"/>
          <p:cNvGrpSpPr/>
          <p:nvPr/>
        </p:nvGrpSpPr>
        <p:grpSpPr>
          <a:xfrm>
            <a:off x="831264" y="5114021"/>
            <a:ext cx="4169695" cy="2879957"/>
            <a:chOff x="0" y="0"/>
            <a:chExt cx="4169693" cy="2879956"/>
          </a:xfrm>
        </p:grpSpPr>
        <p:sp>
          <p:nvSpPr>
            <p:cNvPr id="446" name="↓ 48%"/>
            <p:cNvSpPr txBox="1"/>
            <p:nvPr/>
          </p:nvSpPr>
          <p:spPr>
            <a:xfrm>
              <a:off x="0" y="-1"/>
              <a:ext cx="4169694" cy="201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927A40"/>
                  </a:solidFill>
                  <a:latin typeface="Outfit Regular"/>
                  <a:ea typeface="Outfit Regular"/>
                  <a:cs typeface="Outfit Regular"/>
                  <a:sym typeface="Outfit Regular"/>
                </a:defRPr>
              </a:lvl1pPr>
            </a:lstStyle>
            <a:p>
              <a:pPr/>
              <a:r>
                <a:t>↓ 48%</a:t>
              </a:r>
            </a:p>
          </p:txBody>
        </p:sp>
        <p:sp>
          <p:nvSpPr>
            <p:cNvPr id="447" name="England"/>
            <p:cNvSpPr txBox="1"/>
            <p:nvPr/>
          </p:nvSpPr>
          <p:spPr>
            <a:xfrm>
              <a:off x="1152663" y="2219556"/>
              <a:ext cx="1732726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sz="3500">
                  <a:solidFill>
                    <a:srgbClr val="927A40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England</a:t>
              </a:r>
            </a:p>
          </p:txBody>
        </p:sp>
      </p:grpSp>
      <p:grpSp>
        <p:nvGrpSpPr>
          <p:cNvPr id="451" name="Group"/>
          <p:cNvGrpSpPr/>
          <p:nvPr/>
        </p:nvGrpSpPr>
        <p:grpSpPr>
          <a:xfrm>
            <a:off x="6244296" y="5114021"/>
            <a:ext cx="4104163" cy="2879957"/>
            <a:chOff x="0" y="0"/>
            <a:chExt cx="4104161" cy="2879956"/>
          </a:xfrm>
        </p:grpSpPr>
        <p:sp>
          <p:nvSpPr>
            <p:cNvPr id="449" name="↓ 29%"/>
            <p:cNvSpPr txBox="1"/>
            <p:nvPr/>
          </p:nvSpPr>
          <p:spPr>
            <a:xfrm>
              <a:off x="0" y="-1"/>
              <a:ext cx="4104162" cy="201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213B91"/>
                  </a:solidFill>
                  <a:latin typeface="Outfit Regular"/>
                  <a:ea typeface="Outfit Regular"/>
                  <a:cs typeface="Outfit Regular"/>
                  <a:sym typeface="Outfit Regular"/>
                </a:defRPr>
              </a:lvl1pPr>
            </a:lstStyle>
            <a:p>
              <a:pPr/>
              <a:r>
                <a:t>↓ 29%</a:t>
              </a:r>
            </a:p>
          </p:txBody>
        </p:sp>
        <p:sp>
          <p:nvSpPr>
            <p:cNvPr id="450" name="Scotland"/>
            <p:cNvSpPr txBox="1"/>
            <p:nvPr/>
          </p:nvSpPr>
          <p:spPr>
            <a:xfrm>
              <a:off x="1075537" y="2219556"/>
              <a:ext cx="183051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sz="3500">
                  <a:solidFill>
                    <a:srgbClr val="213B91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Scotland</a:t>
              </a:r>
            </a:p>
          </p:txBody>
        </p:sp>
      </p:grpSp>
      <p:grpSp>
        <p:nvGrpSpPr>
          <p:cNvPr id="454" name="Group"/>
          <p:cNvGrpSpPr/>
          <p:nvPr/>
        </p:nvGrpSpPr>
        <p:grpSpPr>
          <a:xfrm>
            <a:off x="823764" y="8827701"/>
            <a:ext cx="4331239" cy="2879958"/>
            <a:chOff x="0" y="0"/>
            <a:chExt cx="4331237" cy="2879956"/>
          </a:xfrm>
        </p:grpSpPr>
        <p:sp>
          <p:nvSpPr>
            <p:cNvPr id="452" name="↓ 40%"/>
            <p:cNvSpPr txBox="1"/>
            <p:nvPr/>
          </p:nvSpPr>
          <p:spPr>
            <a:xfrm>
              <a:off x="0" y="-1"/>
              <a:ext cx="4331238" cy="201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EC5146"/>
                  </a:solidFill>
                  <a:latin typeface="Outfit Regular"/>
                  <a:ea typeface="Outfit Regular"/>
                  <a:cs typeface="Outfit Regular"/>
                  <a:sym typeface="Outfit Regular"/>
                </a:defRPr>
              </a:lvl1pPr>
            </a:lstStyle>
            <a:p>
              <a:pPr/>
              <a:r>
                <a:t>↓ 40%</a:t>
              </a:r>
            </a:p>
          </p:txBody>
        </p:sp>
        <p:sp>
          <p:nvSpPr>
            <p:cNvPr id="453" name="Wales"/>
            <p:cNvSpPr txBox="1"/>
            <p:nvPr/>
          </p:nvSpPr>
          <p:spPr>
            <a:xfrm>
              <a:off x="1370468" y="2219556"/>
              <a:ext cx="1297116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sz="3500">
                  <a:solidFill>
                    <a:srgbClr val="EC5146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Wales</a:t>
              </a:r>
            </a:p>
          </p:txBody>
        </p:sp>
      </p:grpSp>
      <p:pic>
        <p:nvPicPr>
          <p:cNvPr id="455" name="local.png" descr="local.png"/>
          <p:cNvPicPr>
            <a:picLocks noChangeAspect="1"/>
          </p:cNvPicPr>
          <p:nvPr/>
        </p:nvPicPr>
        <p:blipFill>
          <a:blip r:embed="rId3">
            <a:extLst/>
          </a:blip>
          <a:srcRect l="0" t="5922" r="0" b="0"/>
          <a:stretch>
            <a:fillRect/>
          </a:stretch>
        </p:blipFill>
        <p:spPr>
          <a:xfrm>
            <a:off x="11299611" y="2587850"/>
            <a:ext cx="12691356" cy="10954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1" grpId="1"/>
      <p:bldP build="whole" bldLvl="1" animBg="1" rev="0" advAuto="0" spid="454" grpId="2"/>
      <p:bldP build="whole" bldLvl="1" animBg="1" rev="0" advAuto="0" spid="448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458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59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60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61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62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63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64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465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66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467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68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469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70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471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72" name="Change in total culture spending as a share of GDP, 2022 vs 2010…"/>
          <p:cNvSpPr txBox="1"/>
          <p:nvPr/>
        </p:nvSpPr>
        <p:spPr>
          <a:xfrm>
            <a:off x="660592" y="1999385"/>
            <a:ext cx="8996808" cy="3597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Change in total culture spending as a share of GDP, 2022 vs 2010</a:t>
            </a:r>
          </a:p>
          <a:p>
            <a:pPr>
              <a:defRPr sz="3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Selected European countries</a:t>
            </a:r>
          </a:p>
        </p:txBody>
      </p:sp>
      <p:sp>
        <p:nvSpPr>
          <p:cNvPr id="473" name="Source: OECD"/>
          <p:cNvSpPr txBox="1"/>
          <p:nvPr/>
        </p:nvSpPr>
        <p:spPr>
          <a:xfrm>
            <a:off x="527151" y="12954000"/>
            <a:ext cx="139608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OECD</a:t>
            </a:r>
          </a:p>
        </p:txBody>
      </p:sp>
      <p:pic>
        <p:nvPicPr>
          <p:cNvPr id="474" name="gdp.png" descr="gd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3731" y="1865126"/>
            <a:ext cx="14691240" cy="11526506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↓23%"/>
          <p:cNvSpPr txBox="1"/>
          <p:nvPr/>
        </p:nvSpPr>
        <p:spPr>
          <a:xfrm>
            <a:off x="435757" y="6779462"/>
            <a:ext cx="4655859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↓23%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sota-cover.jpg"/>
          <p:cNvGrpSpPr/>
          <p:nvPr/>
        </p:nvGrpSpPr>
        <p:grpSpPr>
          <a:xfrm>
            <a:off x="7743721" y="568643"/>
            <a:ext cx="8896559" cy="12578714"/>
            <a:chOff x="0" y="0"/>
            <a:chExt cx="8896558" cy="12578713"/>
          </a:xfrm>
        </p:grpSpPr>
        <p:pic>
          <p:nvPicPr>
            <p:cNvPr id="176" name="sota-cover.jpg" descr="sota-cover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8794959" cy="12477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5" name="sota-cover.jpg" descr="sota-cover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896559" cy="1257871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roup"/>
          <p:cNvGrpSpPr/>
          <p:nvPr/>
        </p:nvGrpSpPr>
        <p:grpSpPr>
          <a:xfrm>
            <a:off x="10033000" y="570793"/>
            <a:ext cx="4344308" cy="12574414"/>
            <a:chOff x="0" y="0"/>
            <a:chExt cx="4344307" cy="12574413"/>
          </a:xfrm>
        </p:grpSpPr>
        <p:sp>
          <p:nvSpPr>
            <p:cNvPr id="477" name="Rectangle"/>
            <p:cNvSpPr/>
            <p:nvPr/>
          </p:nvSpPr>
          <p:spPr>
            <a:xfrm>
              <a:off x="8312" y="0"/>
              <a:ext cx="4335996" cy="12574414"/>
            </a:xfrm>
            <a:prstGeom prst="rect">
              <a:avLst/>
            </a:prstGeom>
            <a:solidFill>
              <a:srgbClr val="FBF6C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78" name="Funding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Funding</a:t>
              </a:r>
            </a:p>
          </p:txBody>
        </p:sp>
      </p:grpSp>
      <p:grpSp>
        <p:nvGrpSpPr>
          <p:cNvPr id="482" name="Group"/>
          <p:cNvGrpSpPr/>
          <p:nvPr/>
        </p:nvGrpSpPr>
        <p:grpSpPr>
          <a:xfrm>
            <a:off x="721141" y="570793"/>
            <a:ext cx="4335996" cy="12574414"/>
            <a:chOff x="0" y="0"/>
            <a:chExt cx="4335995" cy="12574413"/>
          </a:xfrm>
        </p:grpSpPr>
        <p:sp>
          <p:nvSpPr>
            <p:cNvPr id="480" name="Rectangle"/>
            <p:cNvSpPr/>
            <p:nvPr/>
          </p:nvSpPr>
          <p:spPr>
            <a:xfrm>
              <a:off x="0" y="0"/>
              <a:ext cx="4335996" cy="12574414"/>
            </a:xfrm>
            <a:prstGeom prst="rect">
              <a:avLst/>
            </a:prstGeom>
            <a:solidFill>
              <a:srgbClr val="DCDDE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1" name="Engagement"/>
            <p:cNvSpPr txBox="1"/>
            <p:nvPr/>
          </p:nvSpPr>
          <p:spPr>
            <a:xfrm>
              <a:off x="2758" y="5798256"/>
              <a:ext cx="43307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Engagement</a:t>
              </a:r>
            </a:p>
          </p:txBody>
        </p:sp>
      </p:grpSp>
      <p:grpSp>
        <p:nvGrpSpPr>
          <p:cNvPr id="485" name="Group"/>
          <p:cNvGrpSpPr/>
          <p:nvPr/>
        </p:nvGrpSpPr>
        <p:grpSpPr>
          <a:xfrm>
            <a:off x="5416523" y="570793"/>
            <a:ext cx="4337161" cy="12574414"/>
            <a:chOff x="0" y="0"/>
            <a:chExt cx="4337160" cy="12574413"/>
          </a:xfrm>
        </p:grpSpPr>
        <p:sp>
          <p:nvSpPr>
            <p:cNvPr id="483" name="Rectangle"/>
            <p:cNvSpPr/>
            <p:nvPr/>
          </p:nvSpPr>
          <p:spPr>
            <a:xfrm>
              <a:off x="1165" y="0"/>
              <a:ext cx="4335996" cy="12574414"/>
            </a:xfrm>
            <a:prstGeom prst="rect">
              <a:avLst/>
            </a:prstGeom>
            <a:solidFill>
              <a:srgbClr val="D3E9F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4" name="Provision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Provision</a:t>
              </a:r>
            </a:p>
          </p:txBody>
        </p:sp>
      </p:grpSp>
      <p:grpSp>
        <p:nvGrpSpPr>
          <p:cNvPr id="488" name="Group"/>
          <p:cNvGrpSpPr/>
          <p:nvPr/>
        </p:nvGrpSpPr>
        <p:grpSpPr>
          <a:xfrm>
            <a:off x="14652356" y="570793"/>
            <a:ext cx="4340042" cy="12574414"/>
            <a:chOff x="0" y="0"/>
            <a:chExt cx="4340040" cy="12574413"/>
          </a:xfrm>
        </p:grpSpPr>
        <p:sp>
          <p:nvSpPr>
            <p:cNvPr id="486" name="Rectangle"/>
            <p:cNvSpPr/>
            <p:nvPr/>
          </p:nvSpPr>
          <p:spPr>
            <a:xfrm>
              <a:off x="0" y="0"/>
              <a:ext cx="4335996" cy="12574414"/>
            </a:xfrm>
            <a:prstGeom prst="rect">
              <a:avLst/>
            </a:prstGeom>
            <a:solidFill>
              <a:srgbClr val="EEDFD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7" name="Education"/>
            <p:cNvSpPr txBox="1"/>
            <p:nvPr/>
          </p:nvSpPr>
          <p:spPr>
            <a:xfrm>
              <a:off x="9340" y="5798256"/>
              <a:ext cx="43307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Education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491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2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3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4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5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6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97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498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99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500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01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502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03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504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pic>
        <p:nvPicPr>
          <p:cNvPr id="505" name="school.png" descr="schoo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0" y="3784600"/>
            <a:ext cx="18542000" cy="6731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Arts engagements by 11-15 year olds in England, 2013-2020 (average)"/>
          <p:cNvSpPr txBox="1"/>
          <p:nvPr/>
        </p:nvSpPr>
        <p:spPr>
          <a:xfrm>
            <a:off x="1370884" y="2128925"/>
            <a:ext cx="21505165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Arts engagements by 11-15 year olds in England, 2013-2020 (average)</a:t>
            </a:r>
          </a:p>
        </p:txBody>
      </p:sp>
      <p:sp>
        <p:nvSpPr>
          <p:cNvPr id="507" name="Source: DCMS Taking Part survey"/>
          <p:cNvSpPr txBox="1"/>
          <p:nvPr/>
        </p:nvSpPr>
        <p:spPr>
          <a:xfrm>
            <a:off x="527151" y="12954000"/>
            <a:ext cx="308793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DCMS Taking Part survey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510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1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2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3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4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5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16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517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18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519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20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521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22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523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24" name="Number of arts teaching hours in English state-funded secondary schools"/>
          <p:cNvSpPr txBox="1"/>
          <p:nvPr/>
        </p:nvSpPr>
        <p:spPr>
          <a:xfrm>
            <a:off x="831991" y="2128925"/>
            <a:ext cx="2258295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Number of arts teaching hours in English state-funded secondary schools</a:t>
            </a:r>
          </a:p>
        </p:txBody>
      </p:sp>
      <p:sp>
        <p:nvSpPr>
          <p:cNvPr id="525" name="Source: DfE ‘School workforce in England’"/>
          <p:cNvSpPr txBox="1"/>
          <p:nvPr/>
        </p:nvSpPr>
        <p:spPr>
          <a:xfrm>
            <a:off x="527151" y="12954000"/>
            <a:ext cx="3860903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DfE ‘School workforce in England’</a:t>
            </a:r>
          </a:p>
        </p:txBody>
      </p:sp>
      <p:pic>
        <p:nvPicPr>
          <p:cNvPr id="526" name="teaching hours.png" descr="teaching hours.png"/>
          <p:cNvPicPr>
            <a:picLocks noChangeAspect="1"/>
          </p:cNvPicPr>
          <p:nvPr/>
        </p:nvPicPr>
        <p:blipFill>
          <a:blip r:embed="rId2">
            <a:extLst/>
          </a:blip>
          <a:srcRect l="0" t="15881" r="0" b="0"/>
          <a:stretch>
            <a:fillRect/>
          </a:stretch>
        </p:blipFill>
        <p:spPr>
          <a:xfrm>
            <a:off x="5183313" y="4745930"/>
            <a:ext cx="13880402" cy="8259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teaching hours.png" descr="teaching hours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5765"/>
          <a:stretch>
            <a:fillRect/>
          </a:stretch>
        </p:blipFill>
        <p:spPr>
          <a:xfrm>
            <a:off x="5384204" y="3088376"/>
            <a:ext cx="13615720" cy="1371098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↓23%"/>
          <p:cNvSpPr txBox="1"/>
          <p:nvPr/>
        </p:nvSpPr>
        <p:spPr>
          <a:xfrm>
            <a:off x="435757" y="6779462"/>
            <a:ext cx="4655859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↓23%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531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32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33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34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35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36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37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538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39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540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41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542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43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544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45" name="Number of arts teachers in English state-funded secondary schools"/>
          <p:cNvSpPr txBox="1"/>
          <p:nvPr/>
        </p:nvSpPr>
        <p:spPr>
          <a:xfrm>
            <a:off x="1758552" y="2128925"/>
            <a:ext cx="2072983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Number of arts teachers in English state-funded secondary schools</a:t>
            </a:r>
          </a:p>
        </p:txBody>
      </p:sp>
      <p:sp>
        <p:nvSpPr>
          <p:cNvPr id="546" name="Source: DfE ‘School workforce in England’"/>
          <p:cNvSpPr txBox="1"/>
          <p:nvPr/>
        </p:nvSpPr>
        <p:spPr>
          <a:xfrm>
            <a:off x="527151" y="12954000"/>
            <a:ext cx="3860903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DfE ‘School workforce in England’</a:t>
            </a:r>
          </a:p>
        </p:txBody>
      </p:sp>
      <p:pic>
        <p:nvPicPr>
          <p:cNvPr id="547" name="teachesr.png" descr="teachesr.png"/>
          <p:cNvPicPr>
            <a:picLocks noChangeAspect="1"/>
          </p:cNvPicPr>
          <p:nvPr/>
        </p:nvPicPr>
        <p:blipFill>
          <a:blip r:embed="rId2">
            <a:extLst/>
          </a:blip>
          <a:srcRect l="0" t="17098" r="0" b="0"/>
          <a:stretch>
            <a:fillRect/>
          </a:stretch>
        </p:blipFill>
        <p:spPr>
          <a:xfrm>
            <a:off x="5400206" y="4835425"/>
            <a:ext cx="13345057" cy="8259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teaching hours.png" descr="teaching hours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5765"/>
          <a:stretch>
            <a:fillRect/>
          </a:stretch>
        </p:blipFill>
        <p:spPr>
          <a:xfrm>
            <a:off x="5384204" y="3088376"/>
            <a:ext cx="13615720" cy="1371098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↓27%"/>
          <p:cNvSpPr txBox="1"/>
          <p:nvPr/>
        </p:nvSpPr>
        <p:spPr>
          <a:xfrm>
            <a:off x="435757" y="6779462"/>
            <a:ext cx="4581564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↓27%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552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53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54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55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56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57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58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559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60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561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62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563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64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565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66" name="Arts entries as a percentage of total entries, 2010 to 2023"/>
          <p:cNvSpPr txBox="1"/>
          <p:nvPr/>
        </p:nvSpPr>
        <p:spPr>
          <a:xfrm>
            <a:off x="5292962" y="2128925"/>
            <a:ext cx="13661010" cy="1766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Arts entries as a percentage of total entries,</a:t>
            </a:r>
            <a:br/>
            <a:r>
              <a:t>2010 to 2023</a:t>
            </a:r>
          </a:p>
        </p:txBody>
      </p:sp>
      <p:sp>
        <p:nvSpPr>
          <p:cNvPr id="567" name="Source: JCQ/AQA"/>
          <p:cNvSpPr txBox="1"/>
          <p:nvPr/>
        </p:nvSpPr>
        <p:spPr>
          <a:xfrm>
            <a:off x="527151" y="12954000"/>
            <a:ext cx="1731976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JCQ/AQA</a:t>
            </a:r>
          </a:p>
        </p:txBody>
      </p:sp>
      <p:sp>
        <p:nvSpPr>
          <p:cNvPr id="568" name="↓47%"/>
          <p:cNvSpPr txBox="1"/>
          <p:nvPr/>
        </p:nvSpPr>
        <p:spPr>
          <a:xfrm>
            <a:off x="4144157" y="5562600"/>
            <a:ext cx="615701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↓47%</a:t>
            </a:r>
          </a:p>
        </p:txBody>
      </p:sp>
      <p:sp>
        <p:nvSpPr>
          <p:cNvPr id="569" name="GCSE"/>
          <p:cNvSpPr txBox="1"/>
          <p:nvPr/>
        </p:nvSpPr>
        <p:spPr>
          <a:xfrm>
            <a:off x="6467410" y="9194799"/>
            <a:ext cx="169987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GCSE</a:t>
            </a:r>
          </a:p>
        </p:txBody>
      </p:sp>
      <p:sp>
        <p:nvSpPr>
          <p:cNvPr id="570" name="↓29%"/>
          <p:cNvSpPr txBox="1"/>
          <p:nvPr/>
        </p:nvSpPr>
        <p:spPr>
          <a:xfrm>
            <a:off x="13649456" y="5562600"/>
            <a:ext cx="623575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↓29%</a:t>
            </a:r>
          </a:p>
        </p:txBody>
      </p:sp>
      <p:sp>
        <p:nvSpPr>
          <p:cNvPr id="571" name="A-level"/>
          <p:cNvSpPr txBox="1"/>
          <p:nvPr/>
        </p:nvSpPr>
        <p:spPr>
          <a:xfrm>
            <a:off x="15985070" y="9194799"/>
            <a:ext cx="19973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A-level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574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75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76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77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78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79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80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581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82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583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84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585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86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587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88" name="Arts entries as a percentage of total entries, 2010 to 2024"/>
          <p:cNvSpPr txBox="1"/>
          <p:nvPr/>
        </p:nvSpPr>
        <p:spPr>
          <a:xfrm>
            <a:off x="5292962" y="2128925"/>
            <a:ext cx="13661010" cy="1766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Arts entries as a percentage of total entries,</a:t>
            </a:r>
            <a:br/>
            <a:r>
              <a:t>2010 to 2024</a:t>
            </a:r>
          </a:p>
        </p:txBody>
      </p:sp>
      <p:sp>
        <p:nvSpPr>
          <p:cNvPr id="589" name="Source: JCQ/AQA"/>
          <p:cNvSpPr txBox="1"/>
          <p:nvPr/>
        </p:nvSpPr>
        <p:spPr>
          <a:xfrm>
            <a:off x="527151" y="12954000"/>
            <a:ext cx="1731976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JCQ/AQA</a:t>
            </a:r>
          </a:p>
        </p:txBody>
      </p:sp>
      <p:sp>
        <p:nvSpPr>
          <p:cNvPr id="590" name="↓47%"/>
          <p:cNvSpPr txBox="1"/>
          <p:nvPr/>
        </p:nvSpPr>
        <p:spPr>
          <a:xfrm>
            <a:off x="4144157" y="5562600"/>
            <a:ext cx="615701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↓47%</a:t>
            </a:r>
          </a:p>
        </p:txBody>
      </p:sp>
      <p:sp>
        <p:nvSpPr>
          <p:cNvPr id="591" name="GCSE"/>
          <p:cNvSpPr txBox="1"/>
          <p:nvPr/>
        </p:nvSpPr>
        <p:spPr>
          <a:xfrm>
            <a:off x="6467410" y="9194799"/>
            <a:ext cx="169987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GCSE</a:t>
            </a:r>
          </a:p>
        </p:txBody>
      </p:sp>
      <p:sp>
        <p:nvSpPr>
          <p:cNvPr id="592" name="↓31%"/>
          <p:cNvSpPr txBox="1"/>
          <p:nvPr/>
        </p:nvSpPr>
        <p:spPr>
          <a:xfrm>
            <a:off x="13649456" y="5562600"/>
            <a:ext cx="567695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↓31%</a:t>
            </a:r>
          </a:p>
        </p:txBody>
      </p:sp>
      <p:sp>
        <p:nvSpPr>
          <p:cNvPr id="593" name="A-level"/>
          <p:cNvSpPr txBox="1"/>
          <p:nvPr/>
        </p:nvSpPr>
        <p:spPr>
          <a:xfrm>
            <a:off x="15985070" y="9194799"/>
            <a:ext cx="199735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A-level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roup"/>
          <p:cNvGrpSpPr/>
          <p:nvPr/>
        </p:nvGrpSpPr>
        <p:grpSpPr>
          <a:xfrm>
            <a:off x="10033000" y="570793"/>
            <a:ext cx="4344308" cy="12574414"/>
            <a:chOff x="0" y="0"/>
            <a:chExt cx="4344307" cy="12574413"/>
          </a:xfrm>
        </p:grpSpPr>
        <p:sp>
          <p:nvSpPr>
            <p:cNvPr id="595" name="Rectangle"/>
            <p:cNvSpPr/>
            <p:nvPr/>
          </p:nvSpPr>
          <p:spPr>
            <a:xfrm>
              <a:off x="8312" y="0"/>
              <a:ext cx="4335996" cy="12574414"/>
            </a:xfrm>
            <a:prstGeom prst="rect">
              <a:avLst/>
            </a:prstGeom>
            <a:solidFill>
              <a:srgbClr val="FBF6C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96" name="Funding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Funding</a:t>
              </a:r>
            </a:p>
          </p:txBody>
        </p:sp>
      </p:grpSp>
      <p:grpSp>
        <p:nvGrpSpPr>
          <p:cNvPr id="600" name="Group"/>
          <p:cNvGrpSpPr/>
          <p:nvPr/>
        </p:nvGrpSpPr>
        <p:grpSpPr>
          <a:xfrm>
            <a:off x="721141" y="570793"/>
            <a:ext cx="4335996" cy="12574414"/>
            <a:chOff x="0" y="0"/>
            <a:chExt cx="4335995" cy="12574413"/>
          </a:xfrm>
        </p:grpSpPr>
        <p:sp>
          <p:nvSpPr>
            <p:cNvPr id="598" name="Rectangle"/>
            <p:cNvSpPr/>
            <p:nvPr/>
          </p:nvSpPr>
          <p:spPr>
            <a:xfrm>
              <a:off x="0" y="0"/>
              <a:ext cx="4335996" cy="12574414"/>
            </a:xfrm>
            <a:prstGeom prst="rect">
              <a:avLst/>
            </a:prstGeom>
            <a:solidFill>
              <a:srgbClr val="DCDDE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99" name="Engagement"/>
            <p:cNvSpPr txBox="1"/>
            <p:nvPr/>
          </p:nvSpPr>
          <p:spPr>
            <a:xfrm>
              <a:off x="2758" y="5798256"/>
              <a:ext cx="43307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Engagement</a:t>
              </a:r>
            </a:p>
          </p:txBody>
        </p:sp>
      </p:grpSp>
      <p:grpSp>
        <p:nvGrpSpPr>
          <p:cNvPr id="603" name="Group"/>
          <p:cNvGrpSpPr/>
          <p:nvPr/>
        </p:nvGrpSpPr>
        <p:grpSpPr>
          <a:xfrm>
            <a:off x="5416523" y="570793"/>
            <a:ext cx="4337161" cy="12574414"/>
            <a:chOff x="0" y="0"/>
            <a:chExt cx="4337160" cy="12574413"/>
          </a:xfrm>
        </p:grpSpPr>
        <p:sp>
          <p:nvSpPr>
            <p:cNvPr id="601" name="Rectangle"/>
            <p:cNvSpPr/>
            <p:nvPr/>
          </p:nvSpPr>
          <p:spPr>
            <a:xfrm>
              <a:off x="1165" y="0"/>
              <a:ext cx="4335996" cy="12574414"/>
            </a:xfrm>
            <a:prstGeom prst="rect">
              <a:avLst/>
            </a:prstGeom>
            <a:solidFill>
              <a:srgbClr val="D3E9F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02" name="Provision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Provision</a:t>
              </a:r>
            </a:p>
          </p:txBody>
        </p:sp>
      </p:grpSp>
      <p:grpSp>
        <p:nvGrpSpPr>
          <p:cNvPr id="606" name="Group"/>
          <p:cNvGrpSpPr/>
          <p:nvPr/>
        </p:nvGrpSpPr>
        <p:grpSpPr>
          <a:xfrm>
            <a:off x="14652356" y="570793"/>
            <a:ext cx="4340042" cy="12574414"/>
            <a:chOff x="0" y="0"/>
            <a:chExt cx="4340040" cy="12574413"/>
          </a:xfrm>
        </p:grpSpPr>
        <p:sp>
          <p:nvSpPr>
            <p:cNvPr id="604" name="Rectangle"/>
            <p:cNvSpPr/>
            <p:nvPr/>
          </p:nvSpPr>
          <p:spPr>
            <a:xfrm>
              <a:off x="0" y="0"/>
              <a:ext cx="4335996" cy="12574414"/>
            </a:xfrm>
            <a:prstGeom prst="rect">
              <a:avLst/>
            </a:prstGeom>
            <a:solidFill>
              <a:srgbClr val="EEDFD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05" name="Education"/>
            <p:cNvSpPr txBox="1"/>
            <p:nvPr/>
          </p:nvSpPr>
          <p:spPr>
            <a:xfrm>
              <a:off x="9340" y="5798256"/>
              <a:ext cx="43307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Education</a:t>
              </a:r>
            </a:p>
          </p:txBody>
        </p:sp>
      </p:grpSp>
      <p:grpSp>
        <p:nvGrpSpPr>
          <p:cNvPr id="609" name="Group"/>
          <p:cNvGrpSpPr/>
          <p:nvPr/>
        </p:nvGrpSpPr>
        <p:grpSpPr>
          <a:xfrm>
            <a:off x="19271713" y="570793"/>
            <a:ext cx="4349381" cy="12574414"/>
            <a:chOff x="0" y="0"/>
            <a:chExt cx="4349380" cy="12574413"/>
          </a:xfrm>
        </p:grpSpPr>
        <p:sp>
          <p:nvSpPr>
            <p:cNvPr id="607" name="Rectangle"/>
            <p:cNvSpPr/>
            <p:nvPr/>
          </p:nvSpPr>
          <p:spPr>
            <a:xfrm>
              <a:off x="13385" y="0"/>
              <a:ext cx="4335996" cy="12574414"/>
            </a:xfrm>
            <a:prstGeom prst="rect">
              <a:avLst/>
            </a:prstGeom>
            <a:solidFill>
              <a:srgbClr val="F7EAC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08" name="Employment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Employment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612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13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14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15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EA581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16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17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18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619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20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621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22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623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24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EA581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625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EA581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26" name="Gross Value Added (GVA), indexed…"/>
          <p:cNvSpPr txBox="1"/>
          <p:nvPr/>
        </p:nvSpPr>
        <p:spPr>
          <a:xfrm>
            <a:off x="660592" y="1999385"/>
            <a:ext cx="8996808" cy="280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Gross Value Added (GVA), indexed</a:t>
            </a:r>
          </a:p>
          <a:p>
            <a:pPr>
              <a:defRPr sz="3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2010 = 100</a:t>
            </a:r>
          </a:p>
        </p:txBody>
      </p:sp>
      <p:pic>
        <p:nvPicPr>
          <p:cNvPr id="627" name="gva.png" descr="gva.png"/>
          <p:cNvPicPr>
            <a:picLocks noChangeAspect="1"/>
          </p:cNvPicPr>
          <p:nvPr/>
        </p:nvPicPr>
        <p:blipFill>
          <a:blip r:embed="rId2">
            <a:extLst/>
          </a:blip>
          <a:srcRect l="0" t="8021" r="0" b="0"/>
          <a:stretch>
            <a:fillRect/>
          </a:stretch>
        </p:blipFill>
        <p:spPr>
          <a:xfrm>
            <a:off x="9801592" y="1982717"/>
            <a:ext cx="14055661" cy="115537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1" name="Group"/>
          <p:cNvGrpSpPr/>
          <p:nvPr/>
        </p:nvGrpSpPr>
        <p:grpSpPr>
          <a:xfrm>
            <a:off x="-2565202" y="6537985"/>
            <a:ext cx="7092156" cy="2443290"/>
            <a:chOff x="0" y="0"/>
            <a:chExt cx="7092155" cy="2443288"/>
          </a:xfrm>
        </p:grpSpPr>
        <p:pic>
          <p:nvPicPr>
            <p:cNvPr id="628" name="gva.png" descr="gva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64708" b="92168"/>
            <a:stretch>
              <a:fillRect/>
            </a:stretch>
          </p:blipFill>
          <p:spPr>
            <a:xfrm>
              <a:off x="0" y="0"/>
              <a:ext cx="5510702" cy="10928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9" name="gva.png" descr="gva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0437" t="0" r="15917" b="92168"/>
            <a:stretch>
              <a:fillRect/>
            </a:stretch>
          </p:blipFill>
          <p:spPr>
            <a:xfrm>
              <a:off x="2674133" y="1350454"/>
              <a:ext cx="3692031" cy="1092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0" name="gva.png" descr="gva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373" t="0" r="39194" b="92168"/>
            <a:stretch>
              <a:fillRect/>
            </a:stretch>
          </p:blipFill>
          <p:spPr>
            <a:xfrm>
              <a:off x="2652599" y="661728"/>
              <a:ext cx="4439557" cy="1092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2" name="Source: DCMS Sectors Economic Estimates"/>
          <p:cNvSpPr txBox="1"/>
          <p:nvPr/>
        </p:nvSpPr>
        <p:spPr>
          <a:xfrm>
            <a:off x="527151" y="12954000"/>
            <a:ext cx="3958032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DCMS Sectors Economic Estimates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rowth in GVA, 2021-22"/>
          <p:cNvSpPr txBox="1"/>
          <p:nvPr/>
        </p:nvSpPr>
        <p:spPr>
          <a:xfrm>
            <a:off x="9665572" y="2128925"/>
            <a:ext cx="4915790" cy="1766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Growth in GVA,</a:t>
            </a:r>
            <a:br/>
            <a:r>
              <a:t>2021-22</a:t>
            </a:r>
          </a:p>
        </p:txBody>
      </p:sp>
      <p:sp>
        <p:nvSpPr>
          <p:cNvPr id="635" name="Source: DCMS Sectors Economic Estimates"/>
          <p:cNvSpPr txBox="1"/>
          <p:nvPr/>
        </p:nvSpPr>
        <p:spPr>
          <a:xfrm>
            <a:off x="527151" y="12954000"/>
            <a:ext cx="3958032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DCMS Sectors Economic Estimates</a:t>
            </a:r>
          </a:p>
        </p:txBody>
      </p:sp>
      <p:sp>
        <p:nvSpPr>
          <p:cNvPr id="636" name="↑4%"/>
          <p:cNvSpPr txBox="1"/>
          <p:nvPr/>
        </p:nvSpPr>
        <p:spPr>
          <a:xfrm>
            <a:off x="4874407" y="5562600"/>
            <a:ext cx="494797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0000">
                <a:solidFill>
                  <a:srgbClr val="A87B84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↑4%</a:t>
            </a:r>
          </a:p>
        </p:txBody>
      </p:sp>
      <p:sp>
        <p:nvSpPr>
          <p:cNvPr id="637" name="All UK"/>
          <p:cNvSpPr txBox="1"/>
          <p:nvPr/>
        </p:nvSpPr>
        <p:spPr>
          <a:xfrm>
            <a:off x="6448208" y="9194799"/>
            <a:ext cx="173827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>
                <a:solidFill>
                  <a:srgbClr val="A87B84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All UK</a:t>
            </a:r>
          </a:p>
        </p:txBody>
      </p:sp>
      <p:sp>
        <p:nvSpPr>
          <p:cNvPr id="638" name="↑6%"/>
          <p:cNvSpPr txBox="1"/>
          <p:nvPr/>
        </p:nvSpPr>
        <p:spPr>
          <a:xfrm>
            <a:off x="14431776" y="5562600"/>
            <a:ext cx="486161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0000">
                <a:solidFill>
                  <a:srgbClr val="2F52A0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↑6%</a:t>
            </a:r>
          </a:p>
        </p:txBody>
      </p:sp>
      <p:sp>
        <p:nvSpPr>
          <p:cNvPr id="639" name="Cultural sector"/>
          <p:cNvSpPr txBox="1"/>
          <p:nvPr/>
        </p:nvSpPr>
        <p:spPr>
          <a:xfrm>
            <a:off x="14959113" y="9194799"/>
            <a:ext cx="404926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>
                <a:solidFill>
                  <a:srgbClr val="2F52A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Cultural sector</a:t>
            </a:r>
          </a:p>
        </p:txBody>
      </p:sp>
      <p:sp>
        <p:nvSpPr>
          <p:cNvPr id="640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641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42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43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44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EA581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45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46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47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648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49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650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51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652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53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EA581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654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EA581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57" name="Employees’ median earnings, real terms 2016-23"/>
          <p:cNvSpPr txBox="1"/>
          <p:nvPr/>
        </p:nvSpPr>
        <p:spPr>
          <a:xfrm>
            <a:off x="5914627" y="2128925"/>
            <a:ext cx="12417680" cy="1766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pPr>
            <a:r>
              <a:t>Employees’ median earnings, real terms</a:t>
            </a:r>
            <a:br/>
            <a:r>
              <a:t>2016-23</a:t>
            </a:r>
          </a:p>
        </p:txBody>
      </p:sp>
      <p:sp>
        <p:nvSpPr>
          <p:cNvPr id="658" name="↓4%"/>
          <p:cNvSpPr txBox="1"/>
          <p:nvPr/>
        </p:nvSpPr>
        <p:spPr>
          <a:xfrm>
            <a:off x="4874407" y="5562600"/>
            <a:ext cx="494797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0000">
                <a:solidFill>
                  <a:srgbClr val="A87B84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↓4%</a:t>
            </a:r>
          </a:p>
        </p:txBody>
      </p:sp>
      <p:sp>
        <p:nvSpPr>
          <p:cNvPr id="659" name="All UK"/>
          <p:cNvSpPr txBox="1"/>
          <p:nvPr/>
        </p:nvSpPr>
        <p:spPr>
          <a:xfrm>
            <a:off x="6448208" y="9194799"/>
            <a:ext cx="173827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>
                <a:solidFill>
                  <a:srgbClr val="A87B84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All UK</a:t>
            </a:r>
          </a:p>
        </p:txBody>
      </p:sp>
      <p:sp>
        <p:nvSpPr>
          <p:cNvPr id="660" name="↓17%"/>
          <p:cNvSpPr txBox="1"/>
          <p:nvPr/>
        </p:nvSpPr>
        <p:spPr>
          <a:xfrm>
            <a:off x="14049506" y="5562600"/>
            <a:ext cx="562615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0000">
                <a:solidFill>
                  <a:srgbClr val="2F52A0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↓17%</a:t>
            </a:r>
          </a:p>
        </p:txBody>
      </p:sp>
      <p:sp>
        <p:nvSpPr>
          <p:cNvPr id="661" name="Cultural sector"/>
          <p:cNvSpPr txBox="1"/>
          <p:nvPr/>
        </p:nvSpPr>
        <p:spPr>
          <a:xfrm>
            <a:off x="14959113" y="9194799"/>
            <a:ext cx="404926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>
                <a:solidFill>
                  <a:srgbClr val="2F52A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Cultural sector</a:t>
            </a:r>
          </a:p>
        </p:txBody>
      </p:sp>
      <p:sp>
        <p:nvSpPr>
          <p:cNvPr id="662" name="Source: DCMS Sectors Economic Estimates"/>
          <p:cNvSpPr txBox="1"/>
          <p:nvPr/>
        </p:nvSpPr>
        <p:spPr>
          <a:xfrm>
            <a:off x="527151" y="12954000"/>
            <a:ext cx="3958032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DCMS Sectors Economic Estimates</a:t>
            </a:r>
          </a:p>
        </p:txBody>
      </p:sp>
      <p:sp>
        <p:nvSpPr>
          <p:cNvPr id="663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664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5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6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7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EA581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8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9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70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671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72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673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74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675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76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EA581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677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EA581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sota-cover.jpg"/>
          <p:cNvGrpSpPr/>
          <p:nvPr/>
        </p:nvGrpSpPr>
        <p:grpSpPr>
          <a:xfrm>
            <a:off x="7743721" y="568643"/>
            <a:ext cx="8896559" cy="12578714"/>
            <a:chOff x="0" y="0"/>
            <a:chExt cx="8896558" cy="12578713"/>
          </a:xfrm>
        </p:grpSpPr>
        <p:pic>
          <p:nvPicPr>
            <p:cNvPr id="180" name="sota-cover.jpg" descr="sota-cover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8794959" cy="12477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9" name="sota-cover.jpg" descr="sota-cover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896559" cy="12578714"/>
            </a:xfrm>
            <a:prstGeom prst="rect">
              <a:avLst/>
            </a:prstGeom>
            <a:effectLst/>
          </p:spPr>
        </p:pic>
      </p:grpSp>
      <p:pic>
        <p:nvPicPr>
          <p:cNvPr id="182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6400" y="4418880"/>
            <a:ext cx="4878239" cy="4878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Filled jobs in the cultural sector (employed), thousands"/>
          <p:cNvSpPr txBox="1"/>
          <p:nvPr/>
        </p:nvSpPr>
        <p:spPr>
          <a:xfrm>
            <a:off x="3783853" y="2128925"/>
            <a:ext cx="16679228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Filled jobs in the cultural sector (employed), thousands</a:t>
            </a:r>
          </a:p>
        </p:txBody>
      </p:sp>
      <p:sp>
        <p:nvSpPr>
          <p:cNvPr id="680" name="Source: DCMS Sectors Economic Estimates"/>
          <p:cNvSpPr txBox="1"/>
          <p:nvPr/>
        </p:nvSpPr>
        <p:spPr>
          <a:xfrm>
            <a:off x="527151" y="12954000"/>
            <a:ext cx="3958032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DCMS Sectors Economic Estimates</a:t>
            </a:r>
          </a:p>
        </p:txBody>
      </p:sp>
      <p:pic>
        <p:nvPicPr>
          <p:cNvPr id="681" name="filled jobs.png" descr="filled job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4839" y="3080657"/>
            <a:ext cx="14937752" cy="10137417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683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4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5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6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EA581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7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8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89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690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91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692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93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694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95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EA581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696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EA581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roup"/>
          <p:cNvGrpSpPr/>
          <p:nvPr/>
        </p:nvGrpSpPr>
        <p:grpSpPr>
          <a:xfrm>
            <a:off x="10033000" y="570793"/>
            <a:ext cx="4344308" cy="12574414"/>
            <a:chOff x="0" y="0"/>
            <a:chExt cx="4344307" cy="12574413"/>
          </a:xfrm>
        </p:grpSpPr>
        <p:sp>
          <p:nvSpPr>
            <p:cNvPr id="698" name="Rectangle"/>
            <p:cNvSpPr/>
            <p:nvPr/>
          </p:nvSpPr>
          <p:spPr>
            <a:xfrm>
              <a:off x="8312" y="0"/>
              <a:ext cx="4335996" cy="12574414"/>
            </a:xfrm>
            <a:prstGeom prst="rect">
              <a:avLst/>
            </a:prstGeom>
            <a:solidFill>
              <a:srgbClr val="FBF6C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99" name="Funding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Funding</a:t>
              </a:r>
            </a:p>
          </p:txBody>
        </p:sp>
      </p:grpSp>
      <p:grpSp>
        <p:nvGrpSpPr>
          <p:cNvPr id="703" name="Group"/>
          <p:cNvGrpSpPr/>
          <p:nvPr/>
        </p:nvGrpSpPr>
        <p:grpSpPr>
          <a:xfrm>
            <a:off x="721141" y="570793"/>
            <a:ext cx="4335996" cy="12574414"/>
            <a:chOff x="0" y="0"/>
            <a:chExt cx="4335995" cy="12574413"/>
          </a:xfrm>
        </p:grpSpPr>
        <p:sp>
          <p:nvSpPr>
            <p:cNvPr id="701" name="Rectangle"/>
            <p:cNvSpPr/>
            <p:nvPr/>
          </p:nvSpPr>
          <p:spPr>
            <a:xfrm>
              <a:off x="0" y="0"/>
              <a:ext cx="4335996" cy="12574414"/>
            </a:xfrm>
            <a:prstGeom prst="rect">
              <a:avLst/>
            </a:prstGeom>
            <a:solidFill>
              <a:srgbClr val="DCDDE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02" name="Engagement"/>
            <p:cNvSpPr txBox="1"/>
            <p:nvPr/>
          </p:nvSpPr>
          <p:spPr>
            <a:xfrm>
              <a:off x="2758" y="5798256"/>
              <a:ext cx="43307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Engagement</a:t>
              </a:r>
            </a:p>
          </p:txBody>
        </p:sp>
      </p:grpSp>
      <p:grpSp>
        <p:nvGrpSpPr>
          <p:cNvPr id="706" name="Group"/>
          <p:cNvGrpSpPr/>
          <p:nvPr/>
        </p:nvGrpSpPr>
        <p:grpSpPr>
          <a:xfrm>
            <a:off x="5416523" y="570793"/>
            <a:ext cx="4337161" cy="12574414"/>
            <a:chOff x="0" y="0"/>
            <a:chExt cx="4337160" cy="12574413"/>
          </a:xfrm>
        </p:grpSpPr>
        <p:sp>
          <p:nvSpPr>
            <p:cNvPr id="704" name="Rectangle"/>
            <p:cNvSpPr/>
            <p:nvPr/>
          </p:nvSpPr>
          <p:spPr>
            <a:xfrm>
              <a:off x="1165" y="0"/>
              <a:ext cx="4335996" cy="12574414"/>
            </a:xfrm>
            <a:prstGeom prst="rect">
              <a:avLst/>
            </a:prstGeom>
            <a:solidFill>
              <a:srgbClr val="D3E9F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05" name="Provision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Provision</a:t>
              </a:r>
            </a:p>
          </p:txBody>
        </p:sp>
      </p:grpSp>
      <p:grpSp>
        <p:nvGrpSpPr>
          <p:cNvPr id="709" name="Group"/>
          <p:cNvGrpSpPr/>
          <p:nvPr/>
        </p:nvGrpSpPr>
        <p:grpSpPr>
          <a:xfrm>
            <a:off x="14652356" y="570793"/>
            <a:ext cx="4340042" cy="12574414"/>
            <a:chOff x="0" y="0"/>
            <a:chExt cx="4340040" cy="12574413"/>
          </a:xfrm>
        </p:grpSpPr>
        <p:sp>
          <p:nvSpPr>
            <p:cNvPr id="707" name="Rectangle"/>
            <p:cNvSpPr/>
            <p:nvPr/>
          </p:nvSpPr>
          <p:spPr>
            <a:xfrm>
              <a:off x="0" y="0"/>
              <a:ext cx="4335996" cy="12574414"/>
            </a:xfrm>
            <a:prstGeom prst="rect">
              <a:avLst/>
            </a:prstGeom>
            <a:solidFill>
              <a:srgbClr val="EEDFD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08" name="Education"/>
            <p:cNvSpPr txBox="1"/>
            <p:nvPr/>
          </p:nvSpPr>
          <p:spPr>
            <a:xfrm>
              <a:off x="9340" y="5798256"/>
              <a:ext cx="43307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Education</a:t>
              </a:r>
            </a:p>
          </p:txBody>
        </p:sp>
      </p:grpSp>
      <p:grpSp>
        <p:nvGrpSpPr>
          <p:cNvPr id="712" name="Group"/>
          <p:cNvGrpSpPr/>
          <p:nvPr/>
        </p:nvGrpSpPr>
        <p:grpSpPr>
          <a:xfrm>
            <a:off x="19271713" y="570793"/>
            <a:ext cx="4349381" cy="12574414"/>
            <a:chOff x="0" y="0"/>
            <a:chExt cx="4349380" cy="12574413"/>
          </a:xfrm>
        </p:grpSpPr>
        <p:sp>
          <p:nvSpPr>
            <p:cNvPr id="710" name="Rectangle"/>
            <p:cNvSpPr/>
            <p:nvPr/>
          </p:nvSpPr>
          <p:spPr>
            <a:xfrm>
              <a:off x="13385" y="0"/>
              <a:ext cx="4335996" cy="12574414"/>
            </a:xfrm>
            <a:prstGeom prst="rect">
              <a:avLst/>
            </a:prstGeom>
            <a:solidFill>
              <a:srgbClr val="F7EAC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11" name="Employment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Employment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sota-cover.jpg"/>
          <p:cNvGrpSpPr/>
          <p:nvPr/>
        </p:nvGrpSpPr>
        <p:grpSpPr>
          <a:xfrm>
            <a:off x="749080" y="568643"/>
            <a:ext cx="8896560" cy="12578714"/>
            <a:chOff x="0" y="0"/>
            <a:chExt cx="8896558" cy="12578713"/>
          </a:xfrm>
        </p:grpSpPr>
        <p:pic>
          <p:nvPicPr>
            <p:cNvPr id="715" name="sota-cover.jpg" descr="sota-cover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8794959" cy="12477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4" name="sota-cover.jpg" descr="sota-cover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896559" cy="12578714"/>
            </a:xfrm>
            <a:prstGeom prst="rect">
              <a:avLst/>
            </a:prstGeom>
            <a:effectLst/>
          </p:spPr>
        </p:pic>
      </p:grpSp>
      <p:sp>
        <p:nvSpPr>
          <p:cNvPr id="717" name="campaignforthearts.org"/>
          <p:cNvSpPr txBox="1"/>
          <p:nvPr/>
        </p:nvSpPr>
        <p:spPr>
          <a:xfrm>
            <a:off x="11341399" y="6248400"/>
            <a:ext cx="1185057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20000"/>
              </a:lnSpc>
              <a:defRPr sz="7000"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campaignforthearts.org</a:t>
            </a:r>
          </a:p>
        </p:txBody>
      </p:sp>
      <p:pic>
        <p:nvPicPr>
          <p:cNvPr id="718" name="CFTA Logo Lockup Dark Text Transparent.png" descr="CFTA Logo Lockup Dark Text Transparen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28447" y="9508535"/>
            <a:ext cx="2876473" cy="3664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sota-cover.jpg"/>
          <p:cNvGrpSpPr/>
          <p:nvPr/>
        </p:nvGrpSpPr>
        <p:grpSpPr>
          <a:xfrm>
            <a:off x="7743721" y="568643"/>
            <a:ext cx="8896559" cy="12578714"/>
            <a:chOff x="0" y="0"/>
            <a:chExt cx="8896558" cy="12578713"/>
          </a:xfrm>
        </p:grpSpPr>
        <p:pic>
          <p:nvPicPr>
            <p:cNvPr id="185" name="sota-cover.jpg" descr="sota-cover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8794959" cy="12477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" name="sota-cover.jpg" descr="sota-cover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896559" cy="12578714"/>
            </a:xfrm>
            <a:prstGeom prst="rect">
              <a:avLst/>
            </a:prstGeom>
            <a:effectLst/>
          </p:spPr>
        </p:pic>
      </p:grpSp>
      <p:pic>
        <p:nvPicPr>
          <p:cNvPr id="187" name="group-discussion-icon-2048x1950-li9e3b2t.png" descr="group-discussion-icon-2048x1950-li9e3b2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29362" y="4535596"/>
            <a:ext cx="4878240" cy="4644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6400" y="4418880"/>
            <a:ext cx="4878239" cy="4878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"/>
          <p:cNvGrpSpPr/>
          <p:nvPr/>
        </p:nvGrpSpPr>
        <p:grpSpPr>
          <a:xfrm>
            <a:off x="10033000" y="570793"/>
            <a:ext cx="4344308" cy="12574414"/>
            <a:chOff x="0" y="0"/>
            <a:chExt cx="4344307" cy="12574413"/>
          </a:xfrm>
        </p:grpSpPr>
        <p:sp>
          <p:nvSpPr>
            <p:cNvPr id="190" name="Rectangle"/>
            <p:cNvSpPr/>
            <p:nvPr/>
          </p:nvSpPr>
          <p:spPr>
            <a:xfrm>
              <a:off x="8312" y="0"/>
              <a:ext cx="4335996" cy="12574414"/>
            </a:xfrm>
            <a:prstGeom prst="rect">
              <a:avLst/>
            </a:prstGeom>
            <a:solidFill>
              <a:srgbClr val="FBF6C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1" name="Funding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Funding</a:t>
              </a:r>
            </a:p>
          </p:txBody>
        </p:sp>
      </p:grpSp>
      <p:grpSp>
        <p:nvGrpSpPr>
          <p:cNvPr id="195" name="Group"/>
          <p:cNvGrpSpPr/>
          <p:nvPr/>
        </p:nvGrpSpPr>
        <p:grpSpPr>
          <a:xfrm>
            <a:off x="721141" y="570793"/>
            <a:ext cx="4335996" cy="12574414"/>
            <a:chOff x="0" y="0"/>
            <a:chExt cx="4335995" cy="12574413"/>
          </a:xfrm>
        </p:grpSpPr>
        <p:sp>
          <p:nvSpPr>
            <p:cNvPr id="193" name="Rectangle"/>
            <p:cNvSpPr/>
            <p:nvPr/>
          </p:nvSpPr>
          <p:spPr>
            <a:xfrm>
              <a:off x="0" y="0"/>
              <a:ext cx="4335996" cy="12574414"/>
            </a:xfrm>
            <a:prstGeom prst="rect">
              <a:avLst/>
            </a:prstGeom>
            <a:solidFill>
              <a:srgbClr val="DCDDE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4" name="Engagement"/>
            <p:cNvSpPr txBox="1"/>
            <p:nvPr/>
          </p:nvSpPr>
          <p:spPr>
            <a:xfrm>
              <a:off x="2758" y="5798256"/>
              <a:ext cx="43307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Engagement</a:t>
              </a:r>
            </a:p>
          </p:txBody>
        </p:sp>
      </p:grpSp>
      <p:grpSp>
        <p:nvGrpSpPr>
          <p:cNvPr id="198" name="Group"/>
          <p:cNvGrpSpPr/>
          <p:nvPr/>
        </p:nvGrpSpPr>
        <p:grpSpPr>
          <a:xfrm>
            <a:off x="5416523" y="570793"/>
            <a:ext cx="4337161" cy="12574414"/>
            <a:chOff x="0" y="0"/>
            <a:chExt cx="4337160" cy="12574413"/>
          </a:xfrm>
        </p:grpSpPr>
        <p:sp>
          <p:nvSpPr>
            <p:cNvPr id="196" name="Rectangle"/>
            <p:cNvSpPr/>
            <p:nvPr/>
          </p:nvSpPr>
          <p:spPr>
            <a:xfrm>
              <a:off x="1165" y="0"/>
              <a:ext cx="4335996" cy="12574414"/>
            </a:xfrm>
            <a:prstGeom prst="rect">
              <a:avLst/>
            </a:prstGeom>
            <a:solidFill>
              <a:srgbClr val="D3E9F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7" name="Provision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Provision</a:t>
              </a:r>
            </a:p>
          </p:txBody>
        </p:sp>
      </p:grpSp>
      <p:grpSp>
        <p:nvGrpSpPr>
          <p:cNvPr id="201" name="Group"/>
          <p:cNvGrpSpPr/>
          <p:nvPr/>
        </p:nvGrpSpPr>
        <p:grpSpPr>
          <a:xfrm>
            <a:off x="14652356" y="570793"/>
            <a:ext cx="4340042" cy="12574414"/>
            <a:chOff x="0" y="0"/>
            <a:chExt cx="4340040" cy="12574413"/>
          </a:xfrm>
        </p:grpSpPr>
        <p:sp>
          <p:nvSpPr>
            <p:cNvPr id="199" name="Rectangle"/>
            <p:cNvSpPr/>
            <p:nvPr/>
          </p:nvSpPr>
          <p:spPr>
            <a:xfrm>
              <a:off x="0" y="0"/>
              <a:ext cx="4335996" cy="12574414"/>
            </a:xfrm>
            <a:prstGeom prst="rect">
              <a:avLst/>
            </a:prstGeom>
            <a:solidFill>
              <a:srgbClr val="EEDFD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0" name="Education"/>
            <p:cNvSpPr txBox="1"/>
            <p:nvPr/>
          </p:nvSpPr>
          <p:spPr>
            <a:xfrm>
              <a:off x="9340" y="5798256"/>
              <a:ext cx="43307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Education</a:t>
              </a:r>
            </a:p>
          </p:txBody>
        </p:sp>
      </p:grpSp>
      <p:grpSp>
        <p:nvGrpSpPr>
          <p:cNvPr id="204" name="Group"/>
          <p:cNvGrpSpPr/>
          <p:nvPr/>
        </p:nvGrpSpPr>
        <p:grpSpPr>
          <a:xfrm>
            <a:off x="19271713" y="570793"/>
            <a:ext cx="4349381" cy="12574414"/>
            <a:chOff x="0" y="0"/>
            <a:chExt cx="4349380" cy="12574413"/>
          </a:xfrm>
        </p:grpSpPr>
        <p:sp>
          <p:nvSpPr>
            <p:cNvPr id="202" name="Rectangle"/>
            <p:cNvSpPr/>
            <p:nvPr/>
          </p:nvSpPr>
          <p:spPr>
            <a:xfrm>
              <a:off x="13385" y="0"/>
              <a:ext cx="4335996" cy="12574414"/>
            </a:xfrm>
            <a:prstGeom prst="rect">
              <a:avLst/>
            </a:prstGeom>
            <a:solidFill>
              <a:srgbClr val="F7EAC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3" name="Employment"/>
            <p:cNvSpPr txBox="1"/>
            <p:nvPr/>
          </p:nvSpPr>
          <p:spPr>
            <a:xfrm>
              <a:off x="0" y="5798256"/>
              <a:ext cx="433070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Employment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3"/>
      <p:bldP build="whole" bldLvl="1" animBg="1" rev="0" advAuto="0" spid="195" grpId="1"/>
      <p:bldP build="whole" bldLvl="1" animBg="1" rev="0" advAuto="0" spid="198" grpId="2"/>
      <p:bldP build="whole" bldLvl="1" animBg="1" rev="0" advAuto="0" spid="201" grpId="4"/>
      <p:bldP build="whole" bldLvl="1" animBg="1" rev="0" advAuto="0" spid="204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"/>
          <p:cNvGrpSpPr/>
          <p:nvPr/>
        </p:nvGrpSpPr>
        <p:grpSpPr>
          <a:xfrm>
            <a:off x="721141" y="570793"/>
            <a:ext cx="4335996" cy="12574414"/>
            <a:chOff x="0" y="0"/>
            <a:chExt cx="4335995" cy="12574413"/>
          </a:xfrm>
        </p:grpSpPr>
        <p:sp>
          <p:nvSpPr>
            <p:cNvPr id="206" name="Rectangle"/>
            <p:cNvSpPr/>
            <p:nvPr/>
          </p:nvSpPr>
          <p:spPr>
            <a:xfrm>
              <a:off x="0" y="0"/>
              <a:ext cx="4335996" cy="12574414"/>
            </a:xfrm>
            <a:prstGeom prst="rect">
              <a:avLst/>
            </a:prstGeom>
            <a:solidFill>
              <a:srgbClr val="DCDDE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7" name="Engagement"/>
            <p:cNvSpPr txBox="1"/>
            <p:nvPr/>
          </p:nvSpPr>
          <p:spPr>
            <a:xfrm>
              <a:off x="2758" y="5798256"/>
              <a:ext cx="43307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5500">
                  <a:latin typeface="Outfit SemiBold"/>
                  <a:ea typeface="Outfit SemiBold"/>
                  <a:cs typeface="Outfit SemiBold"/>
                  <a:sym typeface="Outfit SemiBold"/>
                </a:defRPr>
              </a:lvl1pPr>
            </a:lstStyle>
            <a:p>
              <a:pPr/>
              <a:r>
                <a:t>Engagement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211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2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3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4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5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6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17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218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9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220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21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222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23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224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grpSp>
        <p:nvGrpSpPr>
          <p:cNvPr id="227" name="Group"/>
          <p:cNvGrpSpPr/>
          <p:nvPr/>
        </p:nvGrpSpPr>
        <p:grpSpPr>
          <a:xfrm>
            <a:off x="4604777" y="5562600"/>
            <a:ext cx="5425137" cy="4495801"/>
            <a:chOff x="0" y="0"/>
            <a:chExt cx="5425135" cy="4495799"/>
          </a:xfrm>
        </p:grpSpPr>
        <p:sp>
          <p:nvSpPr>
            <p:cNvPr id="225" name="91%"/>
            <p:cNvSpPr txBox="1"/>
            <p:nvPr/>
          </p:nvSpPr>
          <p:spPr>
            <a:xfrm>
              <a:off x="517280" y="0"/>
              <a:ext cx="4081781" cy="330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0">
                  <a:latin typeface="Outfit Regular"/>
                  <a:ea typeface="Outfit Regular"/>
                  <a:cs typeface="Outfit Regular"/>
                  <a:sym typeface="Outfit Regular"/>
                </a:defRPr>
              </a:lvl1pPr>
            </a:lstStyle>
            <a:p>
              <a:pPr/>
              <a:r>
                <a:t>91%</a:t>
              </a:r>
            </a:p>
          </p:txBody>
        </p:sp>
        <p:sp>
          <p:nvSpPr>
            <p:cNvPr id="226" name="At least once a year"/>
            <p:cNvSpPr txBox="1"/>
            <p:nvPr/>
          </p:nvSpPr>
          <p:spPr>
            <a:xfrm>
              <a:off x="0" y="3632199"/>
              <a:ext cx="5425136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At least once a year</a:t>
              </a:r>
            </a:p>
          </p:txBody>
        </p:sp>
      </p:grpSp>
      <p:grpSp>
        <p:nvGrpSpPr>
          <p:cNvPr id="230" name="Group"/>
          <p:cNvGrpSpPr/>
          <p:nvPr/>
        </p:nvGrpSpPr>
        <p:grpSpPr>
          <a:xfrm>
            <a:off x="14188275" y="5562600"/>
            <a:ext cx="5590947" cy="4495801"/>
            <a:chOff x="0" y="0"/>
            <a:chExt cx="5590946" cy="4495799"/>
          </a:xfrm>
        </p:grpSpPr>
        <p:sp>
          <p:nvSpPr>
            <p:cNvPr id="228" name="59%"/>
            <p:cNvSpPr txBox="1"/>
            <p:nvPr/>
          </p:nvSpPr>
          <p:spPr>
            <a:xfrm>
              <a:off x="439081" y="0"/>
              <a:ext cx="4597401" cy="330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0">
                  <a:latin typeface="Outfit Regular"/>
                  <a:ea typeface="Outfit Regular"/>
                  <a:cs typeface="Outfit Regular"/>
                  <a:sym typeface="Outfit Regular"/>
                </a:defRPr>
              </a:lvl1pPr>
            </a:lstStyle>
            <a:p>
              <a:pPr/>
              <a:r>
                <a:t>59%</a:t>
              </a:r>
            </a:p>
          </p:txBody>
        </p:sp>
        <p:sp>
          <p:nvSpPr>
            <p:cNvPr id="229" name="At least once a week"/>
            <p:cNvSpPr txBox="1"/>
            <p:nvPr/>
          </p:nvSpPr>
          <p:spPr>
            <a:xfrm>
              <a:off x="0" y="3632199"/>
              <a:ext cx="5590947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At least once a week</a:t>
              </a:r>
            </a:p>
          </p:txBody>
        </p:sp>
      </p:grpSp>
      <p:sp>
        <p:nvSpPr>
          <p:cNvPr id="231" name="In-person arts engagement by adults (16+) in England"/>
          <p:cNvSpPr txBox="1"/>
          <p:nvPr/>
        </p:nvSpPr>
        <p:spPr>
          <a:xfrm>
            <a:off x="3877452" y="2128925"/>
            <a:ext cx="1649203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In-person arts engagement by adults (16+) in England</a:t>
            </a:r>
          </a:p>
        </p:txBody>
      </p:sp>
      <p:sp>
        <p:nvSpPr>
          <p:cNvPr id="232" name="Source: DCMS Participation Survey"/>
          <p:cNvSpPr txBox="1"/>
          <p:nvPr/>
        </p:nvSpPr>
        <p:spPr>
          <a:xfrm>
            <a:off x="527151" y="12954000"/>
            <a:ext cx="3257399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DCMS Participation Survey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235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6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7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8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9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0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41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242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43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244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45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246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47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248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49" name="Attendance in the prior 12 months by adults (16+) in England"/>
          <p:cNvSpPr txBox="1"/>
          <p:nvPr/>
        </p:nvSpPr>
        <p:spPr>
          <a:xfrm>
            <a:off x="2957876" y="2128925"/>
            <a:ext cx="1833118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Attendance in the prior 12 months by adults (16+) in England</a:t>
            </a:r>
          </a:p>
        </p:txBody>
      </p:sp>
      <p:graphicFrame>
        <p:nvGraphicFramePr>
          <p:cNvPr id="250" name="2D Line Chart"/>
          <p:cNvGraphicFramePr/>
          <p:nvPr/>
        </p:nvGraphicFramePr>
        <p:xfrm>
          <a:off x="3977898" y="3499308"/>
          <a:ext cx="16099185" cy="911821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253" name="Group"/>
          <p:cNvGrpSpPr/>
          <p:nvPr/>
        </p:nvGrpSpPr>
        <p:grpSpPr>
          <a:xfrm>
            <a:off x="3809339" y="8826500"/>
            <a:ext cx="16754241" cy="2413000"/>
            <a:chOff x="0" y="0"/>
            <a:chExt cx="16754239" cy="2413000"/>
          </a:xfrm>
        </p:grpSpPr>
        <p:sp>
          <p:nvSpPr>
            <p:cNvPr id="251" name="17%"/>
            <p:cNvSpPr txBox="1"/>
            <p:nvPr/>
          </p:nvSpPr>
          <p:spPr>
            <a:xfrm>
              <a:off x="0" y="1676400"/>
              <a:ext cx="883413" cy="736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r">
                <a:defRPr sz="4000">
                  <a:solidFill>
                    <a:schemeClr val="accent5">
                      <a:lumOff val="-29866"/>
                    </a:schemeClr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17%</a:t>
              </a:r>
            </a:p>
          </p:txBody>
        </p:sp>
        <p:sp>
          <p:nvSpPr>
            <p:cNvPr id="252" name="39%"/>
            <p:cNvSpPr txBox="1"/>
            <p:nvPr/>
          </p:nvSpPr>
          <p:spPr>
            <a:xfrm>
              <a:off x="15744843" y="0"/>
              <a:ext cx="1009397" cy="736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4000">
                  <a:solidFill>
                    <a:schemeClr val="accent5">
                      <a:lumOff val="-29866"/>
                    </a:schemeClr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39%</a:t>
              </a:r>
            </a:p>
          </p:txBody>
        </p:sp>
      </p:grpSp>
      <p:grpSp>
        <p:nvGrpSpPr>
          <p:cNvPr id="256" name="Group"/>
          <p:cNvGrpSpPr/>
          <p:nvPr/>
        </p:nvGrpSpPr>
        <p:grpSpPr>
          <a:xfrm>
            <a:off x="3667099" y="7429500"/>
            <a:ext cx="16861936" cy="2362200"/>
            <a:chOff x="0" y="0"/>
            <a:chExt cx="16861935" cy="2362200"/>
          </a:xfrm>
        </p:grpSpPr>
        <p:sp>
          <p:nvSpPr>
            <p:cNvPr id="254" name="34%"/>
            <p:cNvSpPr txBox="1"/>
            <p:nvPr/>
          </p:nvSpPr>
          <p:spPr>
            <a:xfrm>
              <a:off x="0" y="1625600"/>
              <a:ext cx="1025653" cy="736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r">
                <a:defRPr sz="4000">
                  <a:solidFill>
                    <a:srgbClr val="A275A0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34%</a:t>
              </a:r>
            </a:p>
          </p:txBody>
        </p:sp>
        <p:sp>
          <p:nvSpPr>
            <p:cNvPr id="255" name="55%"/>
            <p:cNvSpPr txBox="1"/>
            <p:nvPr/>
          </p:nvSpPr>
          <p:spPr>
            <a:xfrm>
              <a:off x="15864731" y="0"/>
              <a:ext cx="997205" cy="736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r">
                <a:defRPr sz="4000">
                  <a:solidFill>
                    <a:srgbClr val="A275A0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55%</a:t>
              </a:r>
            </a:p>
          </p:txBody>
        </p:sp>
      </p:grpSp>
      <p:grpSp>
        <p:nvGrpSpPr>
          <p:cNvPr id="259" name="Group"/>
          <p:cNvGrpSpPr/>
          <p:nvPr/>
        </p:nvGrpSpPr>
        <p:grpSpPr>
          <a:xfrm>
            <a:off x="3717899" y="5776162"/>
            <a:ext cx="16811136" cy="2212138"/>
            <a:chOff x="0" y="0"/>
            <a:chExt cx="16811135" cy="2212137"/>
          </a:xfrm>
        </p:grpSpPr>
        <p:sp>
          <p:nvSpPr>
            <p:cNvPr id="257" name="57%"/>
            <p:cNvSpPr txBox="1"/>
            <p:nvPr/>
          </p:nvSpPr>
          <p:spPr>
            <a:xfrm>
              <a:off x="0" y="1475537"/>
              <a:ext cx="974853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r">
                <a:defRPr sz="4000">
                  <a:solidFill>
                    <a:srgbClr val="174D7F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57%</a:t>
              </a:r>
            </a:p>
          </p:txBody>
        </p:sp>
        <p:sp>
          <p:nvSpPr>
            <p:cNvPr id="258" name="77%"/>
            <p:cNvSpPr txBox="1"/>
            <p:nvPr/>
          </p:nvSpPr>
          <p:spPr>
            <a:xfrm>
              <a:off x="15832219" y="0"/>
              <a:ext cx="978917" cy="736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r">
                <a:defRPr sz="4000">
                  <a:solidFill>
                    <a:srgbClr val="174D7F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</a:lstStyle>
            <a:p>
              <a:pPr/>
              <a:r>
                <a:t>77%</a:t>
              </a:r>
            </a:p>
          </p:txBody>
        </p:sp>
      </p:grpSp>
      <p:sp>
        <p:nvSpPr>
          <p:cNvPr id="260" name="Source: DCMS Participation Survey"/>
          <p:cNvSpPr txBox="1"/>
          <p:nvPr/>
        </p:nvSpPr>
        <p:spPr>
          <a:xfrm>
            <a:off x="527151" y="12954000"/>
            <a:ext cx="3257399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DCMS Participation Survey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0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0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0" grpId="1">
        <p:bldSub>
          <a:bldChart bld="series"/>
        </p:bldSub>
      </p:bldGraphic>
      <p:bldP build="whole" bldLvl="1" animBg="1" rev="0" advAuto="0" spid="259" grpId="2"/>
      <p:bldP build="whole" bldLvl="1" animBg="1" rev="0" advAuto="0" spid="256" grpId="4"/>
      <p:bldP build="whole" bldLvl="1" animBg="1" rev="0" advAuto="0" spid="25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Engagement"/>
          <p:cNvSpPr txBox="1"/>
          <p:nvPr/>
        </p:nvSpPr>
        <p:spPr>
          <a:xfrm>
            <a:off x="1618771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D96230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Engagement</a:t>
            </a:r>
          </a:p>
        </p:txBody>
      </p:sp>
      <p:sp>
        <p:nvSpPr>
          <p:cNvPr id="263" name="Line"/>
          <p:cNvSpPr/>
          <p:nvPr/>
        </p:nvSpPr>
        <p:spPr>
          <a:xfrm>
            <a:off x="758297" y="1394000"/>
            <a:ext cx="4318001" cy="1"/>
          </a:xfrm>
          <a:prstGeom prst="line">
            <a:avLst/>
          </a:prstGeom>
          <a:ln w="114300">
            <a:solidFill>
              <a:srgbClr val="D9623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4" name="Line"/>
          <p:cNvSpPr/>
          <p:nvPr/>
        </p:nvSpPr>
        <p:spPr>
          <a:xfrm>
            <a:off x="10033000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5" name="Line"/>
          <p:cNvSpPr/>
          <p:nvPr/>
        </p:nvSpPr>
        <p:spPr>
          <a:xfrm>
            <a:off x="5395648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6" name="Line"/>
          <p:cNvSpPr/>
          <p:nvPr/>
        </p:nvSpPr>
        <p:spPr>
          <a:xfrm>
            <a:off x="19307703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7" name="Line"/>
          <p:cNvSpPr/>
          <p:nvPr/>
        </p:nvSpPr>
        <p:spPr>
          <a:xfrm>
            <a:off x="14670351" y="1394000"/>
            <a:ext cx="4318001" cy="1"/>
          </a:xfrm>
          <a:prstGeom prst="line">
            <a:avLst/>
          </a:prstGeom>
          <a:ln w="1143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8" name="1"/>
          <p:cNvSpPr txBox="1"/>
          <p:nvPr/>
        </p:nvSpPr>
        <p:spPr>
          <a:xfrm>
            <a:off x="780571" y="321609"/>
            <a:ext cx="37521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D96230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69" name="Provision"/>
          <p:cNvSpPr txBox="1"/>
          <p:nvPr/>
        </p:nvSpPr>
        <p:spPr>
          <a:xfrm>
            <a:off x="6251310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Provision</a:t>
            </a:r>
          </a:p>
        </p:txBody>
      </p:sp>
      <p:sp>
        <p:nvSpPr>
          <p:cNvPr id="270" name="2"/>
          <p:cNvSpPr txBox="1"/>
          <p:nvPr/>
        </p:nvSpPr>
        <p:spPr>
          <a:xfrm>
            <a:off x="5413110" y="321609"/>
            <a:ext cx="5524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71" name="Funding"/>
          <p:cNvSpPr txBox="1"/>
          <p:nvPr/>
        </p:nvSpPr>
        <p:spPr>
          <a:xfrm>
            <a:off x="10888662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Funding</a:t>
            </a:r>
          </a:p>
        </p:txBody>
      </p:sp>
      <p:sp>
        <p:nvSpPr>
          <p:cNvPr id="272" name="3"/>
          <p:cNvSpPr txBox="1"/>
          <p:nvPr/>
        </p:nvSpPr>
        <p:spPr>
          <a:xfrm>
            <a:off x="10050462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73" name="Education"/>
          <p:cNvSpPr txBox="1"/>
          <p:nvPr/>
        </p:nvSpPr>
        <p:spPr>
          <a:xfrm>
            <a:off x="15526013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274" name="4"/>
          <p:cNvSpPr txBox="1"/>
          <p:nvPr/>
        </p:nvSpPr>
        <p:spPr>
          <a:xfrm>
            <a:off x="14687813" y="321609"/>
            <a:ext cx="5971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75" name="Employment"/>
          <p:cNvSpPr txBox="1"/>
          <p:nvPr/>
        </p:nvSpPr>
        <p:spPr>
          <a:xfrm>
            <a:off x="20163366" y="454959"/>
            <a:ext cx="355917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700">
                <a:solidFill>
                  <a:srgbClr val="A9A9A9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</a:lstStyle>
          <a:p>
            <a:pPr/>
            <a:r>
              <a:t>Employment</a:t>
            </a:r>
          </a:p>
        </p:txBody>
      </p:sp>
      <p:sp>
        <p:nvSpPr>
          <p:cNvPr id="276" name="5"/>
          <p:cNvSpPr txBox="1"/>
          <p:nvPr/>
        </p:nvSpPr>
        <p:spPr>
          <a:xfrm>
            <a:off x="19325166" y="321609"/>
            <a:ext cx="54508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400">
                <a:solidFill>
                  <a:srgbClr val="A9A9A9"/>
                </a:solidFill>
                <a:latin typeface="Outfit Thin"/>
                <a:ea typeface="Outfit Thin"/>
                <a:cs typeface="Outfit Thin"/>
                <a:sym typeface="Outfit Thi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77" name="Attendance in the prior 12 months by adults (16+)"/>
          <p:cNvSpPr txBox="1"/>
          <p:nvPr/>
        </p:nvSpPr>
        <p:spPr>
          <a:xfrm>
            <a:off x="4647897" y="2128925"/>
            <a:ext cx="1495114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Attendance in the prior 12 months by adults (16+)</a:t>
            </a:r>
          </a:p>
        </p:txBody>
      </p:sp>
      <p:graphicFrame>
        <p:nvGraphicFramePr>
          <p:cNvPr id="278" name="2D Column Chart"/>
          <p:cNvGraphicFramePr/>
          <p:nvPr/>
        </p:nvGraphicFramePr>
        <p:xfrm>
          <a:off x="4452668" y="3518358"/>
          <a:ext cx="14932712" cy="90610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79" name="Source: DCMS Participation Survey, Scottish Household Survey, National Survey for Wales, Continuous Household Survey"/>
          <p:cNvSpPr txBox="1"/>
          <p:nvPr/>
        </p:nvSpPr>
        <p:spPr>
          <a:xfrm>
            <a:off x="527151" y="12954000"/>
            <a:ext cx="10841839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929292"/>
                </a:solidFill>
                <a:latin typeface="Outfit Regular"/>
                <a:ea typeface="Outfit Regular"/>
                <a:cs typeface="Outfit Regular"/>
                <a:sym typeface="Outfit Regular"/>
              </a:defRPr>
            </a:lvl1pPr>
          </a:lstStyle>
          <a:p>
            <a:pPr/>
            <a:r>
              <a:t>Source: DCMS Participation Survey, Scottish Household Survey, National Survey for Wales, Continuous Household Survey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B9783F16A1345B423FF307C94A636" ma:contentTypeVersion="18" ma:contentTypeDescription="Create a new document." ma:contentTypeScope="" ma:versionID="09347cf9fb3d8bfac7b1fddd80e1a8b0">
  <xsd:schema xmlns:xsd="http://www.w3.org/2001/XMLSchema" xmlns:xs="http://www.w3.org/2001/XMLSchema" xmlns:p="http://schemas.microsoft.com/office/2006/metadata/properties" xmlns:ns2="3331f0b5-065f-4d19-b2cb-a4ec05f73739" xmlns:ns3="72da8360-be32-4ce8-8a8c-b1c935396eb4" targetNamespace="http://schemas.microsoft.com/office/2006/metadata/properties" ma:root="true" ma:fieldsID="cf95dd5bd21c9cc8995218d56847bc9b" ns2:_="" ns3:_="">
    <xsd:import namespace="3331f0b5-065f-4d19-b2cb-a4ec05f73739"/>
    <xsd:import namespace="72da8360-be32-4ce8-8a8c-b1c935396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1f0b5-065f-4d19-b2cb-a4ec05f73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4bed4e-aa13-4ff6-99a1-91ce07783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a8360-be32-4ce8-8a8c-b1c935396eb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048428-bbc3-429a-b8bf-9775ca1a04b0}" ma:internalName="TaxCatchAll" ma:showField="CatchAllData" ma:web="72da8360-be32-4ce8-8a8c-b1c935396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da8360-be32-4ce8-8a8c-b1c935396eb4" xsi:nil="true"/>
    <lcf76f155ced4ddcb4097134ff3c332f xmlns="3331f0b5-065f-4d19-b2cb-a4ec05f737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B111B1-944B-4734-BE7E-4CF005A69925}"/>
</file>

<file path=customXml/itemProps2.xml><?xml version="1.0" encoding="utf-8"?>
<ds:datastoreItem xmlns:ds="http://schemas.openxmlformats.org/officeDocument/2006/customXml" ds:itemID="{AD5FA49E-9BBD-4B69-B8EE-CCEA29F1FE6D}"/>
</file>

<file path=customXml/itemProps3.xml><?xml version="1.0" encoding="utf-8"?>
<ds:datastoreItem xmlns:ds="http://schemas.openxmlformats.org/officeDocument/2006/customXml" ds:itemID="{953D5B0F-8578-45AF-9D92-D88EE1C3D7CA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0x0101007B7B9783F16A1345B423FF307C94A636</vt:lpwstr>
  </property>
</Properties>
</file>