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28.xml" ContentType="application/vnd.openxmlformats-officedocument.presentationml.slideLayout+xml"/>
  <Override PartName="/ppt/notesSlides/notesSlide16.xml" ContentType="application/vnd.openxmlformats-officedocument.presentationml.notesSlide+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3.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charts/colors19.xml" ContentType="application/vnd.ms-office.chartcolorstyle+xml"/>
  <Override PartName="/ppt/charts/colors18.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style18.xml" ContentType="application/vnd.ms-office.chartstyle+xml"/>
  <Override PartName="/ppt/charts/chart18.xml" ContentType="application/vnd.openxmlformats-officedocument.drawingml.chart+xml"/>
  <Override PartName="/ppt/charts/colors17.xml" ContentType="application/vnd.ms-office.chartcolorstyle+xml"/>
  <Override PartName="/ppt/charts/style17.xml" ContentType="application/vnd.ms-office.chartstyle+xml"/>
  <Override PartName="/ppt/charts/chart17.xml" ContentType="application/vnd.openxmlformats-officedocument.drawingml.chart+xml"/>
  <Override PartName="/ppt/charts/colors16.xml" ContentType="application/vnd.ms-office.chartcolorstyle+xml"/>
  <Override PartName="/ppt/charts/style16.xml" ContentType="application/vnd.ms-office.chartstyle+xml"/>
  <Override PartName="/ppt/charts/chart16.xml" ContentType="application/vnd.openxmlformats-officedocument.drawingml.chart+xml"/>
  <Override PartName="/ppt/charts/colors15.xml" ContentType="application/vnd.ms-office.chartcolorstyle+xml"/>
  <Override PartName="/ppt/charts/style15.xml" ContentType="application/vnd.ms-office.chartstyle+xml"/>
  <Override PartName="/ppt/charts/chart15.xml" ContentType="application/vnd.openxmlformats-officedocument.drawingml.chart+xml"/>
  <Override PartName="/ppt/charts/colors14.xml" ContentType="application/vnd.ms-office.chartcolorstyle+xml"/>
  <Override PartName="/ppt/charts/style14.xml" ContentType="application/vnd.ms-office.chartstyle+xml"/>
  <Override PartName="/ppt/charts/chart14.xml" ContentType="application/vnd.openxmlformats-officedocument.drawingml.chart+xml"/>
  <Override PartName="/ppt/charts/colors13.xml" ContentType="application/vnd.ms-office.chartcolorstyle+xml"/>
  <Override PartName="/ppt/charts/style13.xml" ContentType="application/vnd.ms-office.chartstyle+xml"/>
  <Override PartName="/ppt/charts/chart13.xml" ContentType="application/vnd.openxmlformats-officedocument.drawingml.chart+xml"/>
  <Override PartName="/ppt/charts/colors12.xml" ContentType="application/vnd.ms-office.chartcolorstyle+xml"/>
  <Override PartName="/ppt/charts/style12.xml" ContentType="application/vnd.ms-office.chartstyle+xml"/>
  <Override PartName="/ppt/charts/chart12.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11.xml" ContentType="application/vnd.openxmlformats-officedocument.drawingml.chart+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olors5.xml" ContentType="application/vnd.ms-office.chartcolorstyle+xml"/>
  <Override PartName="/ppt/charts/style5.xml" ContentType="application/vnd.ms-office.chartstyle+xml"/>
  <Override PartName="/ppt/charts/chart19.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harts/style19.xml" ContentType="application/vnd.ms-office.chartstyle+xml"/>
  <Override PartName="/ppt/charts/chart5.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73" r:id="rId3"/>
  </p:sldMasterIdLst>
  <p:notesMasterIdLst>
    <p:notesMasterId r:id="rId39"/>
  </p:notesMasterIdLst>
  <p:sldIdLst>
    <p:sldId id="257" r:id="rId4"/>
    <p:sldId id="5565" r:id="rId5"/>
    <p:sldId id="5861" r:id="rId6"/>
    <p:sldId id="6200" r:id="rId7"/>
    <p:sldId id="261" r:id="rId8"/>
    <p:sldId id="6023" r:id="rId9"/>
    <p:sldId id="260" r:id="rId10"/>
    <p:sldId id="6040" r:id="rId11"/>
    <p:sldId id="5532" r:id="rId12"/>
    <p:sldId id="6016" r:id="rId13"/>
    <p:sldId id="266" r:id="rId14"/>
    <p:sldId id="267" r:id="rId15"/>
    <p:sldId id="6025" r:id="rId16"/>
    <p:sldId id="6024" r:id="rId17"/>
    <p:sldId id="6020" r:id="rId18"/>
    <p:sldId id="5830" r:id="rId19"/>
    <p:sldId id="6017" r:id="rId20"/>
    <p:sldId id="6035" r:id="rId21"/>
    <p:sldId id="6036" r:id="rId22"/>
    <p:sldId id="6043" r:id="rId23"/>
    <p:sldId id="6018" r:id="rId24"/>
    <p:sldId id="264" r:id="rId25"/>
    <p:sldId id="5809" r:id="rId26"/>
    <p:sldId id="6030" r:id="rId27"/>
    <p:sldId id="6031" r:id="rId28"/>
    <p:sldId id="6027" r:id="rId29"/>
    <p:sldId id="6033" r:id="rId30"/>
    <p:sldId id="6028" r:id="rId31"/>
    <p:sldId id="6034" r:id="rId32"/>
    <p:sldId id="6037" r:id="rId33"/>
    <p:sldId id="6044" r:id="rId34"/>
    <p:sldId id="6019" r:id="rId35"/>
    <p:sldId id="297" r:id="rId36"/>
    <p:sldId id="5508" r:id="rId37"/>
    <p:sldId id="29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95"/>
    <p:restoredTop sz="94565"/>
  </p:normalViewPr>
  <p:slideViewPr>
    <p:cSldViewPr snapToGrid="0">
      <p:cViewPr varScale="1">
        <p:scale>
          <a:sx n="91" d="100"/>
          <a:sy n="91" d="100"/>
        </p:scale>
        <p:origin x="56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brynnjohnson/Library/CloudStorage/GoogleDrive-brynn.johnson@advisoryboardarts.com/Shared%20drives/Team:%20Research/01.%20Signature%20Research%20Initiatives/Compelling%20Offer/2024%20ABO%20Compelling%20Offer/ABO%20Descriptives%20Aug28%20-%20Brynn%20edi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anjikapila/Documents/ABA/ABO/ABO%20Descriptives%20Aug2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njikapila/Documents/ABA/ABO/ABO%20Descriptives%20Aug28.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njikapila/Documents/ABA/ABO/ABO%20Descriptives%20Aug2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brynnjohnson/Library/CloudStorage/GoogleDrive-brynn.johnson@advisoryboardarts.com/Shared%20drives/Team:%20Research/01.%20Signature%20Research%20Initiatives/Compelling%20Offer/2024%20ABO%20Compelling%20Offer/ABO%20Descriptives%20Aug28%20-%20Brynn%20edi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brynnjohnson/Library/CloudStorage/GoogleDrive-brynn.johnson@advisoryboardarts.com/Shared%20drives/Team:%20Research/01.%20Signature%20Research%20Initiatives/Compelling%20Offer/2024%20ABO%20Compelling%20Offer/ABO%20Descriptives%20Aug28%20-%20Brynn%20edi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brynnjohnson/Library/CloudStorage/GoogleDrive-brynn.johnson@advisoryboardarts.com/Shared%20drives/Team:%20Research/01.%20Signature%20Research%20Initiatives/Compelling%20Offer/2024%20ABO%20Compelling%20Offer/ABO%20Descriptives%20Aug28%20-%20Brynn%20edit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brynnjohnson/Library/CloudStorage/GoogleDrive-brynn.johnson@advisoryboardarts.com/Shared%20drives/Team:%20Research/01.%20Signature%20Research%20Initiatives/Compelling%20Offer/2024%20ABO%20Compelling%20Offer/ABO%20Descriptives%20Aug28%20-%20Brynn%20edit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brynnjohnson/Library/CloudStorage/GoogleDrive-brynn.johnson@advisoryboardarts.com/Shared%20drives/Team:%20Research/01.%20Signature%20Research%20Initiatives/Compelling%20Offer/2024%20ABO%20Compelling%20Offer/ABO%20Descriptives%20Aug28%20-%20Brynn%20edit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brynnjohnson/Library/CloudStorage/GoogleDrive-brynn.johnson@advisoryboardarts.com/Shared%20drives/Team:%20Research/01.%20Signature%20Research%20Initiatives/Compelling%20Offer/2024%20ABO%20Compelling%20Offer/ABO%20Descriptives%20Aug28%20-%20Brynn%20edit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njikapila/Documents/ABA/ABO/ABO%20Descriptives%20Aug28.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brynnjohnson/Library/CloudStorage/GoogleDrive-brynn.johnson@advisoryboardarts.com/Shared%20drives/Team:%20Research/01.%20Signature%20Research%20Initiatives/Compelling%20Offer/2024%20ABO%20Compelling%20Offer/ABO%20Descriptives%20Aug28%20-%20Brynn%20edit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njikapila/Documents/ABA/ABO/ABO%20Descriptives%20-%20Anji.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njikapila/Documents/ABA/ABO/ABO%20Descriptives%20-%20Anji.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anjikapila/Documents/ABA/ABO/ABO%20Descriptives%20-%20Anji.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Users/brynnjohnson/Library/CloudStorage/GoogleDrive-brynn.johnson@advisoryboardarts.com/Shared%20drives/Team:%20Research/01.%20Signature%20Research%20Initiatives/Compelling%20Offer/2024%20ABO%20Compelling%20Offer/ABO%20Descriptives%20Aug28%20-%20Brynn%20edi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brynnjohnson/Library/CloudStorage/GoogleDrive-brynn.johnson@advisoryboardarts.com/Shared%20drives/Team:%20Research/01.%20Signature%20Research%20Initiatives/Compelling%20Offer/2024%20ABO%20Compelling%20Offer/ABO%20Descriptives%20Aug28%20-%20Brynn%20edi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brynnjohnson/Library/CloudStorage/GoogleDrive-brynn.johnson@advisoryboardarts.com/Shared%20drives/Team:%20Research/01.%20Signature%20Research%20Initiatives/Compelling%20Offer/2024%20ABO%20Compelling%20Offer/ABO%20Descriptives%20Aug28%20-%20Brynn%20edi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brynnjohnson/Library/CloudStorage/GoogleDrive-brynn.johnson@advisoryboardarts.com/Shared%20drives/Team:%20Research/01.%20Signature%20Research%20Initiatives/Compelling%20Offer/2024%20ABO%20Compelling%20Offer/ABO%20Descriptives%20Aug28%20-%20Brynn%20edi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brynnjohnson/Library/CloudStorage/GoogleDrive-brynn.johnson@advisoryboardarts.com/Shared%20drives/Team:%20Research/01.%20Signature%20Research%20Initiatives/Compelling%20Offer/2024%20ABO%20Compelling%20Offer/ABO%20Descriptives%20Aug28%20-%20Brynn%20edi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anjikapila\Documents\ABA\ABO\ABO%20Descriptives%20Aug2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njikapila/Documents/ABA/ABO/ABO%20Descriptives%20Aug2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E584-A84C-A7F8-CF128A2DBEF5}"/>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E584-A84C-A7F8-CF128A2DBEF5}"/>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E584-A84C-A7F8-CF128A2DBEF5}"/>
              </c:ext>
            </c:extLst>
          </c:dPt>
          <c:dLbls>
            <c:dLbl>
              <c:idx val="2"/>
              <c:layout>
                <c:manualLayout>
                  <c:x val="0.14284984517690699"/>
                  <c:y val="0.15122713731467369"/>
                </c:manualLayout>
              </c:layout>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randon Grotesque Regular" panose="020B0503020203060202" pitchFamily="34" charset="77"/>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584-A84C-A7F8-CF128A2DBEF5}"/>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Brandon Grotesque Regular" panose="020B0503020203060202" pitchFamily="34" charset="77"/>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Descriptives!$L$280:$L$282</c:f>
              <c:strCache>
                <c:ptCount val="3"/>
                <c:pt idx="0">
                  <c:v>Gen Z</c:v>
                </c:pt>
                <c:pt idx="1">
                  <c:v>Millennials</c:v>
                </c:pt>
                <c:pt idx="2">
                  <c:v>Gen X and older</c:v>
                </c:pt>
              </c:strCache>
            </c:strRef>
          </c:cat>
          <c:val>
            <c:numRef>
              <c:f>Descriptives!$M$280:$M$282</c:f>
              <c:numCache>
                <c:formatCode>0%</c:formatCode>
                <c:ptCount val="3"/>
                <c:pt idx="0">
                  <c:v>0.316</c:v>
                </c:pt>
                <c:pt idx="1">
                  <c:v>0.44900000000000001</c:v>
                </c:pt>
                <c:pt idx="2">
                  <c:v>0.23400000000000001</c:v>
                </c:pt>
              </c:numCache>
            </c:numRef>
          </c:val>
          <c:extLst>
            <c:ext xmlns:c16="http://schemas.microsoft.com/office/drawing/2014/chart" uri="{C3380CC4-5D6E-409C-BE32-E72D297353CC}">
              <c16:uniqueId val="{00000006-E584-A84C-A7F8-CF128A2DBEF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Brandon Grotesque Regular" panose="020B0503020203060202" pitchFamily="34" charset="77"/>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solidFill>
                  <a:schemeClr val="tx1"/>
                </a:solidFill>
                <a:latin typeface="Brandon Grotesque Regular" panose="020B0503020203060202" pitchFamily="34" charset="77"/>
              </a:rPr>
              <a:t>My organisation motivates</a:t>
            </a:r>
            <a:r>
              <a:rPr lang="en-GB" b="1" baseline="0" dirty="0">
                <a:solidFill>
                  <a:schemeClr val="tx1"/>
                </a:solidFill>
                <a:latin typeface="Brandon Grotesque Regular" panose="020B0503020203060202" pitchFamily="34" charset="77"/>
              </a:rPr>
              <a:t> me to go beyond what I would in a similar role elsewhere</a:t>
            </a:r>
            <a:endParaRPr lang="en-GB" b="1" dirty="0">
              <a:solidFill>
                <a:schemeClr val="tx1"/>
              </a:solidFill>
              <a:latin typeface="Brandon Grotesque Regular" panose="020B0503020203060202" pitchFamily="34" charset="77"/>
            </a:endParaRPr>
          </a:p>
        </c:rich>
      </c:tx>
      <c:layout>
        <c:manualLayout>
          <c:xMode val="edge"/>
          <c:yMode val="edge"/>
          <c:x val="0.15681869536832388"/>
          <c:y val="0.2251282648663158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1.5894713056625001E-2"/>
          <c:y val="0.32177261285535574"/>
          <c:w val="0.97977036520065908"/>
          <c:h val="0.58978414023287729"/>
        </c:manualLayout>
      </c:layout>
      <c:barChart>
        <c:barDir val="bar"/>
        <c:grouping val="stacked"/>
        <c:varyColors val="0"/>
        <c:ser>
          <c:idx val="0"/>
          <c:order val="0"/>
          <c:tx>
            <c:strRef>
              <c:f>Descriptives!$C$41</c:f>
              <c:strCache>
                <c:ptCount val="1"/>
                <c:pt idx="0">
                  <c:v>Strongly disagree</c:v>
                </c:pt>
              </c:strCache>
            </c:strRef>
          </c:tx>
          <c:spPr>
            <a:solidFill>
              <a:srgbClr val="D021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Descriptives!$F$41</c:f>
              <c:numCache>
                <c:formatCode>General</c:formatCode>
                <c:ptCount val="1"/>
                <c:pt idx="0">
                  <c:v>6.6</c:v>
                </c:pt>
              </c:numCache>
            </c:numRef>
          </c:val>
          <c:extLst>
            <c:ext xmlns:c16="http://schemas.microsoft.com/office/drawing/2014/chart" uri="{C3380CC4-5D6E-409C-BE32-E72D297353CC}">
              <c16:uniqueId val="{00000000-0A12-D94C-8B64-434070DA8521}"/>
            </c:ext>
          </c:extLst>
        </c:ser>
        <c:ser>
          <c:idx val="1"/>
          <c:order val="1"/>
          <c:tx>
            <c:strRef>
              <c:f>Descriptives!$C$42</c:f>
              <c:strCache>
                <c:ptCount val="1"/>
                <c:pt idx="0">
                  <c:v>Somewhat  disagree</c:v>
                </c:pt>
              </c:strCache>
            </c:strRef>
          </c:tx>
          <c:spPr>
            <a:solidFill>
              <a:srgbClr val="F09E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Descriptives!$F$42</c:f>
              <c:numCache>
                <c:formatCode>General</c:formatCode>
                <c:ptCount val="1"/>
                <c:pt idx="0">
                  <c:v>10.199999999999999</c:v>
                </c:pt>
              </c:numCache>
            </c:numRef>
          </c:val>
          <c:extLst>
            <c:ext xmlns:c16="http://schemas.microsoft.com/office/drawing/2014/chart" uri="{C3380CC4-5D6E-409C-BE32-E72D297353CC}">
              <c16:uniqueId val="{00000001-0A12-D94C-8B64-434070DA8521}"/>
            </c:ext>
          </c:extLst>
        </c:ser>
        <c:ser>
          <c:idx val="2"/>
          <c:order val="2"/>
          <c:tx>
            <c:strRef>
              <c:f>Descriptives!$C$43</c:f>
              <c:strCache>
                <c:ptCount val="1"/>
                <c:pt idx="0">
                  <c:v>Neither agree nor disagree</c:v>
                </c:pt>
              </c:strCache>
            </c:strRef>
          </c:tx>
          <c:spPr>
            <a:solidFill>
              <a:srgbClr val="FFC10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Descriptives!$F$43</c:f>
              <c:numCache>
                <c:formatCode>General</c:formatCode>
                <c:ptCount val="1"/>
                <c:pt idx="0">
                  <c:v>22.7</c:v>
                </c:pt>
              </c:numCache>
            </c:numRef>
          </c:val>
          <c:extLst>
            <c:ext xmlns:c16="http://schemas.microsoft.com/office/drawing/2014/chart" uri="{C3380CC4-5D6E-409C-BE32-E72D297353CC}">
              <c16:uniqueId val="{00000002-0A12-D94C-8B64-434070DA8521}"/>
            </c:ext>
          </c:extLst>
        </c:ser>
        <c:ser>
          <c:idx val="3"/>
          <c:order val="3"/>
          <c:tx>
            <c:strRef>
              <c:f>Descriptives!$C$44</c:f>
              <c:strCache>
                <c:ptCount val="1"/>
                <c:pt idx="0">
                  <c:v>Somewhat 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Descriptives!$F$44</c:f>
              <c:numCache>
                <c:formatCode>General</c:formatCode>
                <c:ptCount val="1"/>
                <c:pt idx="0">
                  <c:v>39.1</c:v>
                </c:pt>
              </c:numCache>
            </c:numRef>
          </c:val>
          <c:extLst>
            <c:ext xmlns:c16="http://schemas.microsoft.com/office/drawing/2014/chart" uri="{C3380CC4-5D6E-409C-BE32-E72D297353CC}">
              <c16:uniqueId val="{00000003-0A12-D94C-8B64-434070DA8521}"/>
            </c:ext>
          </c:extLst>
        </c:ser>
        <c:ser>
          <c:idx val="4"/>
          <c:order val="4"/>
          <c:tx>
            <c:strRef>
              <c:f>Descriptives!$C$45</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Descriptives!$F$45</c:f>
              <c:numCache>
                <c:formatCode>General</c:formatCode>
                <c:ptCount val="1"/>
                <c:pt idx="0">
                  <c:v>21.5</c:v>
                </c:pt>
              </c:numCache>
            </c:numRef>
          </c:val>
          <c:extLst>
            <c:ext xmlns:c16="http://schemas.microsoft.com/office/drawing/2014/chart" uri="{C3380CC4-5D6E-409C-BE32-E72D297353CC}">
              <c16:uniqueId val="{00000004-0A12-D94C-8B64-434070DA8521}"/>
            </c:ext>
          </c:extLst>
        </c:ser>
        <c:dLbls>
          <c:dLblPos val="ctr"/>
          <c:showLegendKey val="0"/>
          <c:showVal val="1"/>
          <c:showCatName val="0"/>
          <c:showSerName val="0"/>
          <c:showPercent val="0"/>
          <c:showBubbleSize val="0"/>
        </c:dLbls>
        <c:gapWidth val="150"/>
        <c:overlap val="100"/>
        <c:axId val="2043371632"/>
        <c:axId val="2043427280"/>
      </c:barChart>
      <c:catAx>
        <c:axId val="2043371632"/>
        <c:scaling>
          <c:orientation val="minMax"/>
        </c:scaling>
        <c:delete val="1"/>
        <c:axPos val="l"/>
        <c:numFmt formatCode="General" sourceLinked="1"/>
        <c:majorTickMark val="none"/>
        <c:minorTickMark val="none"/>
        <c:tickLblPos val="nextTo"/>
        <c:crossAx val="2043427280"/>
        <c:crosses val="autoZero"/>
        <c:auto val="1"/>
        <c:lblAlgn val="ctr"/>
        <c:lblOffset val="100"/>
        <c:noMultiLvlLbl val="0"/>
      </c:catAx>
      <c:valAx>
        <c:axId val="2043427280"/>
        <c:scaling>
          <c:orientation val="minMax"/>
        </c:scaling>
        <c:delete val="1"/>
        <c:axPos val="b"/>
        <c:numFmt formatCode="General" sourceLinked="1"/>
        <c:majorTickMark val="none"/>
        <c:minorTickMark val="none"/>
        <c:tickLblPos val="nextTo"/>
        <c:crossAx val="2043371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solidFill>
                  <a:schemeClr val="tx1"/>
                </a:solidFill>
                <a:latin typeface="Brandon Grotesque Regular" panose="020B0503020203060202" pitchFamily="34" charset="77"/>
              </a:rPr>
              <a:t>I feel confident that I can balance that demands of my job with my personal life</a:t>
            </a:r>
          </a:p>
        </c:rich>
      </c:tx>
      <c:layout>
        <c:manualLayout>
          <c:xMode val="edge"/>
          <c:yMode val="edge"/>
          <c:x val="0.18022519179228338"/>
          <c:y val="0.1409393464339366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3999242744008477E-2"/>
          <c:y val="0.25199270435071991"/>
          <c:w val="0.96771408927163305"/>
          <c:h val="0.48778831380809695"/>
        </c:manualLayout>
      </c:layout>
      <c:barChart>
        <c:barDir val="bar"/>
        <c:grouping val="stacked"/>
        <c:varyColors val="0"/>
        <c:ser>
          <c:idx val="0"/>
          <c:order val="0"/>
          <c:spPr>
            <a:solidFill>
              <a:srgbClr val="D021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Descriptives!$F$65</c:f>
              <c:numCache>
                <c:formatCode>General</c:formatCode>
                <c:ptCount val="1"/>
                <c:pt idx="0">
                  <c:v>10.199999999999999</c:v>
                </c:pt>
              </c:numCache>
            </c:numRef>
          </c:val>
          <c:extLst>
            <c:ext xmlns:c16="http://schemas.microsoft.com/office/drawing/2014/chart" uri="{C3380CC4-5D6E-409C-BE32-E72D297353CC}">
              <c16:uniqueId val="{00000000-1BE2-0D4B-A780-B45C95AE38A5}"/>
            </c:ext>
          </c:extLst>
        </c:ser>
        <c:ser>
          <c:idx val="1"/>
          <c:order val="1"/>
          <c:spPr>
            <a:solidFill>
              <a:srgbClr val="F09E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Descriptives!$F$66</c:f>
              <c:numCache>
                <c:formatCode>General</c:formatCode>
                <c:ptCount val="1"/>
                <c:pt idx="0">
                  <c:v>13.7</c:v>
                </c:pt>
              </c:numCache>
            </c:numRef>
          </c:val>
          <c:extLst>
            <c:ext xmlns:c16="http://schemas.microsoft.com/office/drawing/2014/chart" uri="{C3380CC4-5D6E-409C-BE32-E72D297353CC}">
              <c16:uniqueId val="{00000001-1BE2-0D4B-A780-B45C95AE38A5}"/>
            </c:ext>
          </c:extLst>
        </c:ser>
        <c:ser>
          <c:idx val="2"/>
          <c:order val="2"/>
          <c:spPr>
            <a:solidFill>
              <a:srgbClr val="FFC10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Descriptives!$F$67</c:f>
              <c:numCache>
                <c:formatCode>General</c:formatCode>
                <c:ptCount val="1"/>
                <c:pt idx="0">
                  <c:v>9.8000000000000007</c:v>
                </c:pt>
              </c:numCache>
            </c:numRef>
          </c:val>
          <c:extLst>
            <c:ext xmlns:c16="http://schemas.microsoft.com/office/drawing/2014/chart" uri="{C3380CC4-5D6E-409C-BE32-E72D297353CC}">
              <c16:uniqueId val="{00000002-1BE2-0D4B-A780-B45C95AE38A5}"/>
            </c:ext>
          </c:extLst>
        </c:ser>
        <c:ser>
          <c:idx val="3"/>
          <c:order val="3"/>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Descriptives!$F$68</c:f>
              <c:numCache>
                <c:formatCode>General</c:formatCode>
                <c:ptCount val="1"/>
                <c:pt idx="0">
                  <c:v>37.5</c:v>
                </c:pt>
              </c:numCache>
            </c:numRef>
          </c:val>
          <c:extLst>
            <c:ext xmlns:c16="http://schemas.microsoft.com/office/drawing/2014/chart" uri="{C3380CC4-5D6E-409C-BE32-E72D297353CC}">
              <c16:uniqueId val="{00000003-1BE2-0D4B-A780-B45C95AE38A5}"/>
            </c:ext>
          </c:extLst>
        </c:ser>
        <c:ser>
          <c:idx val="4"/>
          <c:order val="4"/>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Descriptives!$F$69</c:f>
              <c:numCache>
                <c:formatCode>General</c:formatCode>
                <c:ptCount val="1"/>
                <c:pt idx="0">
                  <c:v>28.9</c:v>
                </c:pt>
              </c:numCache>
            </c:numRef>
          </c:val>
          <c:extLst>
            <c:ext xmlns:c16="http://schemas.microsoft.com/office/drawing/2014/chart" uri="{C3380CC4-5D6E-409C-BE32-E72D297353CC}">
              <c16:uniqueId val="{00000004-1BE2-0D4B-A780-B45C95AE38A5}"/>
            </c:ext>
          </c:extLst>
        </c:ser>
        <c:dLbls>
          <c:dLblPos val="ctr"/>
          <c:showLegendKey val="0"/>
          <c:showVal val="1"/>
          <c:showCatName val="0"/>
          <c:showSerName val="0"/>
          <c:showPercent val="0"/>
          <c:showBubbleSize val="0"/>
        </c:dLbls>
        <c:gapWidth val="150"/>
        <c:overlap val="100"/>
        <c:axId val="1993718336"/>
        <c:axId val="1993537536"/>
      </c:barChart>
      <c:catAx>
        <c:axId val="1993718336"/>
        <c:scaling>
          <c:orientation val="minMax"/>
        </c:scaling>
        <c:delete val="1"/>
        <c:axPos val="l"/>
        <c:majorTickMark val="none"/>
        <c:minorTickMark val="none"/>
        <c:tickLblPos val="nextTo"/>
        <c:crossAx val="1993537536"/>
        <c:crosses val="autoZero"/>
        <c:auto val="1"/>
        <c:lblAlgn val="ctr"/>
        <c:lblOffset val="100"/>
        <c:noMultiLvlLbl val="0"/>
      </c:catAx>
      <c:valAx>
        <c:axId val="1993537536"/>
        <c:scaling>
          <c:orientation val="minMax"/>
        </c:scaling>
        <c:delete val="1"/>
        <c:axPos val="b"/>
        <c:numFmt formatCode="General" sourceLinked="1"/>
        <c:majorTickMark val="none"/>
        <c:minorTickMark val="none"/>
        <c:tickLblPos val="nextTo"/>
        <c:crossAx val="199371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Brandon Grotesque Regular" panose="020B0503020203060202" pitchFamily="34" charset="77"/>
                <a:ea typeface="+mn-ea"/>
                <a:cs typeface="+mn-cs"/>
              </a:defRPr>
            </a:pPr>
            <a:r>
              <a:rPr lang="en-GB" b="1" dirty="0">
                <a:solidFill>
                  <a:schemeClr val="tx1"/>
                </a:solidFill>
                <a:latin typeface="Brandon Grotesque Regular" panose="020B0503020203060202" pitchFamily="34" charset="77"/>
              </a:rPr>
              <a:t>My institution succeeds at staying culturally relevant</a:t>
            </a:r>
          </a:p>
        </c:rich>
      </c:tx>
      <c:layout>
        <c:manualLayout>
          <c:xMode val="edge"/>
          <c:yMode val="edge"/>
          <c:x val="0.25937441049046511"/>
          <c:y val="0.19444444444444445"/>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Brandon Grotesque Regular" panose="020B0503020203060202" pitchFamily="34" charset="77"/>
              <a:ea typeface="+mn-ea"/>
              <a:cs typeface="+mn-cs"/>
            </a:defRPr>
          </a:pPr>
          <a:endParaRPr lang="en-US"/>
        </a:p>
      </c:txPr>
    </c:title>
    <c:autoTitleDeleted val="0"/>
    <c:plotArea>
      <c:layout>
        <c:manualLayout>
          <c:layoutTarget val="inner"/>
          <c:xMode val="edge"/>
          <c:yMode val="edge"/>
          <c:x val="1.4901918283299015E-2"/>
          <c:y val="0.27791666666666665"/>
          <c:w val="0.91600736967595087"/>
          <c:h val="0.4247244094488189"/>
        </c:manualLayout>
      </c:layout>
      <c:barChart>
        <c:barDir val="bar"/>
        <c:grouping val="stacked"/>
        <c:varyColors val="0"/>
        <c:ser>
          <c:idx val="0"/>
          <c:order val="0"/>
          <c:tx>
            <c:strRef>
              <c:f>Descriptives!$X$51</c:f>
              <c:strCache>
                <c:ptCount val="1"/>
                <c:pt idx="0">
                  <c:v>Strongly disagree</c:v>
                </c:pt>
              </c:strCache>
            </c:strRef>
          </c:tx>
          <c:spPr>
            <a:solidFill>
              <a:srgbClr val="D021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Descriptives!$AA$51</c:f>
              <c:numCache>
                <c:formatCode>General</c:formatCode>
                <c:ptCount val="1"/>
                <c:pt idx="0">
                  <c:v>2</c:v>
                </c:pt>
              </c:numCache>
            </c:numRef>
          </c:val>
          <c:extLst>
            <c:ext xmlns:c16="http://schemas.microsoft.com/office/drawing/2014/chart" uri="{C3380CC4-5D6E-409C-BE32-E72D297353CC}">
              <c16:uniqueId val="{00000000-CD65-834C-A5B7-02E6FAE3E560}"/>
            </c:ext>
          </c:extLst>
        </c:ser>
        <c:ser>
          <c:idx val="1"/>
          <c:order val="1"/>
          <c:tx>
            <c:strRef>
              <c:f>Descriptives!$X$52</c:f>
              <c:strCache>
                <c:ptCount val="1"/>
                <c:pt idx="0">
                  <c:v>Somewhat  disagree</c:v>
                </c:pt>
              </c:strCache>
            </c:strRef>
          </c:tx>
          <c:spPr>
            <a:solidFill>
              <a:srgbClr val="F19F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Descriptives!$AA$52</c:f>
              <c:numCache>
                <c:formatCode>General</c:formatCode>
                <c:ptCount val="1"/>
                <c:pt idx="0">
                  <c:v>8.6</c:v>
                </c:pt>
              </c:numCache>
            </c:numRef>
          </c:val>
          <c:extLst>
            <c:ext xmlns:c16="http://schemas.microsoft.com/office/drawing/2014/chart" uri="{C3380CC4-5D6E-409C-BE32-E72D297353CC}">
              <c16:uniqueId val="{00000001-CD65-834C-A5B7-02E6FAE3E560}"/>
            </c:ext>
          </c:extLst>
        </c:ser>
        <c:ser>
          <c:idx val="2"/>
          <c:order val="2"/>
          <c:tx>
            <c:strRef>
              <c:f>Descriptives!$X$53</c:f>
              <c:strCache>
                <c:ptCount val="1"/>
                <c:pt idx="0">
                  <c:v>Neither agree nor disagree</c:v>
                </c:pt>
              </c:strCache>
            </c:strRef>
          </c:tx>
          <c:spPr>
            <a:solidFill>
              <a:srgbClr val="F7BB0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Descriptives!$AA$53</c:f>
              <c:numCache>
                <c:formatCode>General</c:formatCode>
                <c:ptCount val="1"/>
                <c:pt idx="0">
                  <c:v>16</c:v>
                </c:pt>
              </c:numCache>
            </c:numRef>
          </c:val>
          <c:extLst>
            <c:ext xmlns:c16="http://schemas.microsoft.com/office/drawing/2014/chart" uri="{C3380CC4-5D6E-409C-BE32-E72D297353CC}">
              <c16:uniqueId val="{00000002-CD65-834C-A5B7-02E6FAE3E560}"/>
            </c:ext>
          </c:extLst>
        </c:ser>
        <c:ser>
          <c:idx val="3"/>
          <c:order val="3"/>
          <c:tx>
            <c:strRef>
              <c:f>Descriptives!$X$54</c:f>
              <c:strCache>
                <c:ptCount val="1"/>
                <c:pt idx="0">
                  <c:v>Somewhat 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Descriptives!$AA$54</c:f>
              <c:numCache>
                <c:formatCode>General</c:formatCode>
                <c:ptCount val="1"/>
                <c:pt idx="0">
                  <c:v>41.4</c:v>
                </c:pt>
              </c:numCache>
            </c:numRef>
          </c:val>
          <c:extLst>
            <c:ext xmlns:c16="http://schemas.microsoft.com/office/drawing/2014/chart" uri="{C3380CC4-5D6E-409C-BE32-E72D297353CC}">
              <c16:uniqueId val="{00000003-CD65-834C-A5B7-02E6FAE3E560}"/>
            </c:ext>
          </c:extLst>
        </c:ser>
        <c:ser>
          <c:idx val="4"/>
          <c:order val="4"/>
          <c:tx>
            <c:strRef>
              <c:f>Descriptives!$X$55</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Descriptives!$AA$55</c:f>
              <c:numCache>
                <c:formatCode>General</c:formatCode>
                <c:ptCount val="1"/>
                <c:pt idx="0">
                  <c:v>32</c:v>
                </c:pt>
              </c:numCache>
            </c:numRef>
          </c:val>
          <c:extLst>
            <c:ext xmlns:c16="http://schemas.microsoft.com/office/drawing/2014/chart" uri="{C3380CC4-5D6E-409C-BE32-E72D297353CC}">
              <c16:uniqueId val="{00000004-CD65-834C-A5B7-02E6FAE3E560}"/>
            </c:ext>
          </c:extLst>
        </c:ser>
        <c:dLbls>
          <c:dLblPos val="ctr"/>
          <c:showLegendKey val="0"/>
          <c:showVal val="1"/>
          <c:showCatName val="0"/>
          <c:showSerName val="0"/>
          <c:showPercent val="0"/>
          <c:showBubbleSize val="0"/>
        </c:dLbls>
        <c:gapWidth val="150"/>
        <c:overlap val="100"/>
        <c:axId val="984471391"/>
        <c:axId val="1064998063"/>
      </c:barChart>
      <c:catAx>
        <c:axId val="984471391"/>
        <c:scaling>
          <c:orientation val="minMax"/>
        </c:scaling>
        <c:delete val="1"/>
        <c:axPos val="l"/>
        <c:numFmt formatCode="General" sourceLinked="1"/>
        <c:majorTickMark val="none"/>
        <c:minorTickMark val="none"/>
        <c:tickLblPos val="nextTo"/>
        <c:crossAx val="1064998063"/>
        <c:crosses val="autoZero"/>
        <c:auto val="1"/>
        <c:lblAlgn val="ctr"/>
        <c:lblOffset val="100"/>
        <c:noMultiLvlLbl val="0"/>
      </c:catAx>
      <c:valAx>
        <c:axId val="1064998063"/>
        <c:scaling>
          <c:orientation val="minMax"/>
        </c:scaling>
        <c:delete val="1"/>
        <c:axPos val="b"/>
        <c:numFmt formatCode="General" sourceLinked="1"/>
        <c:majorTickMark val="none"/>
        <c:minorTickMark val="none"/>
        <c:tickLblPos val="nextTo"/>
        <c:crossAx val="984471391"/>
        <c:crosses val="autoZero"/>
        <c:crossBetween val="between"/>
      </c:valAx>
      <c:spPr>
        <a:noFill/>
        <a:ln>
          <a:noFill/>
        </a:ln>
        <a:effectLst/>
      </c:spPr>
    </c:plotArea>
    <c:legend>
      <c:legendPos val="b"/>
      <c:layout>
        <c:manualLayout>
          <c:xMode val="edge"/>
          <c:yMode val="edge"/>
          <c:x val="0"/>
          <c:y val="0.70318569553805776"/>
          <c:w val="0.94092899477645131"/>
          <c:h val="0.296814304461942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randon Grotesque Regular" panose="020B0503020203060202"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ByGeneration!$B$28</c:f>
              <c:strCache>
                <c:ptCount val="1"/>
                <c:pt idx="0">
                  <c:v>Gen Z</c:v>
                </c:pt>
              </c:strCache>
            </c:strRef>
          </c:tx>
          <c:spPr>
            <a:solidFill>
              <a:schemeClr val="accent1">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ByGeneration!$A$29:$A$31</c:f>
              <c:strCache>
                <c:ptCount val="3"/>
                <c:pt idx="0">
                  <c:v>Job security</c:v>
                </c:pt>
                <c:pt idx="1">
                  <c:v>Manager quality</c:v>
                </c:pt>
                <c:pt idx="2">
                  <c:v>Professional development</c:v>
                </c:pt>
              </c:strCache>
            </c:strRef>
          </c:cat>
          <c:val>
            <c:numRef>
              <c:f>ByGeneration!$B$29:$B$31</c:f>
              <c:numCache>
                <c:formatCode>0%</c:formatCode>
                <c:ptCount val="3"/>
                <c:pt idx="0">
                  <c:v>5.730174248184311E-2</c:v>
                </c:pt>
                <c:pt idx="1">
                  <c:v>5.6162328423620629E-2</c:v>
                </c:pt>
                <c:pt idx="2">
                  <c:v>5.3452226577274331E-2</c:v>
                </c:pt>
              </c:numCache>
            </c:numRef>
          </c:val>
          <c:extLst>
            <c:ext xmlns:c16="http://schemas.microsoft.com/office/drawing/2014/chart" uri="{C3380CC4-5D6E-409C-BE32-E72D297353CC}">
              <c16:uniqueId val="{00000000-D4FE-7B43-AA80-924289416B22}"/>
            </c:ext>
          </c:extLst>
        </c:ser>
        <c:ser>
          <c:idx val="1"/>
          <c:order val="1"/>
          <c:tx>
            <c:strRef>
              <c:f>ByGeneration!$C$28</c:f>
              <c:strCache>
                <c:ptCount val="1"/>
                <c:pt idx="0">
                  <c:v>Millennials</c:v>
                </c:pt>
              </c:strCache>
            </c:strRef>
          </c:tx>
          <c:spPr>
            <a:solidFill>
              <a:schemeClr val="accent1">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ByGeneration!$A$29:$A$31</c:f>
              <c:strCache>
                <c:ptCount val="3"/>
                <c:pt idx="0">
                  <c:v>Job security</c:v>
                </c:pt>
                <c:pt idx="1">
                  <c:v>Manager quality</c:v>
                </c:pt>
                <c:pt idx="2">
                  <c:v>Professional development</c:v>
                </c:pt>
              </c:strCache>
            </c:strRef>
          </c:cat>
          <c:val>
            <c:numRef>
              <c:f>ByGeneration!$C$29:$C$31</c:f>
              <c:numCache>
                <c:formatCode>0%</c:formatCode>
                <c:ptCount val="3"/>
                <c:pt idx="0">
                  <c:v>6.520727699407311E-2</c:v>
                </c:pt>
                <c:pt idx="1">
                  <c:v>5.8993260166988089E-2</c:v>
                </c:pt>
                <c:pt idx="2">
                  <c:v>4.4491767122373897E-2</c:v>
                </c:pt>
              </c:numCache>
            </c:numRef>
          </c:val>
          <c:extLst>
            <c:ext xmlns:c16="http://schemas.microsoft.com/office/drawing/2014/chart" uri="{C3380CC4-5D6E-409C-BE32-E72D297353CC}">
              <c16:uniqueId val="{00000001-D4FE-7B43-AA80-924289416B22}"/>
            </c:ext>
          </c:extLst>
        </c:ser>
        <c:ser>
          <c:idx val="2"/>
          <c:order val="2"/>
          <c:tx>
            <c:strRef>
              <c:f>ByGeneration!$D$28</c:f>
              <c:strCache>
                <c:ptCount val="1"/>
                <c:pt idx="0">
                  <c:v>Gen X and older</c:v>
                </c:pt>
              </c:strCache>
            </c:strRef>
          </c:tx>
          <c:spPr>
            <a:solidFill>
              <a:schemeClr val="accent1">
                <a:lumMod val="20000"/>
                <a:lumOff val="8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ByGeneration!$A$29:$A$31</c:f>
              <c:strCache>
                <c:ptCount val="3"/>
                <c:pt idx="0">
                  <c:v>Job security</c:v>
                </c:pt>
                <c:pt idx="1">
                  <c:v>Manager quality</c:v>
                </c:pt>
                <c:pt idx="2">
                  <c:v>Professional development</c:v>
                </c:pt>
              </c:strCache>
            </c:strRef>
          </c:cat>
          <c:val>
            <c:numRef>
              <c:f>ByGeneration!$D$29:$D$31</c:f>
              <c:numCache>
                <c:formatCode>0%</c:formatCode>
                <c:ptCount val="3"/>
                <c:pt idx="0">
                  <c:v>6.1927802533018592E-2</c:v>
                </c:pt>
                <c:pt idx="1">
                  <c:v>6.3453950770449741E-2</c:v>
                </c:pt>
                <c:pt idx="2">
                  <c:v>4.8910360535041143E-2</c:v>
                </c:pt>
              </c:numCache>
            </c:numRef>
          </c:val>
          <c:extLst>
            <c:ext xmlns:c16="http://schemas.microsoft.com/office/drawing/2014/chart" uri="{C3380CC4-5D6E-409C-BE32-E72D297353CC}">
              <c16:uniqueId val="{00000002-D4FE-7B43-AA80-924289416B22}"/>
            </c:ext>
          </c:extLst>
        </c:ser>
        <c:dLbls>
          <c:dLblPos val="outEnd"/>
          <c:showLegendKey val="0"/>
          <c:showVal val="1"/>
          <c:showCatName val="0"/>
          <c:showSerName val="0"/>
          <c:showPercent val="0"/>
          <c:showBubbleSize val="0"/>
        </c:dLbls>
        <c:gapWidth val="219"/>
        <c:overlap val="-27"/>
        <c:axId val="399699248"/>
        <c:axId val="399700976"/>
      </c:barChart>
      <c:catAx>
        <c:axId val="39969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crossAx val="399700976"/>
        <c:crosses val="autoZero"/>
        <c:auto val="1"/>
        <c:lblAlgn val="ctr"/>
        <c:lblOffset val="100"/>
        <c:noMultiLvlLbl val="0"/>
      </c:catAx>
      <c:valAx>
        <c:axId val="399700976"/>
        <c:scaling>
          <c:orientation val="minMax"/>
        </c:scaling>
        <c:delete val="1"/>
        <c:axPos val="l"/>
        <c:numFmt formatCode="0%" sourceLinked="1"/>
        <c:majorTickMark val="none"/>
        <c:minorTickMark val="none"/>
        <c:tickLblPos val="nextTo"/>
        <c:crossAx val="399699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randon Grotesque Regular" panose="020B0503020203060202" pitchFamily="34" charset="77"/>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ByGeneration!$B$34</c:f>
              <c:strCache>
                <c:ptCount val="1"/>
                <c:pt idx="0">
                  <c:v>Gen Z</c:v>
                </c:pt>
              </c:strCache>
            </c:strRef>
          </c:tx>
          <c:spPr>
            <a:solidFill>
              <a:schemeClr val="accent1">
                <a:lumMod val="75000"/>
              </a:schemeClr>
            </a:solidFill>
            <a:ln>
              <a:noFill/>
            </a:ln>
            <a:effectLst/>
          </c:spPr>
          <c:invertIfNegative val="0"/>
          <c:dPt>
            <c:idx val="0"/>
            <c:invertIfNegative val="0"/>
            <c:bubble3D val="0"/>
            <c:spPr>
              <a:solidFill>
                <a:schemeClr val="accent1">
                  <a:lumMod val="75000"/>
                </a:schemeClr>
              </a:solidFill>
              <a:ln w="57150">
                <a:noFill/>
              </a:ln>
              <a:effectLst/>
            </c:spPr>
            <c:extLst>
              <c:ext xmlns:c16="http://schemas.microsoft.com/office/drawing/2014/chart" uri="{C3380CC4-5D6E-409C-BE32-E72D297353CC}">
                <c16:uniqueId val="{00000000-F378-3D44-A8D2-A4FB1665611F}"/>
              </c:ext>
            </c:extLst>
          </c:dPt>
          <c:dPt>
            <c:idx val="1"/>
            <c:invertIfNegative val="0"/>
            <c:bubble3D val="0"/>
            <c:spPr>
              <a:solidFill>
                <a:schemeClr val="accent1">
                  <a:lumMod val="75000"/>
                </a:schemeClr>
              </a:solidFill>
              <a:ln w="57150">
                <a:noFill/>
              </a:ln>
              <a:effectLst/>
            </c:spPr>
            <c:extLst>
              <c:ext xmlns:c16="http://schemas.microsoft.com/office/drawing/2014/chart" uri="{C3380CC4-5D6E-409C-BE32-E72D297353CC}">
                <c16:uniqueId val="{00000001-F378-3D44-A8D2-A4FB1665611F}"/>
              </c:ext>
            </c:extLst>
          </c:dPt>
          <c:dPt>
            <c:idx val="6"/>
            <c:invertIfNegative val="0"/>
            <c:bubble3D val="0"/>
            <c:spPr>
              <a:solidFill>
                <a:schemeClr val="accent1">
                  <a:lumMod val="75000"/>
                </a:schemeClr>
              </a:solidFill>
              <a:ln w="57150">
                <a:solidFill>
                  <a:schemeClr val="accent5"/>
                </a:solidFill>
              </a:ln>
              <a:effectLst/>
            </c:spPr>
            <c:extLst>
              <c:ext xmlns:c16="http://schemas.microsoft.com/office/drawing/2014/chart" uri="{C3380CC4-5D6E-409C-BE32-E72D297353CC}">
                <c16:uniqueId val="{00000004-F378-3D44-A8D2-A4FB1665611F}"/>
              </c:ext>
            </c:extLst>
          </c:dPt>
          <c:dPt>
            <c:idx val="7"/>
            <c:invertIfNegative val="0"/>
            <c:bubble3D val="0"/>
            <c:spPr>
              <a:solidFill>
                <a:schemeClr val="accent1">
                  <a:lumMod val="75000"/>
                </a:schemeClr>
              </a:solidFill>
              <a:ln w="57150">
                <a:solidFill>
                  <a:schemeClr val="accent5"/>
                </a:solidFill>
              </a:ln>
              <a:effectLst/>
            </c:spPr>
            <c:extLst>
              <c:ext xmlns:c16="http://schemas.microsoft.com/office/drawing/2014/chart" uri="{C3380CC4-5D6E-409C-BE32-E72D297353CC}">
                <c16:uniqueId val="{00000005-F378-3D44-A8D2-A4FB1665611F}"/>
              </c:ext>
            </c:extLst>
          </c:dPt>
          <c:dLbls>
            <c:dLbl>
              <c:idx val="6"/>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F378-3D44-A8D2-A4FB1665611F}"/>
                </c:ext>
              </c:extLst>
            </c:dLbl>
            <c:dLbl>
              <c:idx val="7"/>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F378-3D44-A8D2-A4FB1665611F}"/>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ByGeneration!$A$35:$A$42</c:f>
              <c:strCache>
                <c:ptCount val="8"/>
                <c:pt idx="0">
                  <c:v>Artistic reputation</c:v>
                </c:pt>
                <c:pt idx="1">
                  <c:v>Values-led culture</c:v>
                </c:pt>
                <c:pt idx="3">
                  <c:v>Ability to work from home</c:v>
                </c:pt>
                <c:pt idx="4">
                  <c:v>Job schedule flexibility and hours</c:v>
                </c:pt>
                <c:pt idx="6">
                  <c:v>Room for growth</c:v>
                </c:pt>
                <c:pt idx="7">
                  <c:v>DEI</c:v>
                </c:pt>
              </c:strCache>
            </c:strRef>
          </c:cat>
          <c:val>
            <c:numRef>
              <c:f>ByGeneration!$B$35:$B$42</c:f>
              <c:numCache>
                <c:formatCode>0%</c:formatCode>
                <c:ptCount val="8"/>
                <c:pt idx="0">
                  <c:v>6.1111252687704398E-2</c:v>
                </c:pt>
                <c:pt idx="1">
                  <c:v>5.7672559555096731E-2</c:v>
                </c:pt>
                <c:pt idx="3">
                  <c:v>6.1425065036812998E-2</c:v>
                </c:pt>
                <c:pt idx="4">
                  <c:v>2.7160128094675495E-2</c:v>
                </c:pt>
                <c:pt idx="6">
                  <c:v>7.8056060222985599E-2</c:v>
                </c:pt>
                <c:pt idx="7">
                  <c:v>3.8870161015846609E-2</c:v>
                </c:pt>
              </c:numCache>
            </c:numRef>
          </c:val>
          <c:extLst>
            <c:ext xmlns:c16="http://schemas.microsoft.com/office/drawing/2014/chart" uri="{C3380CC4-5D6E-409C-BE32-E72D297353CC}">
              <c16:uniqueId val="{00000000-BA45-214A-BC0B-A49CB4ED06B6}"/>
            </c:ext>
          </c:extLst>
        </c:ser>
        <c:ser>
          <c:idx val="1"/>
          <c:order val="1"/>
          <c:tx>
            <c:strRef>
              <c:f>ByGeneration!$C$34</c:f>
              <c:strCache>
                <c:ptCount val="1"/>
                <c:pt idx="0">
                  <c:v>Millennials</c:v>
                </c:pt>
              </c:strCache>
            </c:strRef>
          </c:tx>
          <c:spPr>
            <a:solidFill>
              <a:schemeClr val="accent1">
                <a:lumMod val="60000"/>
                <a:lumOff val="40000"/>
              </a:schemeClr>
            </a:solidFill>
            <a:ln>
              <a:noFill/>
            </a:ln>
            <a:effectLst/>
          </c:spPr>
          <c:invertIfNegative val="0"/>
          <c:dPt>
            <c:idx val="3"/>
            <c:invertIfNegative val="0"/>
            <c:bubble3D val="0"/>
            <c:spPr>
              <a:solidFill>
                <a:schemeClr val="accent1">
                  <a:lumMod val="60000"/>
                  <a:lumOff val="40000"/>
                </a:schemeClr>
              </a:solidFill>
              <a:ln w="57150">
                <a:solidFill>
                  <a:schemeClr val="accent5"/>
                </a:solidFill>
              </a:ln>
              <a:effectLst/>
            </c:spPr>
            <c:extLst>
              <c:ext xmlns:c16="http://schemas.microsoft.com/office/drawing/2014/chart" uri="{C3380CC4-5D6E-409C-BE32-E72D297353CC}">
                <c16:uniqueId val="{00000002-F378-3D44-A8D2-A4FB1665611F}"/>
              </c:ext>
            </c:extLst>
          </c:dPt>
          <c:dPt>
            <c:idx val="4"/>
            <c:invertIfNegative val="0"/>
            <c:bubble3D val="0"/>
            <c:spPr>
              <a:solidFill>
                <a:schemeClr val="accent1">
                  <a:lumMod val="60000"/>
                  <a:lumOff val="40000"/>
                </a:schemeClr>
              </a:solidFill>
              <a:ln w="57150">
                <a:solidFill>
                  <a:schemeClr val="accent5"/>
                </a:solidFill>
              </a:ln>
              <a:effectLst/>
            </c:spPr>
            <c:extLst>
              <c:ext xmlns:c16="http://schemas.microsoft.com/office/drawing/2014/chart" uri="{C3380CC4-5D6E-409C-BE32-E72D297353CC}">
                <c16:uniqueId val="{00000003-F378-3D44-A8D2-A4FB1665611F}"/>
              </c:ext>
            </c:extLst>
          </c:dPt>
          <c:dLbls>
            <c:dLbl>
              <c:idx val="3"/>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F378-3D44-A8D2-A4FB1665611F}"/>
                </c:ext>
              </c:extLst>
            </c:dLbl>
            <c:dLbl>
              <c:idx val="4"/>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F378-3D44-A8D2-A4FB1665611F}"/>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ByGeneration!$A$35:$A$42</c:f>
              <c:strCache>
                <c:ptCount val="8"/>
                <c:pt idx="0">
                  <c:v>Artistic reputation</c:v>
                </c:pt>
                <c:pt idx="1">
                  <c:v>Values-led culture</c:v>
                </c:pt>
                <c:pt idx="3">
                  <c:v>Ability to work from home</c:v>
                </c:pt>
                <c:pt idx="4">
                  <c:v>Job schedule flexibility and hours</c:v>
                </c:pt>
                <c:pt idx="6">
                  <c:v>Room for growth</c:v>
                </c:pt>
                <c:pt idx="7">
                  <c:v>DEI</c:v>
                </c:pt>
              </c:strCache>
            </c:strRef>
          </c:cat>
          <c:val>
            <c:numRef>
              <c:f>ByGeneration!$C$35:$C$42</c:f>
              <c:numCache>
                <c:formatCode>0%</c:formatCode>
                <c:ptCount val="8"/>
                <c:pt idx="0">
                  <c:v>7.5761753897857706E-2</c:v>
                </c:pt>
                <c:pt idx="1">
                  <c:v>5.1982335888991364E-2</c:v>
                </c:pt>
                <c:pt idx="3">
                  <c:v>6.6612727690448029E-2</c:v>
                </c:pt>
                <c:pt idx="4">
                  <c:v>6.6598856888321442E-2</c:v>
                </c:pt>
                <c:pt idx="6">
                  <c:v>4.4502249179228653E-2</c:v>
                </c:pt>
                <c:pt idx="7">
                  <c:v>2.0590043119593806E-2</c:v>
                </c:pt>
              </c:numCache>
            </c:numRef>
          </c:val>
          <c:extLst>
            <c:ext xmlns:c16="http://schemas.microsoft.com/office/drawing/2014/chart" uri="{C3380CC4-5D6E-409C-BE32-E72D297353CC}">
              <c16:uniqueId val="{00000001-BA45-214A-BC0B-A49CB4ED06B6}"/>
            </c:ext>
          </c:extLst>
        </c:ser>
        <c:ser>
          <c:idx val="2"/>
          <c:order val="2"/>
          <c:tx>
            <c:strRef>
              <c:f>ByGeneration!$D$34</c:f>
              <c:strCache>
                <c:ptCount val="1"/>
                <c:pt idx="0">
                  <c:v>Gen X and older</c:v>
                </c:pt>
              </c:strCache>
            </c:strRef>
          </c:tx>
          <c:spPr>
            <a:solidFill>
              <a:schemeClr val="accent1">
                <a:lumMod val="20000"/>
                <a:lumOff val="80000"/>
              </a:schemeClr>
            </a:solidFill>
            <a:ln>
              <a:noFill/>
            </a:ln>
            <a:effectLst/>
          </c:spPr>
          <c:invertIfNegative val="0"/>
          <c:dPt>
            <c:idx val="0"/>
            <c:invertIfNegative val="0"/>
            <c:bubble3D val="0"/>
            <c:spPr>
              <a:solidFill>
                <a:schemeClr val="accent1">
                  <a:lumMod val="20000"/>
                  <a:lumOff val="80000"/>
                </a:schemeClr>
              </a:solidFill>
              <a:ln w="57150">
                <a:solidFill>
                  <a:schemeClr val="accent5"/>
                </a:solidFill>
              </a:ln>
              <a:effectLst/>
            </c:spPr>
            <c:extLst>
              <c:ext xmlns:c16="http://schemas.microsoft.com/office/drawing/2014/chart" uri="{C3380CC4-5D6E-409C-BE32-E72D297353CC}">
                <c16:uniqueId val="{00000006-F378-3D44-A8D2-A4FB1665611F}"/>
              </c:ext>
            </c:extLst>
          </c:dPt>
          <c:dPt>
            <c:idx val="1"/>
            <c:invertIfNegative val="0"/>
            <c:bubble3D val="0"/>
            <c:spPr>
              <a:solidFill>
                <a:schemeClr val="accent1">
                  <a:lumMod val="20000"/>
                  <a:lumOff val="80000"/>
                </a:schemeClr>
              </a:solidFill>
              <a:ln w="57150">
                <a:solidFill>
                  <a:schemeClr val="accent5"/>
                </a:solidFill>
              </a:ln>
              <a:effectLst/>
            </c:spPr>
            <c:extLst>
              <c:ext xmlns:c16="http://schemas.microsoft.com/office/drawing/2014/chart" uri="{C3380CC4-5D6E-409C-BE32-E72D297353CC}">
                <c16:uniqueId val="{00000007-F378-3D44-A8D2-A4FB1665611F}"/>
              </c:ext>
            </c:extLst>
          </c:dPt>
          <c:dLbls>
            <c:dLbl>
              <c:idx val="0"/>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F378-3D44-A8D2-A4FB1665611F}"/>
                </c:ext>
              </c:extLst>
            </c:dLbl>
            <c:dLbl>
              <c:idx val="1"/>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F378-3D44-A8D2-A4FB1665611F}"/>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ByGeneration!$A$35:$A$42</c:f>
              <c:strCache>
                <c:ptCount val="8"/>
                <c:pt idx="0">
                  <c:v>Artistic reputation</c:v>
                </c:pt>
                <c:pt idx="1">
                  <c:v>Values-led culture</c:v>
                </c:pt>
                <c:pt idx="3">
                  <c:v>Ability to work from home</c:v>
                </c:pt>
                <c:pt idx="4">
                  <c:v>Job schedule flexibility and hours</c:v>
                </c:pt>
                <c:pt idx="6">
                  <c:v>Room for growth</c:v>
                </c:pt>
                <c:pt idx="7">
                  <c:v>DEI</c:v>
                </c:pt>
              </c:strCache>
            </c:strRef>
          </c:cat>
          <c:val>
            <c:numRef>
              <c:f>ByGeneration!$D$35:$D$42</c:f>
              <c:numCache>
                <c:formatCode>0%</c:formatCode>
                <c:ptCount val="8"/>
                <c:pt idx="0">
                  <c:v>8.99877949229589E-2</c:v>
                </c:pt>
                <c:pt idx="1">
                  <c:v>9.0414767903985852E-2</c:v>
                </c:pt>
                <c:pt idx="3">
                  <c:v>4.5656662240793441E-2</c:v>
                </c:pt>
                <c:pt idx="4">
                  <c:v>4.7420497997430547E-2</c:v>
                </c:pt>
                <c:pt idx="6">
                  <c:v>3.9872221719712324E-2</c:v>
                </c:pt>
                <c:pt idx="7">
                  <c:v>2.3031073359906694E-2</c:v>
                </c:pt>
              </c:numCache>
            </c:numRef>
          </c:val>
          <c:extLst>
            <c:ext xmlns:c16="http://schemas.microsoft.com/office/drawing/2014/chart" uri="{C3380CC4-5D6E-409C-BE32-E72D297353CC}">
              <c16:uniqueId val="{00000002-BA45-214A-BC0B-A49CB4ED06B6}"/>
            </c:ext>
          </c:extLst>
        </c:ser>
        <c:dLbls>
          <c:dLblPos val="outEnd"/>
          <c:showLegendKey val="0"/>
          <c:showVal val="1"/>
          <c:showCatName val="0"/>
          <c:showSerName val="0"/>
          <c:showPercent val="0"/>
          <c:showBubbleSize val="0"/>
        </c:dLbls>
        <c:gapWidth val="219"/>
        <c:overlap val="-18"/>
        <c:axId val="402065696"/>
        <c:axId val="402067408"/>
      </c:barChart>
      <c:catAx>
        <c:axId val="40206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crossAx val="402067408"/>
        <c:crosses val="autoZero"/>
        <c:auto val="1"/>
        <c:lblAlgn val="ctr"/>
        <c:lblOffset val="100"/>
        <c:noMultiLvlLbl val="0"/>
      </c:catAx>
      <c:valAx>
        <c:axId val="402067408"/>
        <c:scaling>
          <c:orientation val="minMax"/>
        </c:scaling>
        <c:delete val="1"/>
        <c:axPos val="l"/>
        <c:numFmt formatCode="0%" sourceLinked="1"/>
        <c:majorTickMark val="none"/>
        <c:minorTickMark val="none"/>
        <c:tickLblPos val="nextTo"/>
        <c:crossAx val="402065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randon Grotesque Regular" panose="020B0503020203060202" pitchFamily="34" charset="77"/>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ByGeneration!$B$55</c:f>
              <c:strCache>
                <c:ptCount val="1"/>
                <c:pt idx="0">
                  <c:v>Detractors (0-6)</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panose="020B0503020203060202"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ByGeneration!$C$54:$E$54</c:f>
              <c:strCache>
                <c:ptCount val="3"/>
                <c:pt idx="0">
                  <c:v>Gen Z</c:v>
                </c:pt>
                <c:pt idx="1">
                  <c:v>Millennials</c:v>
                </c:pt>
                <c:pt idx="2">
                  <c:v>Gen X and older</c:v>
                </c:pt>
              </c:strCache>
            </c:strRef>
          </c:cat>
          <c:val>
            <c:numRef>
              <c:f>ByGeneration!$C$55:$E$55</c:f>
              <c:numCache>
                <c:formatCode>0%</c:formatCode>
                <c:ptCount val="3"/>
                <c:pt idx="0">
                  <c:v>0.20987654320987653</c:v>
                </c:pt>
                <c:pt idx="1">
                  <c:v>0.2608695652173913</c:v>
                </c:pt>
                <c:pt idx="2">
                  <c:v>0.11666666666666667</c:v>
                </c:pt>
              </c:numCache>
            </c:numRef>
          </c:val>
          <c:extLst>
            <c:ext xmlns:c16="http://schemas.microsoft.com/office/drawing/2014/chart" uri="{C3380CC4-5D6E-409C-BE32-E72D297353CC}">
              <c16:uniqueId val="{00000000-756D-CC4F-AA1E-9A274420E32B}"/>
            </c:ext>
          </c:extLst>
        </c:ser>
        <c:ser>
          <c:idx val="1"/>
          <c:order val="1"/>
          <c:tx>
            <c:strRef>
              <c:f>ByGeneration!$B$56</c:f>
              <c:strCache>
                <c:ptCount val="1"/>
                <c:pt idx="0">
                  <c:v>Passives (7-8)</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ByGeneration!$C$54:$E$54</c:f>
              <c:strCache>
                <c:ptCount val="3"/>
                <c:pt idx="0">
                  <c:v>Gen Z</c:v>
                </c:pt>
                <c:pt idx="1">
                  <c:v>Millennials</c:v>
                </c:pt>
                <c:pt idx="2">
                  <c:v>Gen X and older</c:v>
                </c:pt>
              </c:strCache>
            </c:strRef>
          </c:cat>
          <c:val>
            <c:numRef>
              <c:f>ByGeneration!$C$56:$E$56</c:f>
              <c:numCache>
                <c:formatCode>0%</c:formatCode>
                <c:ptCount val="3"/>
                <c:pt idx="0">
                  <c:v>0.46913580246913578</c:v>
                </c:pt>
                <c:pt idx="1">
                  <c:v>0.46086956521739131</c:v>
                </c:pt>
                <c:pt idx="2">
                  <c:v>0.3833333333333333</c:v>
                </c:pt>
              </c:numCache>
            </c:numRef>
          </c:val>
          <c:extLst>
            <c:ext xmlns:c16="http://schemas.microsoft.com/office/drawing/2014/chart" uri="{C3380CC4-5D6E-409C-BE32-E72D297353CC}">
              <c16:uniqueId val="{00000001-756D-CC4F-AA1E-9A274420E32B}"/>
            </c:ext>
          </c:extLst>
        </c:ser>
        <c:ser>
          <c:idx val="2"/>
          <c:order val="2"/>
          <c:tx>
            <c:strRef>
              <c:f>ByGeneration!$B$57</c:f>
              <c:strCache>
                <c:ptCount val="1"/>
                <c:pt idx="0">
                  <c:v>Promotors (9-10)</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ByGeneration!$C$54:$E$54</c:f>
              <c:strCache>
                <c:ptCount val="3"/>
                <c:pt idx="0">
                  <c:v>Gen Z</c:v>
                </c:pt>
                <c:pt idx="1">
                  <c:v>Millennials</c:v>
                </c:pt>
                <c:pt idx="2">
                  <c:v>Gen X and older</c:v>
                </c:pt>
              </c:strCache>
            </c:strRef>
          </c:cat>
          <c:val>
            <c:numRef>
              <c:f>ByGeneration!$C$57:$E$57</c:f>
              <c:numCache>
                <c:formatCode>0%</c:formatCode>
                <c:ptCount val="3"/>
                <c:pt idx="0">
                  <c:v>0.32098765432098764</c:v>
                </c:pt>
                <c:pt idx="1">
                  <c:v>0.27826086956521739</c:v>
                </c:pt>
                <c:pt idx="2">
                  <c:v>0.5</c:v>
                </c:pt>
              </c:numCache>
            </c:numRef>
          </c:val>
          <c:extLst>
            <c:ext xmlns:c16="http://schemas.microsoft.com/office/drawing/2014/chart" uri="{C3380CC4-5D6E-409C-BE32-E72D297353CC}">
              <c16:uniqueId val="{00000002-756D-CC4F-AA1E-9A274420E32B}"/>
            </c:ext>
          </c:extLst>
        </c:ser>
        <c:dLbls>
          <c:dLblPos val="ctr"/>
          <c:showLegendKey val="0"/>
          <c:showVal val="1"/>
          <c:showCatName val="0"/>
          <c:showSerName val="0"/>
          <c:showPercent val="0"/>
          <c:showBubbleSize val="0"/>
        </c:dLbls>
        <c:gapWidth val="150"/>
        <c:overlap val="100"/>
        <c:axId val="459812416"/>
        <c:axId val="459814128"/>
      </c:barChart>
      <c:catAx>
        <c:axId val="459812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crossAx val="459814128"/>
        <c:crosses val="autoZero"/>
        <c:auto val="1"/>
        <c:lblAlgn val="ctr"/>
        <c:lblOffset val="100"/>
        <c:noMultiLvlLbl val="0"/>
      </c:catAx>
      <c:valAx>
        <c:axId val="459814128"/>
        <c:scaling>
          <c:orientation val="minMax"/>
        </c:scaling>
        <c:delete val="1"/>
        <c:axPos val="b"/>
        <c:numFmt formatCode="0%" sourceLinked="1"/>
        <c:majorTickMark val="none"/>
        <c:minorTickMark val="none"/>
        <c:tickLblPos val="nextTo"/>
        <c:crossAx val="45981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randon Grotesque Regular" panose="020B0503020203060202" pitchFamily="34" charset="77"/>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ByGeneration!$K$124</c:f>
              <c:strCache>
                <c:ptCount val="1"/>
                <c:pt idx="0">
                  <c:v>Gen Z</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ByGeneration!$J$125:$J$126</c:f>
              <c:strCache>
                <c:ptCount val="2"/>
                <c:pt idx="0">
                  <c:v>I care about appearing successful</c:v>
                </c:pt>
                <c:pt idx="1">
                  <c:v>My work defines me</c:v>
                </c:pt>
              </c:strCache>
            </c:strRef>
          </c:cat>
          <c:val>
            <c:numRef>
              <c:f>ByGeneration!$K$125:$K$126</c:f>
              <c:numCache>
                <c:formatCode>0%</c:formatCode>
                <c:ptCount val="2"/>
                <c:pt idx="0">
                  <c:v>0.6913580246913581</c:v>
                </c:pt>
                <c:pt idx="1">
                  <c:v>0.40740740740740744</c:v>
                </c:pt>
              </c:numCache>
            </c:numRef>
          </c:val>
          <c:extLst>
            <c:ext xmlns:c16="http://schemas.microsoft.com/office/drawing/2014/chart" uri="{C3380CC4-5D6E-409C-BE32-E72D297353CC}">
              <c16:uniqueId val="{00000000-3C73-B248-B4BE-297C1BEB8343}"/>
            </c:ext>
          </c:extLst>
        </c:ser>
        <c:ser>
          <c:idx val="1"/>
          <c:order val="1"/>
          <c:tx>
            <c:strRef>
              <c:f>ByGeneration!$L$124</c:f>
              <c:strCache>
                <c:ptCount val="1"/>
                <c:pt idx="0">
                  <c:v>Millenials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ByGeneration!$J$125:$J$126</c:f>
              <c:strCache>
                <c:ptCount val="2"/>
                <c:pt idx="0">
                  <c:v>I care about appearing successful</c:v>
                </c:pt>
                <c:pt idx="1">
                  <c:v>My work defines me</c:v>
                </c:pt>
              </c:strCache>
            </c:strRef>
          </c:cat>
          <c:val>
            <c:numRef>
              <c:f>ByGeneration!$L$125:$L$126</c:f>
              <c:numCache>
                <c:formatCode>0%</c:formatCode>
                <c:ptCount val="2"/>
                <c:pt idx="0">
                  <c:v>0.60869565217391308</c:v>
                </c:pt>
                <c:pt idx="1">
                  <c:v>0.5043478260869565</c:v>
                </c:pt>
              </c:numCache>
            </c:numRef>
          </c:val>
          <c:extLst>
            <c:ext xmlns:c16="http://schemas.microsoft.com/office/drawing/2014/chart" uri="{C3380CC4-5D6E-409C-BE32-E72D297353CC}">
              <c16:uniqueId val="{00000001-3C73-B248-B4BE-297C1BEB8343}"/>
            </c:ext>
          </c:extLst>
        </c:ser>
        <c:ser>
          <c:idx val="2"/>
          <c:order val="2"/>
          <c:tx>
            <c:strRef>
              <c:f>ByGeneration!$M$124</c:f>
              <c:strCache>
                <c:ptCount val="1"/>
                <c:pt idx="0">
                  <c:v>Gen X and older</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ByGeneration!$J$125:$J$126</c:f>
              <c:strCache>
                <c:ptCount val="2"/>
                <c:pt idx="0">
                  <c:v>I care about appearing successful</c:v>
                </c:pt>
                <c:pt idx="1">
                  <c:v>My work defines me</c:v>
                </c:pt>
              </c:strCache>
            </c:strRef>
          </c:cat>
          <c:val>
            <c:numRef>
              <c:f>ByGeneration!$M$125:$M$126</c:f>
              <c:numCache>
                <c:formatCode>0%</c:formatCode>
                <c:ptCount val="2"/>
                <c:pt idx="0">
                  <c:v>0.41666666666666663</c:v>
                </c:pt>
                <c:pt idx="1">
                  <c:v>0.56666666666666665</c:v>
                </c:pt>
              </c:numCache>
            </c:numRef>
          </c:val>
          <c:extLst>
            <c:ext xmlns:c16="http://schemas.microsoft.com/office/drawing/2014/chart" uri="{C3380CC4-5D6E-409C-BE32-E72D297353CC}">
              <c16:uniqueId val="{00000002-3C73-B248-B4BE-297C1BEB8343}"/>
            </c:ext>
          </c:extLst>
        </c:ser>
        <c:dLbls>
          <c:dLblPos val="outEnd"/>
          <c:showLegendKey val="0"/>
          <c:showVal val="1"/>
          <c:showCatName val="0"/>
          <c:showSerName val="0"/>
          <c:showPercent val="0"/>
          <c:showBubbleSize val="0"/>
        </c:dLbls>
        <c:gapWidth val="219"/>
        <c:overlap val="-27"/>
        <c:axId val="620436240"/>
        <c:axId val="620437968"/>
      </c:barChart>
      <c:catAx>
        <c:axId val="62043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crossAx val="620437968"/>
        <c:crosses val="autoZero"/>
        <c:auto val="1"/>
        <c:lblAlgn val="ctr"/>
        <c:lblOffset val="100"/>
        <c:noMultiLvlLbl val="0"/>
      </c:catAx>
      <c:valAx>
        <c:axId val="620437968"/>
        <c:scaling>
          <c:orientation val="minMax"/>
        </c:scaling>
        <c:delete val="1"/>
        <c:axPos val="l"/>
        <c:numFmt formatCode="0%" sourceLinked="1"/>
        <c:majorTickMark val="none"/>
        <c:minorTickMark val="none"/>
        <c:tickLblPos val="nextTo"/>
        <c:crossAx val="62043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randon Grotesque Regular" panose="020B0503020203060202" pitchFamily="34" charset="77"/>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ByRole!$B$57</c:f>
              <c:strCache>
                <c:ptCount val="1"/>
                <c:pt idx="0">
                  <c:v>Detractors (0-6)</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panose="020B0503020203060202"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ByRole!$C$56:$D$56</c:f>
              <c:strCache>
                <c:ptCount val="2"/>
                <c:pt idx="0">
                  <c:v>Manager, Head of Department, or Executive</c:v>
                </c:pt>
                <c:pt idx="1">
                  <c:v>Team Member or Individual Contributor</c:v>
                </c:pt>
              </c:strCache>
            </c:strRef>
          </c:cat>
          <c:val>
            <c:numRef>
              <c:f>ByRole!$C$57:$D$57</c:f>
              <c:numCache>
                <c:formatCode>0%</c:formatCode>
                <c:ptCount val="2"/>
                <c:pt idx="0">
                  <c:v>0.18674698795180722</c:v>
                </c:pt>
                <c:pt idx="1">
                  <c:v>0.25555555555555554</c:v>
                </c:pt>
              </c:numCache>
            </c:numRef>
          </c:val>
          <c:extLst>
            <c:ext xmlns:c16="http://schemas.microsoft.com/office/drawing/2014/chart" uri="{C3380CC4-5D6E-409C-BE32-E72D297353CC}">
              <c16:uniqueId val="{00000000-1581-4544-A663-AF95708BD367}"/>
            </c:ext>
          </c:extLst>
        </c:ser>
        <c:ser>
          <c:idx val="1"/>
          <c:order val="1"/>
          <c:tx>
            <c:strRef>
              <c:f>ByRole!$B$58</c:f>
              <c:strCache>
                <c:ptCount val="1"/>
                <c:pt idx="0">
                  <c:v>Passives (7-8)</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ByRole!$C$56:$D$56</c:f>
              <c:strCache>
                <c:ptCount val="2"/>
                <c:pt idx="0">
                  <c:v>Manager, Head of Department, or Executive</c:v>
                </c:pt>
                <c:pt idx="1">
                  <c:v>Team Member or Individual Contributor</c:v>
                </c:pt>
              </c:strCache>
            </c:strRef>
          </c:cat>
          <c:val>
            <c:numRef>
              <c:f>ByRole!$C$58:$D$58</c:f>
              <c:numCache>
                <c:formatCode>0%</c:formatCode>
                <c:ptCount val="2"/>
                <c:pt idx="0">
                  <c:v>0.45180722891566261</c:v>
                </c:pt>
                <c:pt idx="1">
                  <c:v>0.43333333333333335</c:v>
                </c:pt>
              </c:numCache>
            </c:numRef>
          </c:val>
          <c:extLst>
            <c:ext xmlns:c16="http://schemas.microsoft.com/office/drawing/2014/chart" uri="{C3380CC4-5D6E-409C-BE32-E72D297353CC}">
              <c16:uniqueId val="{00000001-1581-4544-A663-AF95708BD367}"/>
            </c:ext>
          </c:extLst>
        </c:ser>
        <c:ser>
          <c:idx val="2"/>
          <c:order val="2"/>
          <c:tx>
            <c:strRef>
              <c:f>ByRole!$B$59</c:f>
              <c:strCache>
                <c:ptCount val="1"/>
                <c:pt idx="0">
                  <c:v>Promotors (9-10)</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ByRole!$C$56:$D$56</c:f>
              <c:strCache>
                <c:ptCount val="2"/>
                <c:pt idx="0">
                  <c:v>Manager, Head of Department, or Executive</c:v>
                </c:pt>
                <c:pt idx="1">
                  <c:v>Team Member or Individual Contributor</c:v>
                </c:pt>
              </c:strCache>
            </c:strRef>
          </c:cat>
          <c:val>
            <c:numRef>
              <c:f>ByRole!$C$59:$D$59</c:f>
              <c:numCache>
                <c:formatCode>0%</c:formatCode>
                <c:ptCount val="2"/>
                <c:pt idx="0">
                  <c:v>0.36144578313253012</c:v>
                </c:pt>
                <c:pt idx="1">
                  <c:v>0.31111111111111112</c:v>
                </c:pt>
              </c:numCache>
            </c:numRef>
          </c:val>
          <c:extLst>
            <c:ext xmlns:c16="http://schemas.microsoft.com/office/drawing/2014/chart" uri="{C3380CC4-5D6E-409C-BE32-E72D297353CC}">
              <c16:uniqueId val="{00000002-1581-4544-A663-AF95708BD367}"/>
            </c:ext>
          </c:extLst>
        </c:ser>
        <c:dLbls>
          <c:dLblPos val="ctr"/>
          <c:showLegendKey val="0"/>
          <c:showVal val="1"/>
          <c:showCatName val="0"/>
          <c:showSerName val="0"/>
          <c:showPercent val="0"/>
          <c:showBubbleSize val="0"/>
        </c:dLbls>
        <c:gapWidth val="150"/>
        <c:overlap val="100"/>
        <c:axId val="620588608"/>
        <c:axId val="620590320"/>
      </c:barChart>
      <c:catAx>
        <c:axId val="620588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crossAx val="620590320"/>
        <c:crosses val="autoZero"/>
        <c:auto val="1"/>
        <c:lblAlgn val="ctr"/>
        <c:lblOffset val="100"/>
        <c:noMultiLvlLbl val="0"/>
      </c:catAx>
      <c:valAx>
        <c:axId val="620590320"/>
        <c:scaling>
          <c:orientation val="minMax"/>
        </c:scaling>
        <c:delete val="1"/>
        <c:axPos val="b"/>
        <c:numFmt formatCode="0%" sourceLinked="1"/>
        <c:majorTickMark val="none"/>
        <c:minorTickMark val="none"/>
        <c:tickLblPos val="nextTo"/>
        <c:crossAx val="62058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randon Grotesque Regular" panose="020B0503020203060202" pitchFamily="34" charset="77"/>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ByRole!$G$4</c:f>
              <c:strCache>
                <c:ptCount val="1"/>
                <c:pt idx="0">
                  <c:v>Manager, Head of Department, or Executive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ByRole!$F$5:$F$15</c:f>
              <c:strCache>
                <c:ptCount val="11"/>
                <c:pt idx="0">
                  <c:v>Artistic reputation</c:v>
                </c:pt>
                <c:pt idx="1">
                  <c:v>Values-led culture</c:v>
                </c:pt>
                <c:pt idx="2">
                  <c:v>Job security</c:v>
                </c:pt>
                <c:pt idx="3">
                  <c:v>Ability to work from home</c:v>
                </c:pt>
                <c:pt idx="4">
                  <c:v>Office environment</c:v>
                </c:pt>
                <c:pt idx="6">
                  <c:v>Room for growth</c:v>
                </c:pt>
                <c:pt idx="7">
                  <c:v>Manager quality</c:v>
                </c:pt>
                <c:pt idx="8">
                  <c:v>Job security</c:v>
                </c:pt>
                <c:pt idx="9">
                  <c:v>Values-led culture</c:v>
                </c:pt>
                <c:pt idx="10">
                  <c:v>Artistic reputation</c:v>
                </c:pt>
              </c:strCache>
            </c:strRef>
          </c:cat>
          <c:val>
            <c:numRef>
              <c:f>ByRole!$G$5:$G$15</c:f>
              <c:numCache>
                <c:formatCode>0%</c:formatCode>
                <c:ptCount val="11"/>
                <c:pt idx="0">
                  <c:v>8.4830958748788779E-2</c:v>
                </c:pt>
                <c:pt idx="1">
                  <c:v>6.6625453516495098E-2</c:v>
                </c:pt>
                <c:pt idx="2">
                  <c:v>6.5286751079945679E-2</c:v>
                </c:pt>
                <c:pt idx="3">
                  <c:v>6.3992581473906032E-2</c:v>
                </c:pt>
                <c:pt idx="4">
                  <c:v>5.8145315768777538E-2</c:v>
                </c:pt>
                <c:pt idx="6">
                  <c:v>4.759491584412593E-2</c:v>
                </c:pt>
                <c:pt idx="7">
                  <c:v>5.6769145067196519E-2</c:v>
                </c:pt>
                <c:pt idx="8">
                  <c:v>6.5286751079945679E-2</c:v>
                </c:pt>
                <c:pt idx="9">
                  <c:v>6.6625453516495098E-2</c:v>
                </c:pt>
                <c:pt idx="10">
                  <c:v>8.4830958748788779E-2</c:v>
                </c:pt>
              </c:numCache>
            </c:numRef>
          </c:val>
          <c:extLst>
            <c:ext xmlns:c16="http://schemas.microsoft.com/office/drawing/2014/chart" uri="{C3380CC4-5D6E-409C-BE32-E72D297353CC}">
              <c16:uniqueId val="{00000000-970B-5749-8E4B-7348093ACD41}"/>
            </c:ext>
          </c:extLst>
        </c:ser>
        <c:ser>
          <c:idx val="1"/>
          <c:order val="1"/>
          <c:tx>
            <c:strRef>
              <c:f>ByRole!$H$4</c:f>
              <c:strCache>
                <c:ptCount val="1"/>
                <c:pt idx="0">
                  <c:v>Team Member or Individual Contributor</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ByRole!$F$5:$F$15</c:f>
              <c:strCache>
                <c:ptCount val="11"/>
                <c:pt idx="0">
                  <c:v>Artistic reputation</c:v>
                </c:pt>
                <c:pt idx="1">
                  <c:v>Values-led culture</c:v>
                </c:pt>
                <c:pt idx="2">
                  <c:v>Job security</c:v>
                </c:pt>
                <c:pt idx="3">
                  <c:v>Ability to work from home</c:v>
                </c:pt>
                <c:pt idx="4">
                  <c:v>Office environment</c:v>
                </c:pt>
                <c:pt idx="6">
                  <c:v>Room for growth</c:v>
                </c:pt>
                <c:pt idx="7">
                  <c:v>Manager quality</c:v>
                </c:pt>
                <c:pt idx="8">
                  <c:v>Job security</c:v>
                </c:pt>
                <c:pt idx="9">
                  <c:v>Values-led culture</c:v>
                </c:pt>
                <c:pt idx="10">
                  <c:v>Artistic reputation</c:v>
                </c:pt>
              </c:strCache>
            </c:strRef>
          </c:cat>
          <c:val>
            <c:numRef>
              <c:f>ByRole!$H$5:$H$15</c:f>
              <c:numCache>
                <c:formatCode>0%</c:formatCode>
                <c:ptCount val="11"/>
                <c:pt idx="0">
                  <c:v>5.5332685655958808E-2</c:v>
                </c:pt>
                <c:pt idx="1">
                  <c:v>5.5716741574420151E-2</c:v>
                </c:pt>
                <c:pt idx="2">
                  <c:v>5.5759394089531525E-2</c:v>
                </c:pt>
                <c:pt idx="3">
                  <c:v>5.280583513513968E-2</c:v>
                </c:pt>
                <c:pt idx="4">
                  <c:v>5.1857571897605502E-2</c:v>
                </c:pt>
                <c:pt idx="6">
                  <c:v>6.590974229701077E-2</c:v>
                </c:pt>
                <c:pt idx="7">
                  <c:v>6.3521472073214041E-2</c:v>
                </c:pt>
                <c:pt idx="8">
                  <c:v>5.5759394089531525E-2</c:v>
                </c:pt>
                <c:pt idx="9">
                  <c:v>5.5716741574420151E-2</c:v>
                </c:pt>
                <c:pt idx="10">
                  <c:v>5.5332685655958808E-2</c:v>
                </c:pt>
              </c:numCache>
            </c:numRef>
          </c:val>
          <c:extLst>
            <c:ext xmlns:c16="http://schemas.microsoft.com/office/drawing/2014/chart" uri="{C3380CC4-5D6E-409C-BE32-E72D297353CC}">
              <c16:uniqueId val="{00000001-970B-5749-8E4B-7348093ACD41}"/>
            </c:ext>
          </c:extLst>
        </c:ser>
        <c:dLbls>
          <c:dLblPos val="outEnd"/>
          <c:showLegendKey val="0"/>
          <c:showVal val="1"/>
          <c:showCatName val="0"/>
          <c:showSerName val="0"/>
          <c:showPercent val="0"/>
          <c:showBubbleSize val="0"/>
        </c:dLbls>
        <c:gapWidth val="219"/>
        <c:overlap val="-27"/>
        <c:axId val="402412192"/>
        <c:axId val="402413904"/>
      </c:barChart>
      <c:catAx>
        <c:axId val="40241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crossAx val="402413904"/>
        <c:crosses val="autoZero"/>
        <c:auto val="1"/>
        <c:lblAlgn val="ctr"/>
        <c:lblOffset val="100"/>
        <c:noMultiLvlLbl val="0"/>
      </c:catAx>
      <c:valAx>
        <c:axId val="402413904"/>
        <c:scaling>
          <c:orientation val="minMax"/>
        </c:scaling>
        <c:delete val="1"/>
        <c:axPos val="l"/>
        <c:numFmt formatCode="0%" sourceLinked="1"/>
        <c:majorTickMark val="none"/>
        <c:minorTickMark val="none"/>
        <c:tickLblPos val="nextTo"/>
        <c:crossAx val="402412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Brandon Grotesque Regular" panose="020B0503020203060202" pitchFamily="34" charset="77"/>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Brandon Grotesque Regular" panose="020B0503020203060202" pitchFamily="34" charset="77"/>
                <a:ea typeface="+mn-ea"/>
                <a:cs typeface="+mn-cs"/>
              </a:defRPr>
            </a:pPr>
            <a:r>
              <a:rPr lang="en-GB" b="1"/>
              <a:t>NPS by location</a:t>
            </a:r>
          </a:p>
        </c:rich>
      </c:tx>
      <c:layout>
        <c:manualLayout>
          <c:xMode val="edge"/>
          <c:yMode val="edge"/>
          <c:x val="0.43903167993992243"/>
          <c:y val="7.8030468945875162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Brandon Grotesque Regular" panose="020B0503020203060202" pitchFamily="34" charset="77"/>
              <a:ea typeface="+mn-ea"/>
              <a:cs typeface="+mn-cs"/>
            </a:defRPr>
          </a:pPr>
          <a:endParaRPr lang="en-US"/>
        </a:p>
      </c:txPr>
    </c:title>
    <c:autoTitleDeleted val="0"/>
    <c:plotArea>
      <c:layout/>
      <c:barChart>
        <c:barDir val="bar"/>
        <c:grouping val="stacked"/>
        <c:varyColors val="0"/>
        <c:ser>
          <c:idx val="0"/>
          <c:order val="0"/>
          <c:tx>
            <c:strRef>
              <c:f>ByLondon!$H$44</c:f>
              <c:strCache>
                <c:ptCount val="1"/>
                <c:pt idx="0">
                  <c:v>Detractors (0-6)</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panose="020B0503020203060202"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ByLondon!$I$43:$J$43</c:f>
              <c:strCache>
                <c:ptCount val="2"/>
                <c:pt idx="0">
                  <c:v>Not London</c:v>
                </c:pt>
                <c:pt idx="1">
                  <c:v>London</c:v>
                </c:pt>
              </c:strCache>
            </c:strRef>
          </c:cat>
          <c:val>
            <c:numRef>
              <c:f>ByLondon!$I$44:$J$44</c:f>
              <c:numCache>
                <c:formatCode>0%</c:formatCode>
                <c:ptCount val="2"/>
                <c:pt idx="0">
                  <c:v>0.2167832167832168</c:v>
                </c:pt>
                <c:pt idx="1">
                  <c:v>0.2072072072072072</c:v>
                </c:pt>
              </c:numCache>
            </c:numRef>
          </c:val>
          <c:extLst>
            <c:ext xmlns:c16="http://schemas.microsoft.com/office/drawing/2014/chart" uri="{C3380CC4-5D6E-409C-BE32-E72D297353CC}">
              <c16:uniqueId val="{00000000-8CA5-D943-A3DF-68C3F94A1296}"/>
            </c:ext>
          </c:extLst>
        </c:ser>
        <c:ser>
          <c:idx val="1"/>
          <c:order val="1"/>
          <c:tx>
            <c:strRef>
              <c:f>ByLondon!$H$45</c:f>
              <c:strCache>
                <c:ptCount val="1"/>
                <c:pt idx="0">
                  <c:v>Passives (7-8)</c:v>
                </c:pt>
              </c:strCache>
            </c:strRef>
          </c:tx>
          <c:spPr>
            <a:solidFill>
              <a:srgbClr val="FFC10D"/>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ByLondon!$I$43:$J$43</c:f>
              <c:strCache>
                <c:ptCount val="2"/>
                <c:pt idx="0">
                  <c:v>Not London</c:v>
                </c:pt>
                <c:pt idx="1">
                  <c:v>London</c:v>
                </c:pt>
              </c:strCache>
            </c:strRef>
          </c:cat>
          <c:val>
            <c:numRef>
              <c:f>ByLondon!$I$45:$J$45</c:f>
              <c:numCache>
                <c:formatCode>0%</c:formatCode>
                <c:ptCount val="2"/>
                <c:pt idx="0">
                  <c:v>0.42657342657342656</c:v>
                </c:pt>
                <c:pt idx="1">
                  <c:v>0.47747747747747749</c:v>
                </c:pt>
              </c:numCache>
            </c:numRef>
          </c:val>
          <c:extLst>
            <c:ext xmlns:c16="http://schemas.microsoft.com/office/drawing/2014/chart" uri="{C3380CC4-5D6E-409C-BE32-E72D297353CC}">
              <c16:uniqueId val="{00000001-8CA5-D943-A3DF-68C3F94A1296}"/>
            </c:ext>
          </c:extLst>
        </c:ser>
        <c:ser>
          <c:idx val="2"/>
          <c:order val="2"/>
          <c:tx>
            <c:strRef>
              <c:f>ByLondon!$H$46</c:f>
              <c:strCache>
                <c:ptCount val="1"/>
                <c:pt idx="0">
                  <c:v>Promoters (9-10)</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ByLondon!$I$43:$J$43</c:f>
              <c:strCache>
                <c:ptCount val="2"/>
                <c:pt idx="0">
                  <c:v>Not London</c:v>
                </c:pt>
                <c:pt idx="1">
                  <c:v>London</c:v>
                </c:pt>
              </c:strCache>
            </c:strRef>
          </c:cat>
          <c:val>
            <c:numRef>
              <c:f>ByLondon!$I$46:$J$46</c:f>
              <c:numCache>
                <c:formatCode>0%</c:formatCode>
                <c:ptCount val="2"/>
                <c:pt idx="0">
                  <c:v>0.35664335664335667</c:v>
                </c:pt>
                <c:pt idx="1">
                  <c:v>0.31531531531531531</c:v>
                </c:pt>
              </c:numCache>
            </c:numRef>
          </c:val>
          <c:extLst>
            <c:ext xmlns:c16="http://schemas.microsoft.com/office/drawing/2014/chart" uri="{C3380CC4-5D6E-409C-BE32-E72D297353CC}">
              <c16:uniqueId val="{00000002-8CA5-D943-A3DF-68C3F94A1296}"/>
            </c:ext>
          </c:extLst>
        </c:ser>
        <c:dLbls>
          <c:dLblPos val="ctr"/>
          <c:showLegendKey val="0"/>
          <c:showVal val="1"/>
          <c:showCatName val="0"/>
          <c:showSerName val="0"/>
          <c:showPercent val="0"/>
          <c:showBubbleSize val="0"/>
        </c:dLbls>
        <c:gapWidth val="150"/>
        <c:overlap val="100"/>
        <c:axId val="1030709215"/>
        <c:axId val="1030710943"/>
      </c:barChart>
      <c:catAx>
        <c:axId val="10307092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crossAx val="1030710943"/>
        <c:crosses val="autoZero"/>
        <c:auto val="1"/>
        <c:lblAlgn val="ctr"/>
        <c:lblOffset val="100"/>
        <c:noMultiLvlLbl val="0"/>
      </c:catAx>
      <c:valAx>
        <c:axId val="1030710943"/>
        <c:scaling>
          <c:orientation val="minMax"/>
        </c:scaling>
        <c:delete val="1"/>
        <c:axPos val="b"/>
        <c:numFmt formatCode="0%" sourceLinked="1"/>
        <c:majorTickMark val="none"/>
        <c:minorTickMark val="none"/>
        <c:tickLblPos val="nextTo"/>
        <c:crossAx val="1030709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randon Grotesque Regular" panose="020B0503020203060202" pitchFamily="34"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FB1-2743-975E-E4BE6407784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CFB1-2743-975E-E4BE64077847}"/>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Brandon Grotesque Regular" panose="020B0503020203060202" pitchFamily="34" charset="77"/>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CFB1-2743-975E-E4BE6407784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Descriptives!$K$301:$K$302</c:f>
              <c:strCache>
                <c:ptCount val="2"/>
                <c:pt idx="0">
                  <c:v>Manager</c:v>
                </c:pt>
                <c:pt idx="1">
                  <c:v>Non-Manager</c:v>
                </c:pt>
              </c:strCache>
            </c:strRef>
          </c:cat>
          <c:val>
            <c:numRef>
              <c:f>Descriptives!$L$301:$L$302</c:f>
              <c:numCache>
                <c:formatCode>0%</c:formatCode>
                <c:ptCount val="2"/>
                <c:pt idx="0">
                  <c:v>0.64800000000000002</c:v>
                </c:pt>
                <c:pt idx="1">
                  <c:v>0.35199999999999998</c:v>
                </c:pt>
              </c:numCache>
            </c:numRef>
          </c:val>
          <c:extLst>
            <c:ext xmlns:c16="http://schemas.microsoft.com/office/drawing/2014/chart" uri="{C3380CC4-5D6E-409C-BE32-E72D297353CC}">
              <c16:uniqueId val="{00000004-CFB1-2743-975E-E4BE6407784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Brandon Grotesque Regular" panose="020B0503020203060202" pitchFamily="34" charset="77"/>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ByLondon!$BF$6</c:f>
              <c:strCache>
                <c:ptCount val="1"/>
                <c:pt idx="0">
                  <c:v>London</c:v>
                </c:pt>
              </c:strCache>
            </c:strRef>
          </c:tx>
          <c:spPr>
            <a:solidFill>
              <a:srgbClr val="051CA1"/>
            </a:solidFill>
            <a:ln>
              <a:noFill/>
            </a:ln>
            <a:effectLst/>
          </c:spPr>
          <c:invertIfNegative val="0"/>
          <c:dLbls>
            <c:dLbl>
              <c:idx val="0"/>
              <c:layout>
                <c:manualLayout>
                  <c:x val="-1.5102744410343967E-17"/>
                  <c:y val="2.10573660282496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F8-5440-A91A-061D2FEE7837}"/>
                </c:ext>
              </c:extLst>
            </c:dLbl>
            <c:dLbl>
              <c:idx val="1"/>
              <c:layout>
                <c:manualLayout>
                  <c:x val="1.6475911503857634E-3"/>
                  <c:y val="-3.146502969738493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F8-5440-A91A-061D2FEE7837}"/>
                </c:ext>
              </c:extLst>
            </c:dLbl>
            <c:dLbl>
              <c:idx val="2"/>
              <c:layout>
                <c:manualLayout>
                  <c:x val="0"/>
                  <c:y val="-3.146502969739380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F8-5440-A91A-061D2FEE78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randon Grotesque Regular" panose="020B0503020203060202"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(ByLondon!$BE$10,ByLondon!$BE$13,ByLondon!$BE$18)</c:f>
              <c:strCache>
                <c:ptCount val="3"/>
                <c:pt idx="0">
                  <c:v>Ability to work from home</c:v>
                </c:pt>
                <c:pt idx="1">
                  <c:v>Job schedule flexibility and hours</c:v>
                </c:pt>
                <c:pt idx="2">
                  <c:v>DEI</c:v>
                </c:pt>
              </c:strCache>
            </c:strRef>
          </c:cat>
          <c:val>
            <c:numRef>
              <c:f>(ByLondon!$BF$10,ByLondon!$BF$13,ByLondon!$BF$18)</c:f>
              <c:numCache>
                <c:formatCode>0%</c:formatCode>
                <c:ptCount val="3"/>
                <c:pt idx="0">
                  <c:v>6.0634304246902547E-2</c:v>
                </c:pt>
                <c:pt idx="1">
                  <c:v>5.0149940321006094E-2</c:v>
                </c:pt>
                <c:pt idx="2">
                  <c:v>2.5756155805763317E-2</c:v>
                </c:pt>
              </c:numCache>
            </c:numRef>
          </c:val>
          <c:extLst>
            <c:ext xmlns:c16="http://schemas.microsoft.com/office/drawing/2014/chart" uri="{C3380CC4-5D6E-409C-BE32-E72D297353CC}">
              <c16:uniqueId val="{00000003-A3F8-5440-A91A-061D2FEE7837}"/>
            </c:ext>
          </c:extLst>
        </c:ser>
        <c:ser>
          <c:idx val="1"/>
          <c:order val="1"/>
          <c:tx>
            <c:strRef>
              <c:f>ByLondon!$BG$6</c:f>
              <c:strCache>
                <c:ptCount val="1"/>
                <c:pt idx="0">
                  <c:v>Not London</c:v>
                </c:pt>
              </c:strCache>
            </c:strRef>
          </c:tx>
          <c:spPr>
            <a:solidFill>
              <a:srgbClr val="C5D32E"/>
            </a:solidFill>
            <a:ln>
              <a:noFill/>
            </a:ln>
            <a:effectLst/>
          </c:spPr>
          <c:invertIfNegative val="0"/>
          <c:dLbls>
            <c:dLbl>
              <c:idx val="0"/>
              <c:layout>
                <c:manualLayout>
                  <c:x val="-1.6475911503857634E-3"/>
                  <c:y val="6.9465104024226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F8-5440-A91A-061D2FEE7837}"/>
                </c:ext>
              </c:extLst>
            </c:dLbl>
            <c:dLbl>
              <c:idx val="1"/>
              <c:layout>
                <c:manualLayout>
                  <c:x val="-1.6475911503857634E-3"/>
                  <c:y val="2.10573660282499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F8-5440-A91A-061D2FEE7837}"/>
                </c:ext>
              </c:extLst>
            </c:dLbl>
            <c:dLbl>
              <c:idx val="2"/>
              <c:layout>
                <c:manualLayout>
                  <c:x val="0"/>
                  <c:y val="9.36689730222151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F8-5440-A91A-061D2FEE78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randon Grotesque Regular" panose="020B0503020203060202"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(ByLondon!$BE$10,ByLondon!$BE$13,ByLondon!$BE$18)</c:f>
              <c:strCache>
                <c:ptCount val="3"/>
                <c:pt idx="0">
                  <c:v>Ability to work from home</c:v>
                </c:pt>
                <c:pt idx="1">
                  <c:v>Job schedule flexibility and hours</c:v>
                </c:pt>
                <c:pt idx="2">
                  <c:v>DEI</c:v>
                </c:pt>
              </c:strCache>
            </c:strRef>
          </c:cat>
          <c:val>
            <c:numRef>
              <c:f>(ByLondon!$BG$10,ByLondon!$BG$13,ByLondon!$BG$18)</c:f>
              <c:numCache>
                <c:formatCode>0%</c:formatCode>
                <c:ptCount val="3"/>
                <c:pt idx="0">
                  <c:v>5.8757404237637013E-2</c:v>
                </c:pt>
                <c:pt idx="1">
                  <c:v>4.8676687478121601E-2</c:v>
                </c:pt>
                <c:pt idx="2">
                  <c:v>2.8246637120220509E-2</c:v>
                </c:pt>
              </c:numCache>
            </c:numRef>
          </c:val>
          <c:extLst>
            <c:ext xmlns:c16="http://schemas.microsoft.com/office/drawing/2014/chart" uri="{C3380CC4-5D6E-409C-BE32-E72D297353CC}">
              <c16:uniqueId val="{00000007-A3F8-5440-A91A-061D2FEE7837}"/>
            </c:ext>
          </c:extLst>
        </c:ser>
        <c:dLbls>
          <c:dLblPos val="inEnd"/>
          <c:showLegendKey val="0"/>
          <c:showVal val="1"/>
          <c:showCatName val="0"/>
          <c:showSerName val="0"/>
          <c:showPercent val="0"/>
          <c:showBubbleSize val="0"/>
        </c:dLbls>
        <c:gapWidth val="219"/>
        <c:overlap val="-27"/>
        <c:axId val="1586628079"/>
        <c:axId val="1586906031"/>
      </c:barChart>
      <c:catAx>
        <c:axId val="1586628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randon Grotesque Regular" panose="020B0503020203060202" pitchFamily="34" charset="77"/>
                <a:ea typeface="+mn-ea"/>
                <a:cs typeface="+mn-cs"/>
              </a:defRPr>
            </a:pPr>
            <a:endParaRPr lang="en-US"/>
          </a:p>
        </c:txPr>
        <c:crossAx val="1586906031"/>
        <c:crosses val="autoZero"/>
        <c:auto val="1"/>
        <c:lblAlgn val="ctr"/>
        <c:lblOffset val="100"/>
        <c:noMultiLvlLbl val="0"/>
      </c:catAx>
      <c:valAx>
        <c:axId val="1586906031"/>
        <c:scaling>
          <c:orientation val="minMax"/>
        </c:scaling>
        <c:delete val="1"/>
        <c:axPos val="l"/>
        <c:numFmt formatCode="0%" sourceLinked="1"/>
        <c:majorTickMark val="none"/>
        <c:minorTickMark val="none"/>
        <c:tickLblPos val="nextTo"/>
        <c:crossAx val="1586628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ByLondon!$BF$6</c:f>
              <c:strCache>
                <c:ptCount val="1"/>
                <c:pt idx="0">
                  <c:v>London</c:v>
                </c:pt>
              </c:strCache>
            </c:strRef>
          </c:tx>
          <c:spPr>
            <a:solidFill>
              <a:srgbClr val="051CA1"/>
            </a:solidFill>
            <a:ln>
              <a:noFill/>
            </a:ln>
            <a:effectLst/>
          </c:spPr>
          <c:invertIfNegative val="0"/>
          <c:dLbls>
            <c:dLbl>
              <c:idx val="0"/>
              <c:layout>
                <c:manualLayout>
                  <c:x val="0"/>
                  <c:y val="7.23340761997801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52-2D49-8192-F69C85251C81}"/>
                </c:ext>
              </c:extLst>
            </c:dLbl>
            <c:dLbl>
              <c:idx val="1"/>
              <c:layout>
                <c:manualLayout>
                  <c:x val="0"/>
                  <c:y val="7.23340761997801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52-2D49-8192-F69C85251C81}"/>
                </c:ext>
              </c:extLst>
            </c:dLbl>
            <c:dLbl>
              <c:idx val="2"/>
              <c:layout>
                <c:manualLayout>
                  <c:x val="-1.429059166365244E-16"/>
                  <c:y val="7.23340761997797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52-2D49-8192-F69C85251C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randon Grotesque Regular" panose="020B0503020203060202"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(ByLondon!$BE$8,ByLondon!$BE$9,ByLondon!$BE$11)</c:f>
              <c:strCache>
                <c:ptCount val="3"/>
                <c:pt idx="0">
                  <c:v>Artistic reputation</c:v>
                </c:pt>
                <c:pt idx="1">
                  <c:v>Manager quality</c:v>
                </c:pt>
                <c:pt idx="2">
                  <c:v>Room for growth</c:v>
                </c:pt>
              </c:strCache>
            </c:strRef>
          </c:cat>
          <c:val>
            <c:numRef>
              <c:f>(ByLondon!$BF$8,ByLondon!$BF$9,ByLondon!$BF$11)</c:f>
              <c:numCache>
                <c:formatCode>0%</c:formatCode>
                <c:ptCount val="3"/>
                <c:pt idx="0">
                  <c:v>7.8085145048477481E-2</c:v>
                </c:pt>
                <c:pt idx="1">
                  <c:v>6.5878192993533494E-2</c:v>
                </c:pt>
                <c:pt idx="2">
                  <c:v>6.4703366867731135E-2</c:v>
                </c:pt>
              </c:numCache>
            </c:numRef>
          </c:val>
          <c:extLst>
            <c:ext xmlns:c16="http://schemas.microsoft.com/office/drawing/2014/chart" uri="{C3380CC4-5D6E-409C-BE32-E72D297353CC}">
              <c16:uniqueId val="{00000003-5452-2D49-8192-F69C85251C81}"/>
            </c:ext>
          </c:extLst>
        </c:ser>
        <c:ser>
          <c:idx val="1"/>
          <c:order val="1"/>
          <c:tx>
            <c:strRef>
              <c:f>ByLondon!$BG$6</c:f>
              <c:strCache>
                <c:ptCount val="1"/>
                <c:pt idx="0">
                  <c:v>Not London</c:v>
                </c:pt>
              </c:strCache>
            </c:strRef>
          </c:tx>
          <c:spPr>
            <a:solidFill>
              <a:srgbClr val="C5D32E"/>
            </a:solidFill>
            <a:ln>
              <a:noFill/>
            </a:ln>
            <a:effectLst/>
          </c:spPr>
          <c:invertIfNegative val="0"/>
          <c:dLbls>
            <c:dLbl>
              <c:idx val="0"/>
              <c:layout>
                <c:manualLayout>
                  <c:x val="-3.57264791591311E-17"/>
                  <c:y val="7.23340761997801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52-2D49-8192-F69C85251C81}"/>
                </c:ext>
              </c:extLst>
            </c:dLbl>
            <c:dLbl>
              <c:idx val="1"/>
              <c:layout>
                <c:manualLayout>
                  <c:x val="7.14529583182622E-17"/>
                  <c:y val="1.20798479667847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52-2D49-8192-F69C85251C81}"/>
                </c:ext>
              </c:extLst>
            </c:dLbl>
            <c:dLbl>
              <c:idx val="2"/>
              <c:layout>
                <c:manualLayout>
                  <c:x val="0"/>
                  <c:y val="7.23340761997793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52-2D49-8192-F69C85251C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randon Grotesque Regular" panose="020B0503020203060202"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(ByLondon!$BE$8,ByLondon!$BE$9,ByLondon!$BE$11)</c:f>
              <c:strCache>
                <c:ptCount val="3"/>
                <c:pt idx="0">
                  <c:v>Artistic reputation</c:v>
                </c:pt>
                <c:pt idx="1">
                  <c:v>Manager quality</c:v>
                </c:pt>
                <c:pt idx="2">
                  <c:v>Room for growth</c:v>
                </c:pt>
              </c:strCache>
            </c:strRef>
          </c:cat>
          <c:val>
            <c:numRef>
              <c:f>(ByLondon!$BG$8,ByLondon!$BG$9,ByLondon!$BG$11)</c:f>
              <c:numCache>
                <c:formatCode>0%</c:formatCode>
                <c:ptCount val="3"/>
                <c:pt idx="0">
                  <c:v>7.1357955227668551E-2</c:v>
                </c:pt>
                <c:pt idx="1">
                  <c:v>5.2898633476270426E-2</c:v>
                </c:pt>
                <c:pt idx="2">
                  <c:v>4.6507406395368669E-2</c:v>
                </c:pt>
              </c:numCache>
            </c:numRef>
          </c:val>
          <c:extLst>
            <c:ext xmlns:c16="http://schemas.microsoft.com/office/drawing/2014/chart" uri="{C3380CC4-5D6E-409C-BE32-E72D297353CC}">
              <c16:uniqueId val="{00000007-5452-2D49-8192-F69C85251C81}"/>
            </c:ext>
          </c:extLst>
        </c:ser>
        <c:dLbls>
          <c:dLblPos val="inEnd"/>
          <c:showLegendKey val="0"/>
          <c:showVal val="1"/>
          <c:showCatName val="0"/>
          <c:showSerName val="0"/>
          <c:showPercent val="0"/>
          <c:showBubbleSize val="0"/>
        </c:dLbls>
        <c:gapWidth val="219"/>
        <c:overlap val="-27"/>
        <c:axId val="319964815"/>
        <c:axId val="312267311"/>
      </c:barChart>
      <c:catAx>
        <c:axId val="31996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randon Grotesque Regular" panose="020B0503020203060202" pitchFamily="34" charset="77"/>
                <a:ea typeface="+mn-ea"/>
                <a:cs typeface="+mn-cs"/>
              </a:defRPr>
            </a:pPr>
            <a:endParaRPr lang="en-US"/>
          </a:p>
        </c:txPr>
        <c:crossAx val="312267311"/>
        <c:crosses val="autoZero"/>
        <c:auto val="1"/>
        <c:lblAlgn val="ctr"/>
        <c:lblOffset val="100"/>
        <c:noMultiLvlLbl val="0"/>
      </c:catAx>
      <c:valAx>
        <c:axId val="312267311"/>
        <c:scaling>
          <c:orientation val="minMax"/>
        </c:scaling>
        <c:delete val="1"/>
        <c:axPos val="l"/>
        <c:numFmt formatCode="0%" sourceLinked="1"/>
        <c:majorTickMark val="none"/>
        <c:minorTickMark val="none"/>
        <c:tickLblPos val="nextTo"/>
        <c:crossAx val="319964815"/>
        <c:crosses val="autoZero"/>
        <c:crossBetween val="between"/>
      </c:valAx>
      <c:spPr>
        <a:noFill/>
        <a:ln>
          <a:noFill/>
        </a:ln>
        <a:effectLst/>
      </c:spPr>
    </c:plotArea>
    <c:legend>
      <c:legendPos val="b"/>
      <c:layout>
        <c:manualLayout>
          <c:xMode val="edge"/>
          <c:yMode val="edge"/>
          <c:x val="0.28089929963207599"/>
          <c:y val="0.91572426687946507"/>
          <c:w val="0.43820109696766446"/>
          <c:h val="8.427573312053494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randon Grotesque Regular" panose="020B0503020203060202"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ByLondon!$BF$6</c:f>
              <c:strCache>
                <c:ptCount val="1"/>
                <c:pt idx="0">
                  <c:v>London</c:v>
                </c:pt>
              </c:strCache>
            </c:strRef>
          </c:tx>
          <c:spPr>
            <a:solidFill>
              <a:srgbClr val="051CA1"/>
            </a:solidFill>
            <a:ln>
              <a:noFill/>
            </a:ln>
            <a:effectLst/>
          </c:spPr>
          <c:invertIfNegative val="0"/>
          <c:dLbls>
            <c:dLbl>
              <c:idx val="0"/>
              <c:layout>
                <c:manualLayout>
                  <c:x val="-1.7329062106130545E-3"/>
                  <c:y val="9.2962439384040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AA-B34B-B499-CE09F9DB80A7}"/>
                </c:ext>
              </c:extLst>
            </c:dLbl>
            <c:dLbl>
              <c:idx val="1"/>
              <c:layout>
                <c:manualLayout>
                  <c:x val="0"/>
                  <c:y val="9.2962439384040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AA-B34B-B499-CE09F9DB80A7}"/>
                </c:ext>
              </c:extLst>
            </c:dLbl>
            <c:dLbl>
              <c:idx val="2"/>
              <c:layout>
                <c:manualLayout>
                  <c:x val="0"/>
                  <c:y val="6.89411372176220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AA-B34B-B499-CE09F9DB80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randon Grotesque Regular" panose="020B0503020203060202"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(ByLondon!$BE$14,ByLondon!$BE$15,ByLondon!$BE$19)</c:f>
              <c:strCache>
                <c:ptCount val="3"/>
                <c:pt idx="0">
                  <c:v>Job security</c:v>
                </c:pt>
                <c:pt idx="1">
                  <c:v>Values-led culture</c:v>
                </c:pt>
                <c:pt idx="2">
                  <c:v>Job clarity and accountability for outcomes</c:v>
                </c:pt>
              </c:strCache>
            </c:strRef>
          </c:cat>
          <c:val>
            <c:numRef>
              <c:f>(ByLondon!$BF$14,ByLondon!$BF$15,ByLondon!$BF$19)</c:f>
              <c:numCache>
                <c:formatCode>0%</c:formatCode>
                <c:ptCount val="3"/>
                <c:pt idx="0">
                  <c:v>5.2323245740071772E-2</c:v>
                </c:pt>
                <c:pt idx="1">
                  <c:v>4.3549376161043263E-2</c:v>
                </c:pt>
                <c:pt idx="2">
                  <c:v>1.8248045647667049E-2</c:v>
                </c:pt>
              </c:numCache>
            </c:numRef>
          </c:val>
          <c:extLst>
            <c:ext xmlns:c16="http://schemas.microsoft.com/office/drawing/2014/chart" uri="{C3380CC4-5D6E-409C-BE32-E72D297353CC}">
              <c16:uniqueId val="{00000003-91AA-B34B-B499-CE09F9DB80A7}"/>
            </c:ext>
          </c:extLst>
        </c:ser>
        <c:ser>
          <c:idx val="1"/>
          <c:order val="1"/>
          <c:tx>
            <c:strRef>
              <c:f>ByLondon!$BG$6</c:f>
              <c:strCache>
                <c:ptCount val="1"/>
                <c:pt idx="0">
                  <c:v>Not London</c:v>
                </c:pt>
              </c:strCache>
            </c:strRef>
          </c:tx>
          <c:spPr>
            <a:solidFill>
              <a:srgbClr val="C5D32E"/>
            </a:solidFill>
            <a:ln>
              <a:noFill/>
            </a:ln>
            <a:effectLst/>
          </c:spPr>
          <c:invertIfNegative val="0"/>
          <c:dLbls>
            <c:dLbl>
              <c:idx val="0"/>
              <c:layout>
                <c:manualLayout>
                  <c:x val="-3.1769580189671311E-17"/>
                  <c:y val="1.16983741550459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AA-B34B-B499-CE09F9DB80A7}"/>
                </c:ext>
              </c:extLst>
            </c:dLbl>
            <c:dLbl>
              <c:idx val="1"/>
              <c:layout>
                <c:manualLayout>
                  <c:x val="0"/>
                  <c:y val="6.89411372176220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AA-B34B-B499-CE09F9DB80A7}"/>
                </c:ext>
              </c:extLst>
            </c:dLbl>
            <c:dLbl>
              <c:idx val="2"/>
              <c:layout>
                <c:manualLayout>
                  <c:x val="0"/>
                  <c:y val="9.2962439384040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AA-B34B-B499-CE09F9DB80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randon Grotesque Regular" panose="020B0503020203060202"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(ByLondon!$BE$14,ByLondon!$BE$15,ByLondon!$BE$19)</c:f>
              <c:strCache>
                <c:ptCount val="3"/>
                <c:pt idx="0">
                  <c:v>Job security</c:v>
                </c:pt>
                <c:pt idx="1">
                  <c:v>Values-led culture</c:v>
                </c:pt>
                <c:pt idx="2">
                  <c:v>Job clarity and accountability for outcomes</c:v>
                </c:pt>
              </c:strCache>
            </c:strRef>
          </c:cat>
          <c:val>
            <c:numRef>
              <c:f>(ByLondon!$BG$14,ByLondon!$BG$15,ByLondon!$BG$19)</c:f>
              <c:numCache>
                <c:formatCode>0%</c:formatCode>
                <c:ptCount val="3"/>
                <c:pt idx="0">
                  <c:v>7.0266194896369566E-2</c:v>
                </c:pt>
                <c:pt idx="1">
                  <c:v>7.7887226975292698E-2</c:v>
                </c:pt>
                <c:pt idx="2">
                  <c:v>2.8982103411874783E-2</c:v>
                </c:pt>
              </c:numCache>
            </c:numRef>
          </c:val>
          <c:extLst>
            <c:ext xmlns:c16="http://schemas.microsoft.com/office/drawing/2014/chart" uri="{C3380CC4-5D6E-409C-BE32-E72D297353CC}">
              <c16:uniqueId val="{00000007-91AA-B34B-B499-CE09F9DB80A7}"/>
            </c:ext>
          </c:extLst>
        </c:ser>
        <c:dLbls>
          <c:dLblPos val="inEnd"/>
          <c:showLegendKey val="0"/>
          <c:showVal val="1"/>
          <c:showCatName val="0"/>
          <c:showSerName val="0"/>
          <c:showPercent val="0"/>
          <c:showBubbleSize val="0"/>
        </c:dLbls>
        <c:gapWidth val="219"/>
        <c:overlap val="-27"/>
        <c:axId val="198612831"/>
        <c:axId val="312452287"/>
      </c:barChart>
      <c:catAx>
        <c:axId val="19861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randon Grotesque Regular" panose="020B0503020203060202" pitchFamily="34" charset="77"/>
                <a:ea typeface="+mn-ea"/>
                <a:cs typeface="+mn-cs"/>
              </a:defRPr>
            </a:pPr>
            <a:endParaRPr lang="en-US"/>
          </a:p>
        </c:txPr>
        <c:crossAx val="312452287"/>
        <c:crosses val="autoZero"/>
        <c:auto val="1"/>
        <c:lblAlgn val="ctr"/>
        <c:lblOffset val="100"/>
        <c:noMultiLvlLbl val="0"/>
      </c:catAx>
      <c:valAx>
        <c:axId val="312452287"/>
        <c:scaling>
          <c:orientation val="minMax"/>
        </c:scaling>
        <c:delete val="1"/>
        <c:axPos val="l"/>
        <c:numFmt formatCode="0%" sourceLinked="1"/>
        <c:majorTickMark val="none"/>
        <c:minorTickMark val="none"/>
        <c:tickLblPos val="nextTo"/>
        <c:crossAx val="198612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Summary!$D$106</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6C-3945-99AD-51254004764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246C-3945-99AD-51254004764B}"/>
              </c:ext>
            </c:extLst>
          </c:dPt>
          <c:dLbls>
            <c:dLbl>
              <c:idx val="0"/>
              <c:layout>
                <c:manualLayout>
                  <c:x val="-0.1815505422019616"/>
                  <c:y val="-0.18317542617343793"/>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panose="020B0503020203060202" pitchFamily="34" charset="77"/>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46C-3945-99AD-51254004764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Summary!$C$107:$C$108</c:f>
              <c:strCache>
                <c:ptCount val="2"/>
                <c:pt idx="0">
                  <c:v>All Other Attributes</c:v>
                </c:pt>
                <c:pt idx="1">
                  <c:v>Base Salary</c:v>
                </c:pt>
              </c:strCache>
            </c:strRef>
          </c:cat>
          <c:val>
            <c:numRef>
              <c:f>Summary!$D$107:$D$108</c:f>
              <c:numCache>
                <c:formatCode>0%</c:formatCode>
                <c:ptCount val="2"/>
                <c:pt idx="0">
                  <c:v>0.71</c:v>
                </c:pt>
                <c:pt idx="1">
                  <c:v>0.28999999999999998</c:v>
                </c:pt>
              </c:numCache>
            </c:numRef>
          </c:val>
          <c:extLst>
            <c:ext xmlns:c16="http://schemas.microsoft.com/office/drawing/2014/chart" uri="{C3380CC4-5D6E-409C-BE32-E72D297353CC}">
              <c16:uniqueId val="{00000004-246C-3945-99AD-51254004764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randon Grotesque Regular" panose="020B0503020203060202" pitchFamily="34" charset="77"/>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chemeClr val="accent5"/>
              </a:solidFill>
              <a:ln>
                <a:noFill/>
              </a:ln>
              <a:effectLst/>
            </c:spPr>
            <c:extLst>
              <c:ext xmlns:c16="http://schemas.microsoft.com/office/drawing/2014/chart" uri="{C3380CC4-5D6E-409C-BE32-E72D297353CC}">
                <c16:uniqueId val="{00000001-4A84-5841-8144-96CE02F685A8}"/>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2-4A84-5841-8144-96CE02F685A8}"/>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3-4A84-5841-8144-96CE02F685A8}"/>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4-4A84-5841-8144-96CE02F685A8}"/>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5-4A84-5841-8144-96CE02F685A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Summary!$A$103:$A$112</c:f>
              <c:strCache>
                <c:ptCount val="10"/>
                <c:pt idx="0">
                  <c:v>Artistic reputation</c:v>
                </c:pt>
                <c:pt idx="1">
                  <c:v>Values-led culture</c:v>
                </c:pt>
                <c:pt idx="2">
                  <c:v>Job security</c:v>
                </c:pt>
                <c:pt idx="3">
                  <c:v>Manager quality</c:v>
                </c:pt>
                <c:pt idx="4">
                  <c:v>Office environment</c:v>
                </c:pt>
                <c:pt idx="5">
                  <c:v>OrgDEIA</c:v>
                </c:pt>
                <c:pt idx="6">
                  <c:v>Workplace investment in technology</c:v>
                </c:pt>
                <c:pt idx="7">
                  <c:v>Onsite benefits</c:v>
                </c:pt>
                <c:pt idx="8">
                  <c:v>Organisational diversity</c:v>
                </c:pt>
                <c:pt idx="9">
                  <c:v>Opportunity to manage others</c:v>
                </c:pt>
              </c:strCache>
            </c:strRef>
          </c:cat>
          <c:val>
            <c:numRef>
              <c:f>Summary!$B$103:$B$112</c:f>
              <c:numCache>
                <c:formatCode>#0.00%</c:formatCode>
                <c:ptCount val="10"/>
                <c:pt idx="0">
                  <c:v>7.9181968136249906E-2</c:v>
                </c:pt>
                <c:pt idx="1">
                  <c:v>6.22882790183725E-2</c:v>
                </c:pt>
                <c:pt idx="2">
                  <c:v>6.0861404402451601E-2</c:v>
                </c:pt>
                <c:pt idx="3">
                  <c:v>6.04111592935112E-2</c:v>
                </c:pt>
                <c:pt idx="4">
                  <c:v>5.7889084312700102E-2</c:v>
                </c:pt>
                <c:pt idx="5">
                  <c:v>2.5766090140503201E-2</c:v>
                </c:pt>
                <c:pt idx="6">
                  <c:v>1.50709356207168E-2</c:v>
                </c:pt>
                <c:pt idx="7">
                  <c:v>1.4165284589750001E-2</c:v>
                </c:pt>
                <c:pt idx="8">
                  <c:v>6.75148238831157E-3</c:v>
                </c:pt>
                <c:pt idx="9">
                  <c:v>2.1475597710678401E-3</c:v>
                </c:pt>
              </c:numCache>
            </c:numRef>
          </c:val>
          <c:extLst>
            <c:ext xmlns:c16="http://schemas.microsoft.com/office/drawing/2014/chart" uri="{C3380CC4-5D6E-409C-BE32-E72D297353CC}">
              <c16:uniqueId val="{00000000-4A84-5841-8144-96CE02F685A8}"/>
            </c:ext>
          </c:extLst>
        </c:ser>
        <c:dLbls>
          <c:dLblPos val="outEnd"/>
          <c:showLegendKey val="0"/>
          <c:showVal val="1"/>
          <c:showCatName val="0"/>
          <c:showSerName val="0"/>
          <c:showPercent val="0"/>
          <c:showBubbleSize val="0"/>
        </c:dLbls>
        <c:gapWidth val="219"/>
        <c:overlap val="-27"/>
        <c:axId val="460648448"/>
        <c:axId val="460650160"/>
      </c:barChart>
      <c:catAx>
        <c:axId val="46064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randon Grotesque Regular" panose="020B0503020203060202" pitchFamily="34" charset="77"/>
                <a:ea typeface="+mn-ea"/>
                <a:cs typeface="+mn-cs"/>
              </a:defRPr>
            </a:pPr>
            <a:endParaRPr lang="en-US"/>
          </a:p>
        </c:txPr>
        <c:crossAx val="460650160"/>
        <c:crosses val="autoZero"/>
        <c:auto val="1"/>
        <c:lblAlgn val="ctr"/>
        <c:lblOffset val="100"/>
        <c:noMultiLvlLbl val="0"/>
      </c:catAx>
      <c:valAx>
        <c:axId val="460650160"/>
        <c:scaling>
          <c:orientation val="minMax"/>
        </c:scaling>
        <c:delete val="1"/>
        <c:axPos val="l"/>
        <c:numFmt formatCode="#0.00%" sourceLinked="1"/>
        <c:majorTickMark val="none"/>
        <c:minorTickMark val="none"/>
        <c:tickLblPos val="nextTo"/>
        <c:crossAx val="4606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Brandon Grotesque Regular" panose="020B0503020203060202" pitchFamily="34" charset="77"/>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6F-C34D-ADB6-35F68BA2D7D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966F-C34D-ADB6-35F68BA2D7D5}"/>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Brandon Grotesque Regular" panose="020B0503020203060202" pitchFamily="34" charset="77"/>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966F-C34D-ADB6-35F68BA2D7D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Simulations!$G$9:$G$10</c:f>
              <c:strCache>
                <c:ptCount val="2"/>
                <c:pt idx="0">
                  <c:v>Good manager quality</c:v>
                </c:pt>
                <c:pt idx="1">
                  <c:v>Bad manager quality + 10% pay increase</c:v>
                </c:pt>
              </c:strCache>
            </c:strRef>
          </c:cat>
          <c:val>
            <c:numRef>
              <c:f>Simulations!$H$9:$H$10</c:f>
              <c:numCache>
                <c:formatCode>0%</c:formatCode>
                <c:ptCount val="2"/>
                <c:pt idx="0">
                  <c:v>0.5</c:v>
                </c:pt>
                <c:pt idx="1">
                  <c:v>0.5</c:v>
                </c:pt>
              </c:numCache>
            </c:numRef>
          </c:val>
          <c:extLst>
            <c:ext xmlns:c16="http://schemas.microsoft.com/office/drawing/2014/chart" uri="{C3380CC4-5D6E-409C-BE32-E72D297353CC}">
              <c16:uniqueId val="{00000004-966F-C34D-ADB6-35F68BA2D7D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Brandon Grotesque Regular" panose="020B0503020203060202" pitchFamily="34" charset="77"/>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5"/>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A39-5344-AF07-C688B7415A1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A39-5344-AF07-C688B7415A1C}"/>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Brandon Grotesque Regular" panose="020B0503020203060202" pitchFamily="34" charset="77"/>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6A39-5344-AF07-C688B7415A1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Simulations!$G$6:$G$7</c:f>
              <c:strCache>
                <c:ptCount val="2"/>
                <c:pt idx="0">
                  <c:v>Values-led culture</c:v>
                </c:pt>
                <c:pt idx="1">
                  <c:v>No values-led culture + 10% pay increase</c:v>
                </c:pt>
              </c:strCache>
            </c:strRef>
          </c:cat>
          <c:val>
            <c:numRef>
              <c:f>Simulations!$H$6:$H$7</c:f>
              <c:numCache>
                <c:formatCode>0%</c:formatCode>
                <c:ptCount val="2"/>
                <c:pt idx="0">
                  <c:v>0.52</c:v>
                </c:pt>
                <c:pt idx="1">
                  <c:v>0.48</c:v>
                </c:pt>
              </c:numCache>
            </c:numRef>
          </c:val>
          <c:extLst>
            <c:ext xmlns:c16="http://schemas.microsoft.com/office/drawing/2014/chart" uri="{C3380CC4-5D6E-409C-BE32-E72D297353CC}">
              <c16:uniqueId val="{00000004-6A39-5344-AF07-C688B7415A1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Brandon Grotesque Regular" panose="020B0503020203060202" pitchFamily="34" charset="77"/>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91-9641-B18A-D8CF1087B6C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A91-9641-B18A-D8CF1087B6C1}"/>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Brandon Grotesque Regular" panose="020B0503020203060202" pitchFamily="34" charset="77"/>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FA91-9641-B18A-D8CF1087B6C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Simulations!$G$3:$G$4</c:f>
              <c:strCache>
                <c:ptCount val="2"/>
                <c:pt idx="0">
                  <c:v>Quality artistic reputation</c:v>
                </c:pt>
                <c:pt idx="1">
                  <c:v>No artistic reputation + 10% pay increase</c:v>
                </c:pt>
              </c:strCache>
            </c:strRef>
          </c:cat>
          <c:val>
            <c:numRef>
              <c:f>Simulations!$H$3:$H$4</c:f>
              <c:numCache>
                <c:formatCode>0%</c:formatCode>
                <c:ptCount val="2"/>
                <c:pt idx="0">
                  <c:v>0.6</c:v>
                </c:pt>
                <c:pt idx="1">
                  <c:v>0.4</c:v>
                </c:pt>
              </c:numCache>
            </c:numRef>
          </c:val>
          <c:extLst>
            <c:ext xmlns:c16="http://schemas.microsoft.com/office/drawing/2014/chart" uri="{C3380CC4-5D6E-409C-BE32-E72D297353CC}">
              <c16:uniqueId val="{00000004-FA91-9641-B18A-D8CF1087B6C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Brandon Grotesque Regular" panose="020B0503020203060202" pitchFamily="34" charset="77"/>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i="1" dirty="0">
                <a:solidFill>
                  <a:schemeClr val="tx1"/>
                </a:solidFill>
                <a:latin typeface="Brandon Grotesque Regular" panose="020B0503020203060202" pitchFamily="34" charset="77"/>
              </a:rPr>
              <a:t>How likely are you to</a:t>
            </a:r>
            <a:r>
              <a:rPr lang="en-GB" b="1" i="1" baseline="0" dirty="0">
                <a:solidFill>
                  <a:schemeClr val="tx1"/>
                </a:solidFill>
                <a:latin typeface="Brandon Grotesque Regular" panose="020B0503020203060202" pitchFamily="34" charset="77"/>
              </a:rPr>
              <a:t> recommend your current organization as a place to work?</a:t>
            </a:r>
            <a:endParaRPr lang="en-GB" b="1" i="1" dirty="0">
              <a:solidFill>
                <a:schemeClr val="tx1"/>
              </a:solidFill>
              <a:latin typeface="Brandon Grotesque Regular" panose="020B0503020203060202" pitchFamily="34" charset="77"/>
            </a:endParaRPr>
          </a:p>
        </c:rich>
      </c:tx>
      <c:layout>
        <c:manualLayout>
          <c:xMode val="edge"/>
          <c:yMode val="edge"/>
          <c:x val="1.6700019375834475E-2"/>
          <c:y val="0.1646341147236192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stacked"/>
        <c:varyColors val="0"/>
        <c:ser>
          <c:idx val="0"/>
          <c:order val="0"/>
          <c:tx>
            <c:strRef>
              <c:f>Descriptives!$K$80</c:f>
              <c:strCache>
                <c:ptCount val="1"/>
                <c:pt idx="0">
                  <c:v>Detractors (0-6)</c:v>
                </c:pt>
              </c:strCache>
            </c:strRef>
          </c:tx>
          <c:spPr>
            <a:solidFill>
              <a:srgbClr val="CB21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Brandon Grotesque Regular" panose="020B0503020203060202"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Descriptives!$L$80</c:f>
              <c:numCache>
                <c:formatCode>0%</c:formatCode>
                <c:ptCount val="1"/>
                <c:pt idx="0">
                  <c:v>0.2109375</c:v>
                </c:pt>
              </c:numCache>
            </c:numRef>
          </c:val>
          <c:extLst>
            <c:ext xmlns:c16="http://schemas.microsoft.com/office/drawing/2014/chart" uri="{C3380CC4-5D6E-409C-BE32-E72D297353CC}">
              <c16:uniqueId val="{00000000-0FC7-8241-BE3C-DC81D9FC2502}"/>
            </c:ext>
          </c:extLst>
        </c:ser>
        <c:ser>
          <c:idx val="1"/>
          <c:order val="1"/>
          <c:tx>
            <c:strRef>
              <c:f>Descriptives!$K$81</c:f>
              <c:strCache>
                <c:ptCount val="1"/>
                <c:pt idx="0">
                  <c:v>Passives (7-8)</c:v>
                </c:pt>
              </c:strCache>
            </c:strRef>
          </c:tx>
          <c:spPr>
            <a:solidFill>
              <a:srgbClr val="FFC10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Descriptives!$L$81</c:f>
              <c:numCache>
                <c:formatCode>0%</c:formatCode>
                <c:ptCount val="1"/>
                <c:pt idx="0">
                  <c:v>0.4453125</c:v>
                </c:pt>
              </c:numCache>
            </c:numRef>
          </c:val>
          <c:extLst>
            <c:ext xmlns:c16="http://schemas.microsoft.com/office/drawing/2014/chart" uri="{C3380CC4-5D6E-409C-BE32-E72D297353CC}">
              <c16:uniqueId val="{00000001-0FC7-8241-BE3C-DC81D9FC2502}"/>
            </c:ext>
          </c:extLst>
        </c:ser>
        <c:ser>
          <c:idx val="2"/>
          <c:order val="2"/>
          <c:tx>
            <c:strRef>
              <c:f>Descriptives!$K$82</c:f>
              <c:strCache>
                <c:ptCount val="1"/>
                <c:pt idx="0">
                  <c:v>Promoters (9-10)</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Brandon Grotesque Regular" panose="020B0503020203060202"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Descriptives!$L$82</c:f>
              <c:numCache>
                <c:formatCode>0%</c:formatCode>
                <c:ptCount val="1"/>
                <c:pt idx="0">
                  <c:v>0.34375</c:v>
                </c:pt>
              </c:numCache>
            </c:numRef>
          </c:val>
          <c:extLst>
            <c:ext xmlns:c16="http://schemas.microsoft.com/office/drawing/2014/chart" uri="{C3380CC4-5D6E-409C-BE32-E72D297353CC}">
              <c16:uniqueId val="{00000002-0FC7-8241-BE3C-DC81D9FC2502}"/>
            </c:ext>
          </c:extLst>
        </c:ser>
        <c:dLbls>
          <c:dLblPos val="ctr"/>
          <c:showLegendKey val="0"/>
          <c:showVal val="1"/>
          <c:showCatName val="0"/>
          <c:showSerName val="0"/>
          <c:showPercent val="0"/>
          <c:showBubbleSize val="0"/>
        </c:dLbls>
        <c:gapWidth val="150"/>
        <c:overlap val="100"/>
        <c:axId val="161479183"/>
        <c:axId val="161418255"/>
      </c:barChart>
      <c:catAx>
        <c:axId val="161479183"/>
        <c:scaling>
          <c:orientation val="minMax"/>
        </c:scaling>
        <c:delete val="1"/>
        <c:axPos val="l"/>
        <c:numFmt formatCode="General" sourceLinked="1"/>
        <c:majorTickMark val="none"/>
        <c:minorTickMark val="none"/>
        <c:tickLblPos val="nextTo"/>
        <c:crossAx val="161418255"/>
        <c:crosses val="autoZero"/>
        <c:auto val="1"/>
        <c:lblAlgn val="ctr"/>
        <c:lblOffset val="100"/>
        <c:noMultiLvlLbl val="0"/>
      </c:catAx>
      <c:valAx>
        <c:axId val="161418255"/>
        <c:scaling>
          <c:orientation val="minMax"/>
        </c:scaling>
        <c:delete val="1"/>
        <c:axPos val="b"/>
        <c:numFmt formatCode="0%" sourceLinked="1"/>
        <c:majorTickMark val="none"/>
        <c:minorTickMark val="none"/>
        <c:tickLblPos val="nextTo"/>
        <c:crossAx val="161479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solidFill>
                  <a:schemeClr val="tx1"/>
                </a:solidFill>
                <a:latin typeface="Brandon Grotesque Regular" panose="020B0503020203060202" pitchFamily="34" charset="77"/>
              </a:rPr>
              <a:t>I intend</a:t>
            </a:r>
            <a:r>
              <a:rPr lang="en-GB" b="1" baseline="0" dirty="0">
                <a:solidFill>
                  <a:schemeClr val="tx1"/>
                </a:solidFill>
                <a:latin typeface="Brandon Grotesque Regular" panose="020B0503020203060202" pitchFamily="34" charset="77"/>
              </a:rPr>
              <a:t> to stay with my current organisation as long as possible </a:t>
            </a:r>
            <a:endParaRPr lang="en-GB" b="1" dirty="0">
              <a:solidFill>
                <a:schemeClr val="tx1"/>
              </a:solidFill>
              <a:latin typeface="Brandon Grotesque Regular" panose="020B0503020203060202" pitchFamily="34" charset="77"/>
            </a:endParaRPr>
          </a:p>
        </c:rich>
      </c:tx>
      <c:layout>
        <c:manualLayout>
          <c:xMode val="edge"/>
          <c:yMode val="edge"/>
          <c:x val="0.23860057803507667"/>
          <c:y val="0.2053985864695702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1.5894713056625001E-2"/>
          <c:y val="0.34250214293800846"/>
          <c:w val="0.97977036520065908"/>
          <c:h val="0.56335683826343852"/>
        </c:manualLayout>
      </c:layout>
      <c:barChart>
        <c:barDir val="bar"/>
        <c:grouping val="stacked"/>
        <c:varyColors val="0"/>
        <c:ser>
          <c:idx val="0"/>
          <c:order val="0"/>
          <c:tx>
            <c:strRef>
              <c:f>Descriptives!$C$31</c:f>
              <c:strCache>
                <c:ptCount val="1"/>
                <c:pt idx="0">
                  <c:v>Strongly disagree</c:v>
                </c:pt>
              </c:strCache>
            </c:strRef>
          </c:tx>
          <c:spPr>
            <a:solidFill>
              <a:srgbClr val="D021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Descriptives!$F$31</c:f>
              <c:numCache>
                <c:formatCode>General</c:formatCode>
                <c:ptCount val="1"/>
                <c:pt idx="0">
                  <c:v>10.5</c:v>
                </c:pt>
              </c:numCache>
            </c:numRef>
          </c:val>
          <c:extLst>
            <c:ext xmlns:c16="http://schemas.microsoft.com/office/drawing/2014/chart" uri="{C3380CC4-5D6E-409C-BE32-E72D297353CC}">
              <c16:uniqueId val="{00000000-0F67-F742-A243-68C2F1C7FA4E}"/>
            </c:ext>
          </c:extLst>
        </c:ser>
        <c:ser>
          <c:idx val="1"/>
          <c:order val="1"/>
          <c:tx>
            <c:strRef>
              <c:f>Descriptives!$C$32</c:f>
              <c:strCache>
                <c:ptCount val="1"/>
                <c:pt idx="0">
                  <c:v>Somewhat  disagree</c:v>
                </c:pt>
              </c:strCache>
            </c:strRef>
          </c:tx>
          <c:spPr>
            <a:solidFill>
              <a:srgbClr val="F09E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Descriptives!$F$32</c:f>
              <c:numCache>
                <c:formatCode>General</c:formatCode>
                <c:ptCount val="1"/>
                <c:pt idx="0">
                  <c:v>13.3</c:v>
                </c:pt>
              </c:numCache>
            </c:numRef>
          </c:val>
          <c:extLst>
            <c:ext xmlns:c16="http://schemas.microsoft.com/office/drawing/2014/chart" uri="{C3380CC4-5D6E-409C-BE32-E72D297353CC}">
              <c16:uniqueId val="{00000001-0F67-F742-A243-68C2F1C7FA4E}"/>
            </c:ext>
          </c:extLst>
        </c:ser>
        <c:ser>
          <c:idx val="2"/>
          <c:order val="2"/>
          <c:tx>
            <c:strRef>
              <c:f>Descriptives!$C$33</c:f>
              <c:strCache>
                <c:ptCount val="1"/>
                <c:pt idx="0">
                  <c:v>Neither agree nor disagree</c:v>
                </c:pt>
              </c:strCache>
            </c:strRef>
          </c:tx>
          <c:spPr>
            <a:solidFill>
              <a:srgbClr val="FFC10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Descriptives!$F$33</c:f>
              <c:numCache>
                <c:formatCode>General</c:formatCode>
                <c:ptCount val="1"/>
                <c:pt idx="0">
                  <c:v>21.1</c:v>
                </c:pt>
              </c:numCache>
            </c:numRef>
          </c:val>
          <c:extLst>
            <c:ext xmlns:c16="http://schemas.microsoft.com/office/drawing/2014/chart" uri="{C3380CC4-5D6E-409C-BE32-E72D297353CC}">
              <c16:uniqueId val="{00000002-0F67-F742-A243-68C2F1C7FA4E}"/>
            </c:ext>
          </c:extLst>
        </c:ser>
        <c:ser>
          <c:idx val="3"/>
          <c:order val="3"/>
          <c:tx>
            <c:strRef>
              <c:f>Descriptives!$C$34</c:f>
              <c:strCache>
                <c:ptCount val="1"/>
                <c:pt idx="0">
                  <c:v>Somewhat 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Descriptives!$F$34</c:f>
              <c:numCache>
                <c:formatCode>General</c:formatCode>
                <c:ptCount val="1"/>
                <c:pt idx="0">
                  <c:v>32.799999999999997</c:v>
                </c:pt>
              </c:numCache>
            </c:numRef>
          </c:val>
          <c:extLst>
            <c:ext xmlns:c16="http://schemas.microsoft.com/office/drawing/2014/chart" uri="{C3380CC4-5D6E-409C-BE32-E72D297353CC}">
              <c16:uniqueId val="{00000003-0F67-F742-A243-68C2F1C7FA4E}"/>
            </c:ext>
          </c:extLst>
        </c:ser>
        <c:ser>
          <c:idx val="4"/>
          <c:order val="4"/>
          <c:tx>
            <c:strRef>
              <c:f>Descriptives!$C$35</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Descriptives!$F$35</c:f>
              <c:numCache>
                <c:formatCode>General</c:formatCode>
                <c:ptCount val="1"/>
                <c:pt idx="0">
                  <c:v>22.3</c:v>
                </c:pt>
              </c:numCache>
            </c:numRef>
          </c:val>
          <c:extLst>
            <c:ext xmlns:c16="http://schemas.microsoft.com/office/drawing/2014/chart" uri="{C3380CC4-5D6E-409C-BE32-E72D297353CC}">
              <c16:uniqueId val="{00000004-0F67-F742-A243-68C2F1C7FA4E}"/>
            </c:ext>
          </c:extLst>
        </c:ser>
        <c:dLbls>
          <c:dLblPos val="ctr"/>
          <c:showLegendKey val="0"/>
          <c:showVal val="1"/>
          <c:showCatName val="0"/>
          <c:showSerName val="0"/>
          <c:showPercent val="0"/>
          <c:showBubbleSize val="0"/>
        </c:dLbls>
        <c:gapWidth val="150"/>
        <c:overlap val="100"/>
        <c:axId val="158526991"/>
        <c:axId val="255973231"/>
      </c:barChart>
      <c:catAx>
        <c:axId val="158526991"/>
        <c:scaling>
          <c:orientation val="minMax"/>
        </c:scaling>
        <c:delete val="1"/>
        <c:axPos val="l"/>
        <c:numFmt formatCode="General" sourceLinked="1"/>
        <c:majorTickMark val="none"/>
        <c:minorTickMark val="none"/>
        <c:tickLblPos val="nextTo"/>
        <c:crossAx val="255973231"/>
        <c:crosses val="autoZero"/>
        <c:auto val="1"/>
        <c:lblAlgn val="ctr"/>
        <c:lblOffset val="100"/>
        <c:noMultiLvlLbl val="0"/>
      </c:catAx>
      <c:valAx>
        <c:axId val="255973231"/>
        <c:scaling>
          <c:orientation val="minMax"/>
        </c:scaling>
        <c:delete val="1"/>
        <c:axPos val="b"/>
        <c:numFmt formatCode="General" sourceLinked="1"/>
        <c:majorTickMark val="none"/>
        <c:minorTickMark val="none"/>
        <c:tickLblPos val="nextTo"/>
        <c:crossAx val="158526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A65DD-B32D-BB45-BEE0-82DBA017D37D}" type="datetimeFigureOut">
              <a:rPr lang="en-US" smtClean="0"/>
              <a:t>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A31E7-104F-0743-B5E6-03E814239C80}" type="slidenum">
              <a:rPr lang="en-US" smtClean="0"/>
              <a:t>‹#›</a:t>
            </a:fld>
            <a:endParaRPr lang="en-US"/>
          </a:p>
        </p:txBody>
      </p:sp>
    </p:spTree>
    <p:extLst>
      <p:ext uri="{BB962C8B-B14F-4D97-AF65-F5344CB8AC3E}">
        <p14:creationId xmlns:p14="http://schemas.microsoft.com/office/powerpoint/2010/main" val="18295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66" name="Google Shape;66;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Brandon Grotesque Regular" panose="020B0503020203060202" pitchFamily="34" charset="77"/>
              <a:ea typeface="Arial"/>
              <a:cs typeface="Arial"/>
              <a:sym typeface="Arial"/>
            </a:endParaRPr>
          </a:p>
        </p:txBody>
      </p:sp>
      <p:sp>
        <p:nvSpPr>
          <p:cNvPr id="52" name="Google Shape;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531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7" name="Google Shape;40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9104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7" name="Google Shape;40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39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7" name="Google Shape;40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9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Brandon Grotesque Regular" panose="020B0503020203060202" pitchFamily="34" charset="77"/>
              <a:ea typeface="Arial"/>
              <a:cs typeface="Arial"/>
              <a:sym typeface="Arial"/>
            </a:endParaRPr>
          </a:p>
        </p:txBody>
      </p:sp>
      <p:sp>
        <p:nvSpPr>
          <p:cNvPr id="52" name="Google Shape;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6439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5737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FFC17533-DB2F-8A40-CE96-A24C465BE191}"/>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24588CE8-4D56-0017-CE30-68F96946893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9" name="Google Shape;259;p19:notes">
            <a:extLst>
              <a:ext uri="{FF2B5EF4-FFF2-40B4-BE49-F238E27FC236}">
                <a16:creationId xmlns:a16="http://schemas.microsoft.com/office/drawing/2014/main" id="{FCABFFCC-FD2C-061D-AFC7-412765DDB73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840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Brandon Grotesque Regular" panose="020B0503020203060202" pitchFamily="34" charset="77"/>
              <a:ea typeface="Arial"/>
              <a:cs typeface="Arial"/>
              <a:sym typeface="Arial"/>
            </a:endParaRPr>
          </a:p>
        </p:txBody>
      </p:sp>
      <p:sp>
        <p:nvSpPr>
          <p:cNvPr id="52" name="Google Shape;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002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latin typeface="Brandon Grotesque Regular" panose="020B0503020203060202" pitchFamily="34" charset="77"/>
              <a:sym typeface="Arial"/>
            </a:endParaRPr>
          </a:p>
        </p:txBody>
      </p:sp>
      <p:sp>
        <p:nvSpPr>
          <p:cNvPr id="173" name="Google Shape;173;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65732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231C3F73-B99A-96D0-9E56-072F7CB16B20}"/>
            </a:ext>
          </a:extLst>
        </p:cNvPr>
        <p:cNvGrpSpPr/>
        <p:nvPr/>
      </p:nvGrpSpPr>
      <p:grpSpPr>
        <a:xfrm>
          <a:off x="0" y="0"/>
          <a:ext cx="0" cy="0"/>
          <a:chOff x="0" y="0"/>
          <a:chExt cx="0" cy="0"/>
        </a:xfrm>
      </p:grpSpPr>
      <p:sp>
        <p:nvSpPr>
          <p:cNvPr id="283" name="Google Shape;283;p23:notes">
            <a:extLst>
              <a:ext uri="{FF2B5EF4-FFF2-40B4-BE49-F238E27FC236}">
                <a16:creationId xmlns:a16="http://schemas.microsoft.com/office/drawing/2014/main" id="{8E9053B8-C68D-44FC-48FF-E88F493E06C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23:notes">
            <a:extLst>
              <a:ext uri="{FF2B5EF4-FFF2-40B4-BE49-F238E27FC236}">
                <a16:creationId xmlns:a16="http://schemas.microsoft.com/office/drawing/2014/main" id="{C6F78B9F-4342-9D31-7F0C-5EF62709DBE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873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BC0121F9-442A-823C-B807-E608FA47F51C}"/>
            </a:ext>
          </a:extLst>
        </p:cNvPr>
        <p:cNvGrpSpPr/>
        <p:nvPr/>
      </p:nvGrpSpPr>
      <p:grpSpPr>
        <a:xfrm>
          <a:off x="0" y="0"/>
          <a:ext cx="0" cy="0"/>
          <a:chOff x="0" y="0"/>
          <a:chExt cx="0" cy="0"/>
        </a:xfrm>
      </p:grpSpPr>
      <p:sp>
        <p:nvSpPr>
          <p:cNvPr id="283" name="Google Shape;283;p23:notes">
            <a:extLst>
              <a:ext uri="{FF2B5EF4-FFF2-40B4-BE49-F238E27FC236}">
                <a16:creationId xmlns:a16="http://schemas.microsoft.com/office/drawing/2014/main" id="{3F59A440-48A4-2FAC-9164-80E9FA8EC81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23:notes">
            <a:extLst>
              <a:ext uri="{FF2B5EF4-FFF2-40B4-BE49-F238E27FC236}">
                <a16:creationId xmlns:a16="http://schemas.microsoft.com/office/drawing/2014/main" id="{15310359-ACDA-160B-FCD6-51EC4A7AEC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366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4906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48309BFB-D770-8684-D049-D0CD0254820C}"/>
            </a:ext>
          </a:extLst>
        </p:cNvPr>
        <p:cNvGrpSpPr/>
        <p:nvPr/>
      </p:nvGrpSpPr>
      <p:grpSpPr>
        <a:xfrm>
          <a:off x="0" y="0"/>
          <a:ext cx="0" cy="0"/>
          <a:chOff x="0" y="0"/>
          <a:chExt cx="0" cy="0"/>
        </a:xfrm>
      </p:grpSpPr>
      <p:sp>
        <p:nvSpPr>
          <p:cNvPr id="283" name="Google Shape;283;p23:notes">
            <a:extLst>
              <a:ext uri="{FF2B5EF4-FFF2-40B4-BE49-F238E27FC236}">
                <a16:creationId xmlns:a16="http://schemas.microsoft.com/office/drawing/2014/main" id="{7B697C9C-E10C-CC3B-402D-229974CF838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23:notes">
            <a:extLst>
              <a:ext uri="{FF2B5EF4-FFF2-40B4-BE49-F238E27FC236}">
                <a16:creationId xmlns:a16="http://schemas.microsoft.com/office/drawing/2014/main" id="{64EC2803-3CCC-0A74-13BA-B5EB3907F3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5264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765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CAD78C6C-ED2E-FF2B-9746-A9C86A663DF3}"/>
            </a:ext>
          </a:extLst>
        </p:cNvPr>
        <p:cNvGrpSpPr/>
        <p:nvPr/>
      </p:nvGrpSpPr>
      <p:grpSpPr>
        <a:xfrm>
          <a:off x="0" y="0"/>
          <a:ext cx="0" cy="0"/>
          <a:chOff x="0" y="0"/>
          <a:chExt cx="0" cy="0"/>
        </a:xfrm>
      </p:grpSpPr>
      <p:sp>
        <p:nvSpPr>
          <p:cNvPr id="283" name="Google Shape;283;p23:notes">
            <a:extLst>
              <a:ext uri="{FF2B5EF4-FFF2-40B4-BE49-F238E27FC236}">
                <a16:creationId xmlns:a16="http://schemas.microsoft.com/office/drawing/2014/main" id="{08B4D242-F590-EE5A-8511-3262E095F8E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23:notes">
            <a:extLst>
              <a:ext uri="{FF2B5EF4-FFF2-40B4-BE49-F238E27FC236}">
                <a16:creationId xmlns:a16="http://schemas.microsoft.com/office/drawing/2014/main" id="{3470A06C-ECB5-E4F5-67B6-DE5705A5F6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625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5B4C953C-C066-E97E-C52A-0120D6AB9046}"/>
            </a:ext>
          </a:extLst>
        </p:cNvPr>
        <p:cNvGrpSpPr/>
        <p:nvPr/>
      </p:nvGrpSpPr>
      <p:grpSpPr>
        <a:xfrm>
          <a:off x="0" y="0"/>
          <a:ext cx="0" cy="0"/>
          <a:chOff x="0" y="0"/>
          <a:chExt cx="0" cy="0"/>
        </a:xfrm>
      </p:grpSpPr>
      <p:sp>
        <p:nvSpPr>
          <p:cNvPr id="283" name="Google Shape;283;p23:notes">
            <a:extLst>
              <a:ext uri="{FF2B5EF4-FFF2-40B4-BE49-F238E27FC236}">
                <a16:creationId xmlns:a16="http://schemas.microsoft.com/office/drawing/2014/main" id="{0F5A6343-16C4-01E6-933A-87E91C218AF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23:notes">
            <a:extLst>
              <a:ext uri="{FF2B5EF4-FFF2-40B4-BE49-F238E27FC236}">
                <a16:creationId xmlns:a16="http://schemas.microsoft.com/office/drawing/2014/main" id="{4E1CC6E3-4224-B9CE-DBB3-DA51C1F1B2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7555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Brandon Grotesque Regular" panose="020B0503020203060202" pitchFamily="34" charset="77"/>
              <a:ea typeface="Arial"/>
              <a:cs typeface="Arial"/>
              <a:sym typeface="Arial"/>
            </a:endParaRPr>
          </a:p>
        </p:txBody>
      </p:sp>
      <p:sp>
        <p:nvSpPr>
          <p:cNvPr id="52" name="Google Shape;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2285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3" name="Google Shape;47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6FB31-8DE3-49B4-81B1-0D8E2A3DCA41}" type="slidenum">
              <a:rPr lang="en-US" smtClean="0"/>
              <a:pPr/>
              <a:t>3</a:t>
            </a:fld>
            <a:endParaRPr lang="en-US" dirty="0"/>
          </a:p>
        </p:txBody>
      </p:sp>
    </p:spTree>
    <p:extLst>
      <p:ext uri="{BB962C8B-B14F-4D97-AF65-F5344CB8AC3E}">
        <p14:creationId xmlns:p14="http://schemas.microsoft.com/office/powerpoint/2010/main" val="2938656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p:txBody>
      </p:sp>
      <p:sp>
        <p:nvSpPr>
          <p:cNvPr id="478" name="Google Shape;47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3600" dirty="0">
                <a:latin typeface="Brandon Grotesque Regular" panose="020B0503020203060202" pitchFamily="34" charset="77"/>
              </a:rPr>
              <a:t>	ABA is the world’s largest shared learning network for cultural institutions. We work with over 100 clients in 11 countries across disciplines.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3600" dirty="0">
              <a:latin typeface="Brandon Grotesque Regular" panose="020B0503020203060202" pitchFamily="34" charset="77"/>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3600" dirty="0">
                <a:latin typeface="Brandon Grotesque Regular" panose="020B0503020203060202" pitchFamily="34" charset="77"/>
              </a:rPr>
              <a:t>	We are trying to fix the archipelago problem of different arts organizations each on their own island trying to solve difficult issues on their own, and so we go out and find answers to their questions and then share them across our network, because we find that whether you are a contemporary art </a:t>
            </a:r>
            <a:r>
              <a:rPr lang="en-GB" sz="3600" dirty="0" err="1">
                <a:latin typeface="Brandon Grotesque Regular" panose="020B0503020203060202" pitchFamily="34" charset="77"/>
              </a:rPr>
              <a:t>center</a:t>
            </a:r>
            <a:r>
              <a:rPr lang="en-GB" sz="3600" dirty="0">
                <a:latin typeface="Brandon Grotesque Regular" panose="020B0503020203060202" pitchFamily="34" charset="77"/>
              </a:rPr>
              <a:t> in Beijing or an opera house in the US you actually have very similar issues, more so than one might think, so why not learn together rather than try to reinvent the wheel alone, and especially learning together from rigorous data driven research and from outside our usual peer group. And we believe that we can really help transform the arts and culture sector by doing this.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GB" sz="3600" dirty="0">
                <a:latin typeface="Brandon Grotesque Regular" panose="020B0503020203060202" pitchFamily="34" charset="77"/>
              </a:rPr>
            </a:br>
            <a:r>
              <a:rPr lang="en-GB" sz="3600" dirty="0">
                <a:latin typeface="Brandon Grotesque Regular" panose="020B0503020203060202" pitchFamily="34" charset="77"/>
              </a:rPr>
              <a:t>On this page here is a selection of the diverse members that have recently joined ABA , and as you can see, we work with institutions of all kinds and of all sizes.</a:t>
            </a:r>
          </a:p>
          <a:p>
            <a:pPr marL="457200" marR="0" lvl="0" indent="-228600" algn="l" rtl="0">
              <a:lnSpc>
                <a:spcPct val="100000"/>
              </a:lnSpc>
              <a:spcBef>
                <a:spcPts val="0"/>
              </a:spcBef>
              <a:spcAft>
                <a:spcPts val="0"/>
              </a:spcAft>
              <a:buClr>
                <a:srgbClr val="000000"/>
              </a:buClr>
              <a:buSzPts val="1400"/>
              <a:buFont typeface="Arial"/>
              <a:buNone/>
            </a:pPr>
            <a:endParaRPr sz="3600" dirty="0">
              <a:latin typeface="Brandon Grotesque Regular" panose="020B0503020203060202" pitchFamily="34" charset="77"/>
            </a:endParaRPr>
          </a:p>
        </p:txBody>
      </p:sp>
      <p:sp>
        <p:nvSpPr>
          <p:cNvPr id="85" name="Google Shape;8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marR="0" lvl="0" indent="0" algn="r" defTabSz="914400" rtl="0" eaLnBrk="1"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1583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00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ea typeface="Arial"/>
              <a:cs typeface="Arial"/>
              <a:sym typeface="Arial"/>
            </a:endParaRPr>
          </a:p>
        </p:txBody>
      </p:sp>
      <p:sp>
        <p:nvSpPr>
          <p:cNvPr id="236" name="Google Shape;236;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9</a:t>
            </a:fld>
            <a:endParaRPr kumimoji="0" sz="1200" b="0" i="0" u="none" strike="noStrike" kern="1200" cap="none" spc="0" normalizeH="0" baseline="0" noProof="0" dirty="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415318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DBA2-9A15-3287-0501-ADE02D26D3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1E1D34-6AB6-BB6A-CDF9-6B72A77125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EA5015-BBE1-F81F-AB22-572B71663D29}"/>
              </a:ext>
            </a:extLst>
          </p:cNvPr>
          <p:cNvSpPr>
            <a:spLocks noGrp="1"/>
          </p:cNvSpPr>
          <p:nvPr>
            <p:ph type="dt" sz="half" idx="10"/>
          </p:nvPr>
        </p:nvSpPr>
        <p:spPr/>
        <p:txBody>
          <a:bodyPr/>
          <a:lstStyle/>
          <a:p>
            <a:fld id="{8EBA75FA-8CB1-9C46-9F6E-DCC481233A07}" type="datetimeFigureOut">
              <a:rPr lang="en-US" smtClean="0"/>
              <a:t>1/28/25</a:t>
            </a:fld>
            <a:endParaRPr lang="en-US"/>
          </a:p>
        </p:txBody>
      </p:sp>
      <p:sp>
        <p:nvSpPr>
          <p:cNvPr id="5" name="Footer Placeholder 4">
            <a:extLst>
              <a:ext uri="{FF2B5EF4-FFF2-40B4-BE49-F238E27FC236}">
                <a16:creationId xmlns:a16="http://schemas.microsoft.com/office/drawing/2014/main" id="{C3B7B3F6-3FA3-BDCF-6CE0-C688C904B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CF647-0320-9999-6F59-C9F9FAD18289}"/>
              </a:ext>
            </a:extLst>
          </p:cNvPr>
          <p:cNvSpPr>
            <a:spLocks noGrp="1"/>
          </p:cNvSpPr>
          <p:nvPr>
            <p:ph type="sldNum" sz="quarter" idx="12"/>
          </p:nvPr>
        </p:nvSpPr>
        <p:spPr/>
        <p:txBody>
          <a:bodyPr/>
          <a:lstStyle/>
          <a:p>
            <a:fld id="{05248262-16FB-B042-9B51-0C50874AD1BA}" type="slidenum">
              <a:rPr lang="en-US" smtClean="0"/>
              <a:t>‹#›</a:t>
            </a:fld>
            <a:endParaRPr lang="en-US"/>
          </a:p>
        </p:txBody>
      </p:sp>
    </p:spTree>
    <p:extLst>
      <p:ext uri="{BB962C8B-B14F-4D97-AF65-F5344CB8AC3E}">
        <p14:creationId xmlns:p14="http://schemas.microsoft.com/office/powerpoint/2010/main" val="291116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A9AF-2BA5-60BD-1C2A-250013687C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DAF933-004C-D3FA-6F76-33E05157F5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91C3D-6406-CD5F-AB01-5D161F45A312}"/>
              </a:ext>
            </a:extLst>
          </p:cNvPr>
          <p:cNvSpPr>
            <a:spLocks noGrp="1"/>
          </p:cNvSpPr>
          <p:nvPr>
            <p:ph type="dt" sz="half" idx="10"/>
          </p:nvPr>
        </p:nvSpPr>
        <p:spPr/>
        <p:txBody>
          <a:bodyPr/>
          <a:lstStyle/>
          <a:p>
            <a:fld id="{8EBA75FA-8CB1-9C46-9F6E-DCC481233A07}" type="datetimeFigureOut">
              <a:rPr lang="en-US" smtClean="0"/>
              <a:t>1/28/25</a:t>
            </a:fld>
            <a:endParaRPr lang="en-US"/>
          </a:p>
        </p:txBody>
      </p:sp>
      <p:sp>
        <p:nvSpPr>
          <p:cNvPr id="5" name="Footer Placeholder 4">
            <a:extLst>
              <a:ext uri="{FF2B5EF4-FFF2-40B4-BE49-F238E27FC236}">
                <a16:creationId xmlns:a16="http://schemas.microsoft.com/office/drawing/2014/main" id="{AFDDB658-E721-100B-54A4-4B1406FCA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31E65-24ED-C9B0-C6C2-06D44F1CC8D7}"/>
              </a:ext>
            </a:extLst>
          </p:cNvPr>
          <p:cNvSpPr>
            <a:spLocks noGrp="1"/>
          </p:cNvSpPr>
          <p:nvPr>
            <p:ph type="sldNum" sz="quarter" idx="12"/>
          </p:nvPr>
        </p:nvSpPr>
        <p:spPr/>
        <p:txBody>
          <a:bodyPr/>
          <a:lstStyle/>
          <a:p>
            <a:fld id="{05248262-16FB-B042-9B51-0C50874AD1BA}" type="slidenum">
              <a:rPr lang="en-US" smtClean="0"/>
              <a:t>‹#›</a:t>
            </a:fld>
            <a:endParaRPr lang="en-US"/>
          </a:p>
        </p:txBody>
      </p:sp>
    </p:spTree>
    <p:extLst>
      <p:ext uri="{BB962C8B-B14F-4D97-AF65-F5344CB8AC3E}">
        <p14:creationId xmlns:p14="http://schemas.microsoft.com/office/powerpoint/2010/main" val="35451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E88898-EA49-2E3D-F931-29F5BB028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FEF337-FAC0-0BBA-6D6A-8B7C7F028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CDA1F-3494-E8CB-A31F-37412393C91E}"/>
              </a:ext>
            </a:extLst>
          </p:cNvPr>
          <p:cNvSpPr>
            <a:spLocks noGrp="1"/>
          </p:cNvSpPr>
          <p:nvPr>
            <p:ph type="dt" sz="half" idx="10"/>
          </p:nvPr>
        </p:nvSpPr>
        <p:spPr/>
        <p:txBody>
          <a:bodyPr/>
          <a:lstStyle/>
          <a:p>
            <a:fld id="{8EBA75FA-8CB1-9C46-9F6E-DCC481233A07}" type="datetimeFigureOut">
              <a:rPr lang="en-US" smtClean="0"/>
              <a:t>1/28/25</a:t>
            </a:fld>
            <a:endParaRPr lang="en-US"/>
          </a:p>
        </p:txBody>
      </p:sp>
      <p:sp>
        <p:nvSpPr>
          <p:cNvPr id="5" name="Footer Placeholder 4">
            <a:extLst>
              <a:ext uri="{FF2B5EF4-FFF2-40B4-BE49-F238E27FC236}">
                <a16:creationId xmlns:a16="http://schemas.microsoft.com/office/drawing/2014/main" id="{2CCD88D5-3E1E-5CAF-5D56-4503BCE4C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481B8-EAB4-556E-51AA-6E42E5D60EFF}"/>
              </a:ext>
            </a:extLst>
          </p:cNvPr>
          <p:cNvSpPr>
            <a:spLocks noGrp="1"/>
          </p:cNvSpPr>
          <p:nvPr>
            <p:ph type="sldNum" sz="quarter" idx="12"/>
          </p:nvPr>
        </p:nvSpPr>
        <p:spPr/>
        <p:txBody>
          <a:bodyPr/>
          <a:lstStyle/>
          <a:p>
            <a:fld id="{05248262-16FB-B042-9B51-0C50874AD1BA}" type="slidenum">
              <a:rPr lang="en-US" smtClean="0"/>
              <a:t>‹#›</a:t>
            </a:fld>
            <a:endParaRPr lang="en-US"/>
          </a:p>
        </p:txBody>
      </p:sp>
    </p:spTree>
    <p:extLst>
      <p:ext uri="{BB962C8B-B14F-4D97-AF65-F5344CB8AC3E}">
        <p14:creationId xmlns:p14="http://schemas.microsoft.com/office/powerpoint/2010/main" val="4102261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 Horizontal" type="tx">
  <p:cSld name="Photo - Horizontal">
    <p:spTree>
      <p:nvGrpSpPr>
        <p:cNvPr id="1" name="Shape 12"/>
        <p:cNvGrpSpPr/>
        <p:nvPr/>
      </p:nvGrpSpPr>
      <p:grpSpPr>
        <a:xfrm>
          <a:off x="0" y="0"/>
          <a:ext cx="0" cy="0"/>
          <a:chOff x="0" y="0"/>
          <a:chExt cx="0" cy="0"/>
        </a:xfrm>
      </p:grpSpPr>
      <p:sp>
        <p:nvSpPr>
          <p:cNvPr id="13" name="Google Shape;13;p47"/>
          <p:cNvSpPr txBox="1">
            <a:spLocks noGrp="1"/>
          </p:cNvSpPr>
          <p:nvPr>
            <p:ph type="title"/>
          </p:nvPr>
        </p:nvSpPr>
        <p:spPr>
          <a:xfrm>
            <a:off x="609600" y="274637"/>
            <a:ext cx="10972800" cy="731652"/>
          </a:xfrm>
          <a:prstGeom prst="rect">
            <a:avLst/>
          </a:prstGeom>
          <a:noFill/>
          <a:ln>
            <a:noFill/>
          </a:ln>
        </p:spPr>
        <p:txBody>
          <a:bodyPr spcFirstLastPara="1" wrap="square" lIns="65000" tIns="65000" rIns="65000" bIns="65000" anchor="ctr" anchorCtr="0">
            <a:normAutofit/>
          </a:bodyPr>
          <a:lstStyle>
            <a:lvl1pPr lvl="0" algn="l">
              <a:lnSpc>
                <a:spcPct val="100000"/>
              </a:lnSpc>
              <a:spcBef>
                <a:spcPts val="0"/>
              </a:spcBef>
              <a:spcAft>
                <a:spcPts val="0"/>
              </a:spcAft>
              <a:buClr>
                <a:srgbClr val="000000"/>
              </a:buClr>
              <a:buSzPts val="1800"/>
              <a:buFont typeface="Arial"/>
              <a:buNone/>
              <a:defRPr>
                <a:latin typeface="Arial"/>
                <a:ea typeface="Arial"/>
                <a:cs typeface="Arial"/>
                <a:sym typeface="Aria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 name="Google Shape;14;p47"/>
          <p:cNvSpPr txBox="1"/>
          <p:nvPr/>
        </p:nvSpPr>
        <p:spPr>
          <a:xfrm>
            <a:off x="609599" y="802335"/>
            <a:ext cx="10972803" cy="464601"/>
          </a:xfrm>
          <a:prstGeom prst="rect">
            <a:avLst/>
          </a:prstGeom>
          <a:noFill/>
          <a:ln>
            <a:noFill/>
          </a:ln>
        </p:spPr>
        <p:txBody>
          <a:bodyPr spcFirstLastPara="1" wrap="square" lIns="42200" tIns="42200" rIns="42200" bIns="42200" anchor="ctr" anchorCtr="0">
            <a:normAutofit/>
          </a:bodyPr>
          <a:lstStyle/>
          <a:p>
            <a:pPr marL="0" marR="0" lvl="0" indent="0" algn="l" rtl="0">
              <a:lnSpc>
                <a:spcPct val="100000"/>
              </a:lnSpc>
              <a:spcBef>
                <a:spcPts val="0"/>
              </a:spcBef>
              <a:spcAft>
                <a:spcPts val="0"/>
              </a:spcAft>
              <a:buClr>
                <a:srgbClr val="000000"/>
              </a:buClr>
              <a:buSzPts val="1147"/>
              <a:buFont typeface="Palatino"/>
              <a:buNone/>
            </a:pPr>
            <a:r>
              <a:rPr lang="en-US" sz="1147" b="0" i="1" u="none" strike="noStrike" cap="none" dirty="0">
                <a:solidFill>
                  <a:srgbClr val="000000"/>
                </a:solidFill>
                <a:latin typeface="Arial"/>
                <a:ea typeface="Arial"/>
                <a:cs typeface="Arial"/>
                <a:sym typeface="Arial"/>
              </a:rPr>
              <a:t>Subtitle</a:t>
            </a:r>
            <a:endParaRPr sz="1400" b="0" i="0" u="none" strike="noStrike" cap="none" dirty="0">
              <a:solidFill>
                <a:srgbClr val="000000"/>
              </a:solidFill>
              <a:latin typeface="Arial"/>
              <a:ea typeface="Arial"/>
              <a:cs typeface="Arial"/>
              <a:sym typeface="Arial"/>
            </a:endParaRPr>
          </a:p>
        </p:txBody>
      </p:sp>
      <p:sp>
        <p:nvSpPr>
          <p:cNvPr id="15" name="Google Shape;15;p47"/>
          <p:cNvSpPr txBox="1">
            <a:spLocks noGrp="1"/>
          </p:cNvSpPr>
          <p:nvPr>
            <p:ph type="sldNum" idx="12"/>
          </p:nvPr>
        </p:nvSpPr>
        <p:spPr>
          <a:xfrm>
            <a:off x="8443505" y="6250231"/>
            <a:ext cx="294096" cy="212238"/>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1pPr>
            <a:lvl2pPr marL="0" marR="0" lvl="1"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2pPr>
            <a:lvl3pPr marL="0" marR="0" lvl="2"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3pPr>
            <a:lvl4pPr marL="0" marR="0" lvl="3"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4pPr>
            <a:lvl5pPr marL="0" marR="0" lvl="4"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5pPr>
            <a:lvl6pPr marL="0" marR="0" lvl="5"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6pPr>
            <a:lvl7pPr marL="0" marR="0" lvl="6"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7pPr>
            <a:lvl8pPr marL="0" marR="0" lvl="7"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8pPr>
            <a:lvl9pPr marL="0" marR="0" lvl="8"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7281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Google Shape;36;p2">
            <a:extLst>
              <a:ext uri="{FF2B5EF4-FFF2-40B4-BE49-F238E27FC236}">
                <a16:creationId xmlns:a16="http://schemas.microsoft.com/office/drawing/2014/main" id="{A98364C7-AD7F-EB45-BD5B-870A6447A2E3}"/>
              </a:ext>
            </a:extLst>
          </p:cNvPr>
          <p:cNvSpPr txBox="1"/>
          <p:nvPr/>
        </p:nvSpPr>
        <p:spPr>
          <a:xfrm>
            <a:off x="526895" y="6403053"/>
            <a:ext cx="4279721" cy="189595"/>
          </a:xfrm>
          <a:prstGeom prst="rect">
            <a:avLst/>
          </a:prstGeom>
          <a:noFill/>
          <a:ln>
            <a:noFill/>
          </a:ln>
        </p:spPr>
        <p:txBody>
          <a:bodyPr spcFirstLastPara="1" wrap="square" lIns="29650" tIns="29650" rIns="29650" bIns="29650" anchor="t" anchorCtr="0">
            <a:spAutoFit/>
          </a:bodyPr>
          <a:lstStyle/>
          <a:p>
            <a:pPr marL="0" marR="0" lvl="0" indent="0" algn="l" rtl="0">
              <a:lnSpc>
                <a:spcPct val="100000"/>
              </a:lnSpc>
              <a:spcBef>
                <a:spcPts val="0"/>
              </a:spcBef>
              <a:spcAft>
                <a:spcPts val="0"/>
              </a:spcAft>
              <a:buClr>
                <a:srgbClr val="000090"/>
              </a:buClr>
              <a:buSzPts val="843"/>
              <a:buFont typeface="Palatino"/>
              <a:buNone/>
            </a:pPr>
            <a:r>
              <a:rPr lang="en-US" sz="843" u="none" strike="noStrike" cap="none" dirty="0">
                <a:solidFill>
                  <a:srgbClr val="000090"/>
                </a:solidFill>
                <a:latin typeface="Brandon Grotesque Regular" panose="020B0503020203060202" pitchFamily="34" charset="0"/>
                <a:ea typeface="Palatino"/>
                <a:cs typeface="Palatino"/>
                <a:sym typeface="Palatino"/>
              </a:rPr>
              <a:t>|</a:t>
            </a:r>
            <a:r>
              <a:rPr lang="en-US" sz="843" u="none" strike="noStrike" cap="none" dirty="0">
                <a:solidFill>
                  <a:srgbClr val="500097"/>
                </a:solidFill>
                <a:latin typeface="Brandon Grotesque Regular" panose="020B0503020203060202" pitchFamily="34" charset="0"/>
                <a:ea typeface="Palatino"/>
                <a:cs typeface="Palatino"/>
                <a:sym typeface="Palatino"/>
              </a:rPr>
              <a:t>  </a:t>
            </a:r>
            <a:r>
              <a:rPr lang="en-US" sz="843" u="none" strike="noStrike" cap="none" dirty="0">
                <a:solidFill>
                  <a:srgbClr val="414141"/>
                </a:solidFill>
                <a:latin typeface="Brandon Grotesque Regular" panose="020B0503020203060202" pitchFamily="34" charset="0"/>
                <a:ea typeface="Palatino"/>
                <a:cs typeface="Palatino"/>
                <a:sym typeface="Palatino"/>
              </a:rPr>
              <a:t>ADVISORY BOARD FOR THE ARTS – Confidential for ABA members only </a:t>
            </a:r>
            <a:endParaRPr dirty="0">
              <a:latin typeface="Brandon Grotesque Regular" panose="020B0503020203060202" pitchFamily="34" charset="0"/>
            </a:endParaRPr>
          </a:p>
        </p:txBody>
      </p:sp>
      <p:cxnSp>
        <p:nvCxnSpPr>
          <p:cNvPr id="8" name="Google Shape;37;p2">
            <a:extLst>
              <a:ext uri="{FF2B5EF4-FFF2-40B4-BE49-F238E27FC236}">
                <a16:creationId xmlns:a16="http://schemas.microsoft.com/office/drawing/2014/main" id="{90DE5E52-065B-DF47-BE6E-DE6CD89F8E0E}"/>
              </a:ext>
            </a:extLst>
          </p:cNvPr>
          <p:cNvCxnSpPr>
            <a:cxnSpLocks/>
          </p:cNvCxnSpPr>
          <p:nvPr/>
        </p:nvCxnSpPr>
        <p:spPr>
          <a:xfrm>
            <a:off x="425583" y="6273242"/>
            <a:ext cx="11255555" cy="0"/>
          </a:xfrm>
          <a:prstGeom prst="straightConnector1">
            <a:avLst/>
          </a:prstGeom>
          <a:noFill/>
          <a:ln w="9525" cap="flat" cmpd="sng">
            <a:solidFill>
              <a:srgbClr val="BFBFBF"/>
            </a:solidFill>
            <a:prstDash val="solid"/>
            <a:miter lim="400000"/>
            <a:headEnd type="none" w="sm" len="sm"/>
            <a:tailEnd type="none" w="sm" len="sm"/>
          </a:ln>
        </p:spPr>
      </p:cxnSp>
      <p:sp>
        <p:nvSpPr>
          <p:cNvPr id="9" name="Google Shape;39;p2">
            <a:extLst>
              <a:ext uri="{FF2B5EF4-FFF2-40B4-BE49-F238E27FC236}">
                <a16:creationId xmlns:a16="http://schemas.microsoft.com/office/drawing/2014/main" id="{5C8F20DE-51FA-9444-A4D5-ECB840405DFD}"/>
              </a:ext>
            </a:extLst>
          </p:cNvPr>
          <p:cNvSpPr txBox="1"/>
          <p:nvPr/>
        </p:nvSpPr>
        <p:spPr>
          <a:xfrm>
            <a:off x="373248" y="6403053"/>
            <a:ext cx="389159" cy="189145"/>
          </a:xfrm>
          <a:prstGeom prst="rect">
            <a:avLst/>
          </a:prstGeom>
          <a:noFill/>
          <a:ln>
            <a:noFill/>
          </a:ln>
        </p:spPr>
        <p:txBody>
          <a:bodyPr spcFirstLastPara="1" wrap="square" lIns="29650" tIns="29650" rIns="29650" bIns="29650" anchor="t" anchorCtr="0">
            <a:spAutoFit/>
          </a:bodyPr>
          <a:lstStyle/>
          <a:p>
            <a:pPr marL="0" marR="0" lvl="0" indent="0" algn="l" rtl="0">
              <a:lnSpc>
                <a:spcPct val="100000"/>
              </a:lnSpc>
              <a:spcBef>
                <a:spcPts val="0"/>
              </a:spcBef>
              <a:spcAft>
                <a:spcPts val="0"/>
              </a:spcAft>
              <a:buClr>
                <a:srgbClr val="414141"/>
              </a:buClr>
              <a:buSzPts val="843"/>
              <a:buFont typeface="Palatino"/>
              <a:buNone/>
            </a:pPr>
            <a:fld id="{E172439F-5AAF-D541-AF11-F7E3B420CE72}" type="slidenum">
              <a:rPr lang="en-US" sz="840" smtClean="0">
                <a:latin typeface="Brandon Grotesque Regular" panose="020B0503020203060202" pitchFamily="34" charset="0"/>
              </a:rPr>
              <a:pPr marL="0" marR="0" lvl="0" indent="0" algn="l" rtl="0">
                <a:lnSpc>
                  <a:spcPct val="100000"/>
                </a:lnSpc>
                <a:spcBef>
                  <a:spcPts val="0"/>
                </a:spcBef>
                <a:spcAft>
                  <a:spcPts val="0"/>
                </a:spcAft>
                <a:buClr>
                  <a:srgbClr val="414141"/>
                </a:buClr>
                <a:buSzPts val="843"/>
                <a:buFont typeface="Palatino"/>
                <a:buNone/>
              </a:pPr>
              <a:t>‹#›</a:t>
            </a:fld>
            <a:endParaRPr sz="840" dirty="0">
              <a:latin typeface="Brandon Grotesque Regular" panose="020B0503020203060202" pitchFamily="34" charset="0"/>
            </a:endParaRPr>
          </a:p>
        </p:txBody>
      </p:sp>
      <p:grpSp>
        <p:nvGrpSpPr>
          <p:cNvPr id="13" name="Group 12">
            <a:extLst>
              <a:ext uri="{FF2B5EF4-FFF2-40B4-BE49-F238E27FC236}">
                <a16:creationId xmlns:a16="http://schemas.microsoft.com/office/drawing/2014/main" id="{71C73BFC-ECE5-0C46-AB1A-391DD959E544}"/>
              </a:ext>
            </a:extLst>
          </p:cNvPr>
          <p:cNvGrpSpPr/>
          <p:nvPr/>
        </p:nvGrpSpPr>
        <p:grpSpPr>
          <a:xfrm>
            <a:off x="420624" y="1097280"/>
            <a:ext cx="11338560" cy="59412"/>
            <a:chOff x="214392" y="1161069"/>
            <a:chExt cx="11732217" cy="59412"/>
          </a:xfrm>
        </p:grpSpPr>
        <p:cxnSp>
          <p:nvCxnSpPr>
            <p:cNvPr id="14" name="Straight Connector 13">
              <a:extLst>
                <a:ext uri="{FF2B5EF4-FFF2-40B4-BE49-F238E27FC236}">
                  <a16:creationId xmlns:a16="http://schemas.microsoft.com/office/drawing/2014/main" id="{90C9CD34-3FFE-4345-8F5B-B39552B8F59D}"/>
                </a:ext>
              </a:extLst>
            </p:cNvPr>
            <p:cNvCxnSpPr/>
            <p:nvPr/>
          </p:nvCxnSpPr>
          <p:spPr>
            <a:xfrm>
              <a:off x="214392" y="1161069"/>
              <a:ext cx="11732217" cy="0"/>
            </a:xfrm>
            <a:prstGeom prst="line">
              <a:avLst/>
            </a:prstGeom>
            <a:ln w="12700" cmpd="sng">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CA0232E-433D-7943-B275-2C9B782E808F}"/>
                </a:ext>
              </a:extLst>
            </p:cNvPr>
            <p:cNvCxnSpPr/>
            <p:nvPr/>
          </p:nvCxnSpPr>
          <p:spPr>
            <a:xfrm>
              <a:off x="214392" y="1220481"/>
              <a:ext cx="11732217" cy="0"/>
            </a:xfrm>
            <a:prstGeom prst="line">
              <a:avLst/>
            </a:prstGeom>
            <a:ln w="12700" cmpd="sng">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Title 1">
            <a:extLst>
              <a:ext uri="{FF2B5EF4-FFF2-40B4-BE49-F238E27FC236}">
                <a16:creationId xmlns:a16="http://schemas.microsoft.com/office/drawing/2014/main" id="{0FA8DF85-EC11-4E9F-90B1-A1FBF8ED1ADE}"/>
              </a:ext>
            </a:extLst>
          </p:cNvPr>
          <p:cNvSpPr>
            <a:spLocks noGrp="1"/>
          </p:cNvSpPr>
          <p:nvPr>
            <p:ph type="title"/>
          </p:nvPr>
        </p:nvSpPr>
        <p:spPr>
          <a:xfrm>
            <a:off x="373248" y="465603"/>
            <a:ext cx="10515600" cy="572266"/>
          </a:xfrm>
        </p:spPr>
        <p:txBody>
          <a:bodyPr/>
          <a:lstStyle/>
          <a:p>
            <a:r>
              <a:rPr lang="en-US"/>
              <a:t>Click to edit Master title style</a:t>
            </a:r>
            <a:endParaRPr lang="en-US" dirty="0"/>
          </a:p>
        </p:txBody>
      </p:sp>
    </p:spTree>
    <p:extLst>
      <p:ext uri="{BB962C8B-B14F-4D97-AF65-F5344CB8AC3E}">
        <p14:creationId xmlns:p14="http://schemas.microsoft.com/office/powerpoint/2010/main" val="187778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 Horizontal" type="tx">
  <p:cSld name="Photo - Horizontal">
    <p:spTree>
      <p:nvGrpSpPr>
        <p:cNvPr id="1" name="Shape 12"/>
        <p:cNvGrpSpPr/>
        <p:nvPr/>
      </p:nvGrpSpPr>
      <p:grpSpPr>
        <a:xfrm>
          <a:off x="0" y="0"/>
          <a:ext cx="0" cy="0"/>
          <a:chOff x="0" y="0"/>
          <a:chExt cx="0" cy="0"/>
        </a:xfrm>
      </p:grpSpPr>
      <p:sp>
        <p:nvSpPr>
          <p:cNvPr id="13" name="Google Shape;13;p47"/>
          <p:cNvSpPr txBox="1">
            <a:spLocks noGrp="1"/>
          </p:cNvSpPr>
          <p:nvPr>
            <p:ph type="title"/>
          </p:nvPr>
        </p:nvSpPr>
        <p:spPr>
          <a:xfrm>
            <a:off x="609600" y="274637"/>
            <a:ext cx="10972800" cy="731652"/>
          </a:xfrm>
          <a:prstGeom prst="rect">
            <a:avLst/>
          </a:prstGeom>
          <a:noFill/>
          <a:ln>
            <a:noFill/>
          </a:ln>
        </p:spPr>
        <p:txBody>
          <a:bodyPr spcFirstLastPara="1" wrap="square" lIns="65000" tIns="65000" rIns="65000" bIns="65000" anchor="ctr" anchorCtr="0">
            <a:normAutofit/>
          </a:bodyPr>
          <a:lstStyle>
            <a:lvl1pPr lvl="0" algn="l">
              <a:lnSpc>
                <a:spcPct val="100000"/>
              </a:lnSpc>
              <a:spcBef>
                <a:spcPts val="0"/>
              </a:spcBef>
              <a:spcAft>
                <a:spcPts val="0"/>
              </a:spcAft>
              <a:buClr>
                <a:srgbClr val="000000"/>
              </a:buClr>
              <a:buSzPts val="1800"/>
              <a:buFont typeface="Arial"/>
              <a:buNone/>
              <a:defRPr>
                <a:latin typeface="Arial"/>
                <a:ea typeface="Arial"/>
                <a:cs typeface="Arial"/>
                <a:sym typeface="Aria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 name="Google Shape;14;p47"/>
          <p:cNvSpPr txBox="1"/>
          <p:nvPr/>
        </p:nvSpPr>
        <p:spPr>
          <a:xfrm>
            <a:off x="609599" y="802335"/>
            <a:ext cx="10972803" cy="464601"/>
          </a:xfrm>
          <a:prstGeom prst="rect">
            <a:avLst/>
          </a:prstGeom>
          <a:noFill/>
          <a:ln>
            <a:noFill/>
          </a:ln>
        </p:spPr>
        <p:txBody>
          <a:bodyPr spcFirstLastPara="1" wrap="square" lIns="42200" tIns="42200" rIns="42200" bIns="42200" anchor="ctr" anchorCtr="0">
            <a:normAutofit/>
          </a:bodyPr>
          <a:lstStyle/>
          <a:p>
            <a:pPr marL="0" marR="0" lvl="0" indent="0" algn="l" rtl="0">
              <a:lnSpc>
                <a:spcPct val="100000"/>
              </a:lnSpc>
              <a:spcBef>
                <a:spcPts val="0"/>
              </a:spcBef>
              <a:spcAft>
                <a:spcPts val="0"/>
              </a:spcAft>
              <a:buClr>
                <a:srgbClr val="000000"/>
              </a:buClr>
              <a:buSzPts val="1147"/>
              <a:buFont typeface="Palatino"/>
              <a:buNone/>
            </a:pPr>
            <a:r>
              <a:rPr lang="en-US" sz="1147" b="0" i="1" u="none" strike="noStrike" cap="none" dirty="0">
                <a:solidFill>
                  <a:srgbClr val="000000"/>
                </a:solidFill>
                <a:latin typeface="Arial"/>
                <a:ea typeface="Arial"/>
                <a:cs typeface="Arial"/>
                <a:sym typeface="Arial"/>
              </a:rPr>
              <a:t>Subtitle</a:t>
            </a:r>
            <a:endParaRPr sz="1400" b="0" i="0" u="none" strike="noStrike" cap="none" dirty="0">
              <a:solidFill>
                <a:srgbClr val="000000"/>
              </a:solidFill>
              <a:latin typeface="Arial"/>
              <a:ea typeface="Arial"/>
              <a:cs typeface="Arial"/>
              <a:sym typeface="Arial"/>
            </a:endParaRPr>
          </a:p>
        </p:txBody>
      </p:sp>
      <p:sp>
        <p:nvSpPr>
          <p:cNvPr id="15" name="Google Shape;15;p47"/>
          <p:cNvSpPr txBox="1">
            <a:spLocks noGrp="1"/>
          </p:cNvSpPr>
          <p:nvPr>
            <p:ph type="sldNum" idx="12"/>
          </p:nvPr>
        </p:nvSpPr>
        <p:spPr>
          <a:xfrm>
            <a:off x="8443505" y="6250231"/>
            <a:ext cx="294096" cy="212238"/>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1pPr>
            <a:lvl2pPr marL="0" marR="0" lvl="1"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2pPr>
            <a:lvl3pPr marL="0" marR="0" lvl="2"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3pPr>
            <a:lvl4pPr marL="0" marR="0" lvl="3"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4pPr>
            <a:lvl5pPr marL="0" marR="0" lvl="4"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5pPr>
            <a:lvl6pPr marL="0" marR="0" lvl="5"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6pPr>
            <a:lvl7pPr marL="0" marR="0" lvl="6"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7pPr>
            <a:lvl8pPr marL="0" marR="0" lvl="7"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8pPr>
            <a:lvl9pPr marL="0" marR="0" lvl="8"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96643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48"/>
          <p:cNvSpPr txBox="1"/>
          <p:nvPr/>
        </p:nvSpPr>
        <p:spPr>
          <a:xfrm>
            <a:off x="526895" y="6403053"/>
            <a:ext cx="4279721" cy="189595"/>
          </a:xfrm>
          <a:prstGeom prst="rect">
            <a:avLst/>
          </a:prstGeom>
          <a:noFill/>
          <a:ln>
            <a:noFill/>
          </a:ln>
        </p:spPr>
        <p:txBody>
          <a:bodyPr spcFirstLastPara="1" wrap="square" lIns="29650" tIns="29650" rIns="29650" bIns="29650" anchor="t" anchorCtr="0">
            <a:spAutoFit/>
          </a:bodyPr>
          <a:lstStyle/>
          <a:p>
            <a:pPr marL="0" marR="0" lvl="0" indent="0" algn="l" rtl="0">
              <a:lnSpc>
                <a:spcPct val="100000"/>
              </a:lnSpc>
              <a:spcBef>
                <a:spcPts val="0"/>
              </a:spcBef>
              <a:spcAft>
                <a:spcPts val="0"/>
              </a:spcAft>
              <a:buClr>
                <a:srgbClr val="000090"/>
              </a:buClr>
              <a:buSzPts val="843"/>
              <a:buFont typeface="Palatino"/>
              <a:buNone/>
            </a:pPr>
            <a:r>
              <a:rPr lang="en-US" sz="843" b="0" i="0" u="none" strike="noStrike" cap="none" dirty="0">
                <a:solidFill>
                  <a:srgbClr val="000090"/>
                </a:solidFill>
                <a:latin typeface="Arial"/>
                <a:ea typeface="Arial"/>
                <a:cs typeface="Arial"/>
                <a:sym typeface="Arial"/>
              </a:rPr>
              <a:t>|</a:t>
            </a:r>
            <a:r>
              <a:rPr lang="en-US" sz="843" b="0" i="0" u="none" strike="noStrike" cap="none" dirty="0">
                <a:solidFill>
                  <a:srgbClr val="500097"/>
                </a:solidFill>
                <a:latin typeface="Arial"/>
                <a:ea typeface="Arial"/>
                <a:cs typeface="Arial"/>
                <a:sym typeface="Arial"/>
              </a:rPr>
              <a:t>  </a:t>
            </a:r>
            <a:r>
              <a:rPr lang="en-US" sz="843" b="0" i="0" u="none" strike="noStrike" cap="none" dirty="0">
                <a:solidFill>
                  <a:srgbClr val="414141"/>
                </a:solidFill>
                <a:latin typeface="Arial"/>
                <a:ea typeface="Arial"/>
                <a:cs typeface="Arial"/>
                <a:sym typeface="Arial"/>
              </a:rPr>
              <a:t>ADVISORY BOARD FOR THE ARTS – Confidential for ABA members only </a:t>
            </a:r>
            <a:endParaRPr sz="1800" b="0" i="0" u="none" strike="noStrike" cap="none" dirty="0">
              <a:solidFill>
                <a:schemeClr val="dk1"/>
              </a:solidFill>
              <a:latin typeface="Arial"/>
              <a:ea typeface="Arial"/>
              <a:cs typeface="Arial"/>
              <a:sym typeface="Arial"/>
            </a:endParaRPr>
          </a:p>
        </p:txBody>
      </p:sp>
      <p:cxnSp>
        <p:nvCxnSpPr>
          <p:cNvPr id="18" name="Google Shape;18;p48"/>
          <p:cNvCxnSpPr/>
          <p:nvPr/>
        </p:nvCxnSpPr>
        <p:spPr>
          <a:xfrm>
            <a:off x="425583" y="6273242"/>
            <a:ext cx="11255555" cy="0"/>
          </a:xfrm>
          <a:prstGeom prst="straightConnector1">
            <a:avLst/>
          </a:prstGeom>
          <a:noFill/>
          <a:ln w="9525" cap="flat" cmpd="sng">
            <a:solidFill>
              <a:srgbClr val="BFBFBF"/>
            </a:solidFill>
            <a:prstDash val="solid"/>
            <a:miter lim="400000"/>
            <a:headEnd type="none" w="sm" len="sm"/>
            <a:tailEnd type="none" w="sm" len="sm"/>
          </a:ln>
        </p:spPr>
      </p:cxnSp>
      <p:sp>
        <p:nvSpPr>
          <p:cNvPr id="19" name="Google Shape;19;p48"/>
          <p:cNvSpPr txBox="1"/>
          <p:nvPr/>
        </p:nvSpPr>
        <p:spPr>
          <a:xfrm>
            <a:off x="373248" y="6403053"/>
            <a:ext cx="389159" cy="189145"/>
          </a:xfrm>
          <a:prstGeom prst="rect">
            <a:avLst/>
          </a:prstGeom>
          <a:noFill/>
          <a:ln>
            <a:noFill/>
          </a:ln>
        </p:spPr>
        <p:txBody>
          <a:bodyPr spcFirstLastPara="1" wrap="square" lIns="29650" tIns="29650" rIns="29650" bIns="29650" anchor="t" anchorCtr="0">
            <a:spAutoFit/>
          </a:bodyPr>
          <a:lstStyle/>
          <a:p>
            <a:pPr marL="0" marR="0" lvl="0" indent="0" algn="l" rtl="0">
              <a:lnSpc>
                <a:spcPct val="100000"/>
              </a:lnSpc>
              <a:spcBef>
                <a:spcPts val="0"/>
              </a:spcBef>
              <a:spcAft>
                <a:spcPts val="0"/>
              </a:spcAft>
              <a:buClr>
                <a:srgbClr val="414141"/>
              </a:buClr>
              <a:buSzPts val="843"/>
              <a:buFont typeface="Palatino"/>
              <a:buNone/>
            </a:pPr>
            <a:fld id="{00000000-1234-1234-1234-123412341234}" type="slidenum">
              <a:rPr lang="en-US" sz="839" b="0" i="0" u="none" strike="noStrike" cap="none">
                <a:solidFill>
                  <a:schemeClr val="dk1"/>
                </a:solidFill>
                <a:latin typeface="Arial"/>
                <a:ea typeface="Arial"/>
                <a:cs typeface="Arial"/>
                <a:sym typeface="Arial"/>
              </a:rPr>
              <a:t>‹#›</a:t>
            </a:fld>
            <a:endParaRPr sz="839" b="0" i="0" u="none" strike="noStrike" cap="none" dirty="0">
              <a:solidFill>
                <a:schemeClr val="dk1"/>
              </a:solidFill>
              <a:latin typeface="Arial"/>
              <a:ea typeface="Arial"/>
              <a:cs typeface="Arial"/>
              <a:sym typeface="Arial"/>
            </a:endParaRPr>
          </a:p>
        </p:txBody>
      </p:sp>
      <p:grpSp>
        <p:nvGrpSpPr>
          <p:cNvPr id="20" name="Google Shape;20;p48"/>
          <p:cNvGrpSpPr/>
          <p:nvPr/>
        </p:nvGrpSpPr>
        <p:grpSpPr>
          <a:xfrm>
            <a:off x="420624" y="1097280"/>
            <a:ext cx="11338560" cy="59412"/>
            <a:chOff x="214392" y="1161069"/>
            <a:chExt cx="11732217" cy="59412"/>
          </a:xfrm>
        </p:grpSpPr>
        <p:cxnSp>
          <p:nvCxnSpPr>
            <p:cNvPr id="21" name="Google Shape;21;p48"/>
            <p:cNvCxnSpPr/>
            <p:nvPr/>
          </p:nvCxnSpPr>
          <p:spPr>
            <a:xfrm>
              <a:off x="214392" y="1161069"/>
              <a:ext cx="11732217" cy="0"/>
            </a:xfrm>
            <a:prstGeom prst="straightConnector1">
              <a:avLst/>
            </a:prstGeom>
            <a:noFill/>
            <a:ln w="12700" cap="flat" cmpd="sng">
              <a:solidFill>
                <a:srgbClr val="D0CECE"/>
              </a:solidFill>
              <a:prstDash val="solid"/>
              <a:miter lim="800000"/>
              <a:headEnd type="none" w="sm" len="sm"/>
              <a:tailEnd type="none" w="sm" len="sm"/>
            </a:ln>
          </p:spPr>
        </p:cxnSp>
        <p:cxnSp>
          <p:nvCxnSpPr>
            <p:cNvPr id="22" name="Google Shape;22;p48"/>
            <p:cNvCxnSpPr/>
            <p:nvPr/>
          </p:nvCxnSpPr>
          <p:spPr>
            <a:xfrm>
              <a:off x="214392" y="1220481"/>
              <a:ext cx="11732217" cy="0"/>
            </a:xfrm>
            <a:prstGeom prst="straightConnector1">
              <a:avLst/>
            </a:prstGeom>
            <a:noFill/>
            <a:ln w="12700" cap="flat" cmpd="sng">
              <a:solidFill>
                <a:srgbClr val="D0CECE"/>
              </a:solidFill>
              <a:prstDash val="solid"/>
              <a:miter lim="800000"/>
              <a:headEnd type="none" w="sm" len="sm"/>
              <a:tailEnd type="none" w="sm" len="sm"/>
            </a:ln>
          </p:spPr>
        </p:cxnSp>
      </p:grpSp>
      <p:sp>
        <p:nvSpPr>
          <p:cNvPr id="23" name="Google Shape;23;p48"/>
          <p:cNvSpPr txBox="1">
            <a:spLocks noGrp="1"/>
          </p:cNvSpPr>
          <p:nvPr>
            <p:ph type="title"/>
          </p:nvPr>
        </p:nvSpPr>
        <p:spPr>
          <a:xfrm>
            <a:off x="373248" y="465603"/>
            <a:ext cx="10515600" cy="5722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18435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4"/>
        <p:cNvGrpSpPr/>
        <p:nvPr/>
      </p:nvGrpSpPr>
      <p:grpSpPr>
        <a:xfrm>
          <a:off x="0" y="0"/>
          <a:ext cx="0" cy="0"/>
          <a:chOff x="0" y="0"/>
          <a:chExt cx="0" cy="0"/>
        </a:xfrm>
      </p:grpSpPr>
      <p:cxnSp>
        <p:nvCxnSpPr>
          <p:cNvPr id="25" name="Google Shape;25;p51"/>
          <p:cNvCxnSpPr/>
          <p:nvPr/>
        </p:nvCxnSpPr>
        <p:spPr>
          <a:xfrm>
            <a:off x="236111" y="6429024"/>
            <a:ext cx="11744079" cy="0"/>
          </a:xfrm>
          <a:prstGeom prst="straightConnector1">
            <a:avLst/>
          </a:prstGeom>
          <a:noFill/>
          <a:ln w="9525" cap="flat" cmpd="sng">
            <a:solidFill>
              <a:srgbClr val="BFBFBF"/>
            </a:solidFill>
            <a:prstDash val="solid"/>
            <a:miter lim="400000"/>
            <a:headEnd type="none" w="sm" len="sm"/>
            <a:tailEnd type="none" w="sm" len="sm"/>
          </a:ln>
        </p:spPr>
      </p:cxnSp>
    </p:spTree>
    <p:extLst>
      <p:ext uri="{BB962C8B-B14F-4D97-AF65-F5344CB8AC3E}">
        <p14:creationId xmlns:p14="http://schemas.microsoft.com/office/powerpoint/2010/main" val="382798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6"/>
        <p:cNvGrpSpPr/>
        <p:nvPr/>
      </p:nvGrpSpPr>
      <p:grpSpPr>
        <a:xfrm>
          <a:off x="0" y="0"/>
          <a:ext cx="0" cy="0"/>
          <a:chOff x="0" y="0"/>
          <a:chExt cx="0" cy="0"/>
        </a:xfrm>
      </p:grpSpPr>
      <p:sp>
        <p:nvSpPr>
          <p:cNvPr id="27" name="Google Shape;27;p52"/>
          <p:cNvSpPr txBox="1"/>
          <p:nvPr/>
        </p:nvSpPr>
        <p:spPr>
          <a:xfrm>
            <a:off x="526895" y="6403053"/>
            <a:ext cx="4279721" cy="189595"/>
          </a:xfrm>
          <a:prstGeom prst="rect">
            <a:avLst/>
          </a:prstGeom>
          <a:noFill/>
          <a:ln>
            <a:noFill/>
          </a:ln>
        </p:spPr>
        <p:txBody>
          <a:bodyPr spcFirstLastPara="1" wrap="square" lIns="29650" tIns="29650" rIns="29650" bIns="29650" anchor="t" anchorCtr="0">
            <a:spAutoFit/>
          </a:bodyPr>
          <a:lstStyle/>
          <a:p>
            <a:pPr marL="0" marR="0" lvl="0" indent="0" algn="l" rtl="0">
              <a:lnSpc>
                <a:spcPct val="100000"/>
              </a:lnSpc>
              <a:spcBef>
                <a:spcPts val="0"/>
              </a:spcBef>
              <a:spcAft>
                <a:spcPts val="0"/>
              </a:spcAft>
              <a:buClr>
                <a:srgbClr val="000090"/>
              </a:buClr>
              <a:buSzPts val="843"/>
              <a:buFont typeface="Palatino"/>
              <a:buNone/>
            </a:pPr>
            <a:r>
              <a:rPr lang="en-US" sz="843" u="none" strike="noStrike" cap="none" dirty="0">
                <a:solidFill>
                  <a:srgbClr val="000090"/>
                </a:solidFill>
                <a:latin typeface="Arial"/>
                <a:ea typeface="Arial"/>
                <a:cs typeface="Arial"/>
                <a:sym typeface="Arial"/>
              </a:rPr>
              <a:t>|</a:t>
            </a:r>
            <a:r>
              <a:rPr lang="en-US" sz="843" u="none" strike="noStrike" cap="none" dirty="0">
                <a:solidFill>
                  <a:srgbClr val="500097"/>
                </a:solidFill>
                <a:latin typeface="Arial"/>
                <a:ea typeface="Arial"/>
                <a:cs typeface="Arial"/>
                <a:sym typeface="Arial"/>
              </a:rPr>
              <a:t>  </a:t>
            </a:r>
            <a:r>
              <a:rPr lang="en-US" sz="843" u="none" strike="noStrike" cap="none" dirty="0">
                <a:solidFill>
                  <a:srgbClr val="414141"/>
                </a:solidFill>
                <a:latin typeface="Arial"/>
                <a:ea typeface="Arial"/>
                <a:cs typeface="Arial"/>
                <a:sym typeface="Arial"/>
              </a:rPr>
              <a:t>ADVISORY BOARD FOR THE ARTS – Confidential for ABA members only </a:t>
            </a:r>
            <a:endParaRPr sz="1800" dirty="0">
              <a:solidFill>
                <a:schemeClr val="dk1"/>
              </a:solidFill>
              <a:latin typeface="Arial"/>
              <a:ea typeface="Arial"/>
              <a:cs typeface="Arial"/>
              <a:sym typeface="Arial"/>
            </a:endParaRPr>
          </a:p>
        </p:txBody>
      </p:sp>
      <p:cxnSp>
        <p:nvCxnSpPr>
          <p:cNvPr id="28" name="Google Shape;28;p52"/>
          <p:cNvCxnSpPr/>
          <p:nvPr/>
        </p:nvCxnSpPr>
        <p:spPr>
          <a:xfrm>
            <a:off x="425583" y="6273242"/>
            <a:ext cx="11255555" cy="0"/>
          </a:xfrm>
          <a:prstGeom prst="straightConnector1">
            <a:avLst/>
          </a:prstGeom>
          <a:noFill/>
          <a:ln w="9525" cap="flat" cmpd="sng">
            <a:solidFill>
              <a:srgbClr val="BFBFBF"/>
            </a:solidFill>
            <a:prstDash val="solid"/>
            <a:miter lim="400000"/>
            <a:headEnd type="none" w="sm" len="sm"/>
            <a:tailEnd type="none" w="sm" len="sm"/>
          </a:ln>
        </p:spPr>
      </p:cxnSp>
      <p:sp>
        <p:nvSpPr>
          <p:cNvPr id="29" name="Google Shape;29;p52"/>
          <p:cNvSpPr txBox="1"/>
          <p:nvPr/>
        </p:nvSpPr>
        <p:spPr>
          <a:xfrm>
            <a:off x="373248" y="6403053"/>
            <a:ext cx="389159" cy="189145"/>
          </a:xfrm>
          <a:prstGeom prst="rect">
            <a:avLst/>
          </a:prstGeom>
          <a:noFill/>
          <a:ln>
            <a:noFill/>
          </a:ln>
        </p:spPr>
        <p:txBody>
          <a:bodyPr spcFirstLastPara="1" wrap="square" lIns="29650" tIns="29650" rIns="29650" bIns="29650" anchor="t" anchorCtr="0">
            <a:spAutoFit/>
          </a:bodyPr>
          <a:lstStyle/>
          <a:p>
            <a:pPr marL="0" marR="0" lvl="0" indent="0" algn="l" rtl="0">
              <a:lnSpc>
                <a:spcPct val="100000"/>
              </a:lnSpc>
              <a:spcBef>
                <a:spcPts val="0"/>
              </a:spcBef>
              <a:spcAft>
                <a:spcPts val="0"/>
              </a:spcAft>
              <a:buClr>
                <a:srgbClr val="414141"/>
              </a:buClr>
              <a:buSzPts val="843"/>
              <a:buFont typeface="Palatino"/>
              <a:buNone/>
            </a:pPr>
            <a:fld id="{00000000-1234-1234-1234-123412341234}" type="slidenum">
              <a:rPr lang="en-US" sz="839">
                <a:solidFill>
                  <a:schemeClr val="dk1"/>
                </a:solidFill>
                <a:latin typeface="Arial"/>
                <a:ea typeface="Arial"/>
                <a:cs typeface="Arial"/>
                <a:sym typeface="Arial"/>
              </a:rPr>
              <a:t>‹#›</a:t>
            </a:fld>
            <a:endParaRPr sz="839" dirty="0">
              <a:solidFill>
                <a:schemeClr val="dk1"/>
              </a:solidFill>
              <a:latin typeface="Arial"/>
              <a:ea typeface="Arial"/>
              <a:cs typeface="Arial"/>
              <a:sym typeface="Arial"/>
            </a:endParaRPr>
          </a:p>
        </p:txBody>
      </p:sp>
      <p:grpSp>
        <p:nvGrpSpPr>
          <p:cNvPr id="30" name="Google Shape;30;p52"/>
          <p:cNvGrpSpPr/>
          <p:nvPr/>
        </p:nvGrpSpPr>
        <p:grpSpPr>
          <a:xfrm>
            <a:off x="420624" y="1097280"/>
            <a:ext cx="11338560" cy="59412"/>
            <a:chOff x="214392" y="1161069"/>
            <a:chExt cx="11732217" cy="59412"/>
          </a:xfrm>
        </p:grpSpPr>
        <p:cxnSp>
          <p:nvCxnSpPr>
            <p:cNvPr id="31" name="Google Shape;31;p52"/>
            <p:cNvCxnSpPr/>
            <p:nvPr/>
          </p:nvCxnSpPr>
          <p:spPr>
            <a:xfrm>
              <a:off x="214392" y="1161069"/>
              <a:ext cx="11732217" cy="0"/>
            </a:xfrm>
            <a:prstGeom prst="straightConnector1">
              <a:avLst/>
            </a:prstGeom>
            <a:noFill/>
            <a:ln w="12700" cap="flat" cmpd="sng">
              <a:solidFill>
                <a:srgbClr val="D0CECE"/>
              </a:solidFill>
              <a:prstDash val="solid"/>
              <a:miter lim="800000"/>
              <a:headEnd type="none" w="sm" len="sm"/>
              <a:tailEnd type="none" w="sm" len="sm"/>
            </a:ln>
          </p:spPr>
        </p:cxnSp>
        <p:cxnSp>
          <p:nvCxnSpPr>
            <p:cNvPr id="32" name="Google Shape;32;p52"/>
            <p:cNvCxnSpPr/>
            <p:nvPr/>
          </p:nvCxnSpPr>
          <p:spPr>
            <a:xfrm>
              <a:off x="214392" y="1220481"/>
              <a:ext cx="11732217" cy="0"/>
            </a:xfrm>
            <a:prstGeom prst="straightConnector1">
              <a:avLst/>
            </a:prstGeom>
            <a:noFill/>
            <a:ln w="12700" cap="flat" cmpd="sng">
              <a:solidFill>
                <a:srgbClr val="D0CECE"/>
              </a:solidFill>
              <a:prstDash val="solid"/>
              <a:miter lim="800000"/>
              <a:headEnd type="none" w="sm" len="sm"/>
              <a:tailEnd type="none" w="sm" len="sm"/>
            </a:ln>
          </p:spPr>
        </p:cxnSp>
      </p:grpSp>
    </p:spTree>
    <p:extLst>
      <p:ext uri="{BB962C8B-B14F-4D97-AF65-F5344CB8AC3E}">
        <p14:creationId xmlns:p14="http://schemas.microsoft.com/office/powerpoint/2010/main" val="3897412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sp>
        <p:nvSpPr>
          <p:cNvPr id="34" name="Google Shape;34;p53"/>
          <p:cNvSpPr txBox="1">
            <a:spLocks noGrp="1"/>
          </p:cNvSpPr>
          <p:nvPr>
            <p:ph type="title"/>
          </p:nvPr>
        </p:nvSpPr>
        <p:spPr>
          <a:xfrm>
            <a:off x="311289" y="287308"/>
            <a:ext cx="11322995" cy="4608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rial"/>
              <a:buNone/>
              <a:defRPr sz="1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5" name="Google Shape;35;p53"/>
          <p:cNvCxnSpPr/>
          <p:nvPr/>
        </p:nvCxnSpPr>
        <p:spPr>
          <a:xfrm>
            <a:off x="408561" y="880354"/>
            <a:ext cx="11322995" cy="0"/>
          </a:xfrm>
          <a:prstGeom prst="straightConnector1">
            <a:avLst/>
          </a:prstGeom>
          <a:noFill/>
          <a:ln w="63500" cap="flat" cmpd="dbl">
            <a:solidFill>
              <a:srgbClr val="8A8A8A"/>
            </a:solidFill>
            <a:prstDash val="solid"/>
            <a:miter lim="800000"/>
            <a:headEnd type="none" w="sm" len="sm"/>
            <a:tailEnd type="none" w="sm" len="sm"/>
          </a:ln>
        </p:spPr>
      </p:cxnSp>
      <p:grpSp>
        <p:nvGrpSpPr>
          <p:cNvPr id="36" name="Google Shape;36;p53"/>
          <p:cNvGrpSpPr/>
          <p:nvPr/>
        </p:nvGrpSpPr>
        <p:grpSpPr>
          <a:xfrm>
            <a:off x="330745" y="6300287"/>
            <a:ext cx="11400811" cy="273599"/>
            <a:chOff x="248059" y="6300284"/>
            <a:chExt cx="8550608" cy="273599"/>
          </a:xfrm>
        </p:grpSpPr>
        <p:cxnSp>
          <p:nvCxnSpPr>
            <p:cNvPr id="37" name="Google Shape;37;p53"/>
            <p:cNvCxnSpPr/>
            <p:nvPr/>
          </p:nvCxnSpPr>
          <p:spPr>
            <a:xfrm>
              <a:off x="306421" y="6300284"/>
              <a:ext cx="8492246" cy="0"/>
            </a:xfrm>
            <a:prstGeom prst="straightConnector1">
              <a:avLst/>
            </a:prstGeom>
            <a:noFill/>
            <a:ln w="28575" cap="flat" cmpd="sng">
              <a:solidFill>
                <a:srgbClr val="8A8A8A"/>
              </a:solidFill>
              <a:prstDash val="solid"/>
              <a:miter lim="800000"/>
              <a:headEnd type="none" w="sm" len="sm"/>
              <a:tailEnd type="none" w="sm" len="sm"/>
            </a:ln>
          </p:spPr>
        </p:cxnSp>
        <p:sp>
          <p:nvSpPr>
            <p:cNvPr id="38" name="Google Shape;38;p53"/>
            <p:cNvSpPr txBox="1"/>
            <p:nvPr/>
          </p:nvSpPr>
          <p:spPr>
            <a:xfrm>
              <a:off x="248059" y="6366134"/>
              <a:ext cx="5982511" cy="2077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50" b="1" dirty="0">
                  <a:solidFill>
                    <a:schemeClr val="dk1"/>
                  </a:solidFill>
                  <a:latin typeface="Arial"/>
                  <a:ea typeface="Arial"/>
                  <a:cs typeface="Arial"/>
                  <a:sym typeface="Arial"/>
                </a:rPr>
                <a:t>      |   </a:t>
              </a:r>
              <a:r>
                <a:rPr lang="en-US" sz="750" b="0" dirty="0">
                  <a:solidFill>
                    <a:schemeClr val="dk1"/>
                  </a:solidFill>
                  <a:latin typeface="Arial"/>
                  <a:ea typeface="Arial"/>
                  <a:cs typeface="Arial"/>
                  <a:sym typeface="Arial"/>
                </a:rPr>
                <a:t>ADVISORY BOARD FOR THE ARTS</a:t>
              </a:r>
              <a:endParaRPr dirty="0"/>
            </a:p>
          </p:txBody>
        </p:sp>
      </p:grpSp>
      <p:sp>
        <p:nvSpPr>
          <p:cNvPr id="39" name="Google Shape;39;p53"/>
          <p:cNvSpPr txBox="1">
            <a:spLocks noGrp="1"/>
          </p:cNvSpPr>
          <p:nvPr>
            <p:ph type="sldNum" idx="12"/>
          </p:nvPr>
        </p:nvSpPr>
        <p:spPr>
          <a:xfrm>
            <a:off x="311289" y="6398151"/>
            <a:ext cx="294096" cy="182189"/>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414141"/>
              </a:buClr>
              <a:buSzPts val="779"/>
              <a:buFont typeface="Palatino"/>
              <a:buNone/>
              <a:defRPr sz="584">
                <a:solidFill>
                  <a:srgbClr val="414141"/>
                </a:solidFill>
                <a:latin typeface="Arial"/>
                <a:ea typeface="Arial"/>
                <a:cs typeface="Arial"/>
                <a:sym typeface="Arial"/>
              </a:defRPr>
            </a:lvl1pPr>
            <a:lvl2pPr marL="0" marR="0" lvl="1" indent="0" algn="r" rtl="0">
              <a:lnSpc>
                <a:spcPct val="100000"/>
              </a:lnSpc>
              <a:spcBef>
                <a:spcPts val="0"/>
              </a:spcBef>
              <a:spcAft>
                <a:spcPts val="0"/>
              </a:spcAft>
              <a:buClr>
                <a:srgbClr val="414141"/>
              </a:buClr>
              <a:buSzPts val="779"/>
              <a:buFont typeface="Palatino"/>
              <a:buNone/>
              <a:defRPr sz="584">
                <a:solidFill>
                  <a:srgbClr val="414141"/>
                </a:solidFill>
                <a:latin typeface="Arial"/>
                <a:ea typeface="Arial"/>
                <a:cs typeface="Arial"/>
                <a:sym typeface="Arial"/>
              </a:defRPr>
            </a:lvl2pPr>
            <a:lvl3pPr marL="0" marR="0" lvl="2" indent="0" algn="r" rtl="0">
              <a:lnSpc>
                <a:spcPct val="100000"/>
              </a:lnSpc>
              <a:spcBef>
                <a:spcPts val="0"/>
              </a:spcBef>
              <a:spcAft>
                <a:spcPts val="0"/>
              </a:spcAft>
              <a:buClr>
                <a:srgbClr val="414141"/>
              </a:buClr>
              <a:buSzPts val="779"/>
              <a:buFont typeface="Palatino"/>
              <a:buNone/>
              <a:defRPr sz="584">
                <a:solidFill>
                  <a:srgbClr val="414141"/>
                </a:solidFill>
                <a:latin typeface="Arial"/>
                <a:ea typeface="Arial"/>
                <a:cs typeface="Arial"/>
                <a:sym typeface="Arial"/>
              </a:defRPr>
            </a:lvl3pPr>
            <a:lvl4pPr marL="0" marR="0" lvl="3" indent="0" algn="r" rtl="0">
              <a:lnSpc>
                <a:spcPct val="100000"/>
              </a:lnSpc>
              <a:spcBef>
                <a:spcPts val="0"/>
              </a:spcBef>
              <a:spcAft>
                <a:spcPts val="0"/>
              </a:spcAft>
              <a:buClr>
                <a:srgbClr val="414141"/>
              </a:buClr>
              <a:buSzPts val="779"/>
              <a:buFont typeface="Palatino"/>
              <a:buNone/>
              <a:defRPr sz="584">
                <a:solidFill>
                  <a:srgbClr val="414141"/>
                </a:solidFill>
                <a:latin typeface="Arial"/>
                <a:ea typeface="Arial"/>
                <a:cs typeface="Arial"/>
                <a:sym typeface="Arial"/>
              </a:defRPr>
            </a:lvl4pPr>
            <a:lvl5pPr marL="0" marR="0" lvl="4" indent="0" algn="r" rtl="0">
              <a:lnSpc>
                <a:spcPct val="100000"/>
              </a:lnSpc>
              <a:spcBef>
                <a:spcPts val="0"/>
              </a:spcBef>
              <a:spcAft>
                <a:spcPts val="0"/>
              </a:spcAft>
              <a:buClr>
                <a:srgbClr val="414141"/>
              </a:buClr>
              <a:buSzPts val="779"/>
              <a:buFont typeface="Palatino"/>
              <a:buNone/>
              <a:defRPr sz="584">
                <a:solidFill>
                  <a:srgbClr val="414141"/>
                </a:solidFill>
                <a:latin typeface="Arial"/>
                <a:ea typeface="Arial"/>
                <a:cs typeface="Arial"/>
                <a:sym typeface="Arial"/>
              </a:defRPr>
            </a:lvl5pPr>
            <a:lvl6pPr marL="0" marR="0" lvl="5" indent="0" algn="r" rtl="0">
              <a:lnSpc>
                <a:spcPct val="100000"/>
              </a:lnSpc>
              <a:spcBef>
                <a:spcPts val="0"/>
              </a:spcBef>
              <a:spcAft>
                <a:spcPts val="0"/>
              </a:spcAft>
              <a:buClr>
                <a:srgbClr val="414141"/>
              </a:buClr>
              <a:buSzPts val="779"/>
              <a:buFont typeface="Palatino"/>
              <a:buNone/>
              <a:defRPr sz="584">
                <a:solidFill>
                  <a:srgbClr val="414141"/>
                </a:solidFill>
                <a:latin typeface="Arial"/>
                <a:ea typeface="Arial"/>
                <a:cs typeface="Arial"/>
                <a:sym typeface="Arial"/>
              </a:defRPr>
            </a:lvl6pPr>
            <a:lvl7pPr marL="0" marR="0" lvl="6" indent="0" algn="r" rtl="0">
              <a:lnSpc>
                <a:spcPct val="100000"/>
              </a:lnSpc>
              <a:spcBef>
                <a:spcPts val="0"/>
              </a:spcBef>
              <a:spcAft>
                <a:spcPts val="0"/>
              </a:spcAft>
              <a:buClr>
                <a:srgbClr val="414141"/>
              </a:buClr>
              <a:buSzPts val="779"/>
              <a:buFont typeface="Palatino"/>
              <a:buNone/>
              <a:defRPr sz="584">
                <a:solidFill>
                  <a:srgbClr val="414141"/>
                </a:solidFill>
                <a:latin typeface="Arial"/>
                <a:ea typeface="Arial"/>
                <a:cs typeface="Arial"/>
                <a:sym typeface="Arial"/>
              </a:defRPr>
            </a:lvl7pPr>
            <a:lvl8pPr marL="0" marR="0" lvl="7" indent="0" algn="r" rtl="0">
              <a:lnSpc>
                <a:spcPct val="100000"/>
              </a:lnSpc>
              <a:spcBef>
                <a:spcPts val="0"/>
              </a:spcBef>
              <a:spcAft>
                <a:spcPts val="0"/>
              </a:spcAft>
              <a:buClr>
                <a:srgbClr val="414141"/>
              </a:buClr>
              <a:buSzPts val="779"/>
              <a:buFont typeface="Palatino"/>
              <a:buNone/>
              <a:defRPr sz="584">
                <a:solidFill>
                  <a:srgbClr val="414141"/>
                </a:solidFill>
                <a:latin typeface="Arial"/>
                <a:ea typeface="Arial"/>
                <a:cs typeface="Arial"/>
                <a:sym typeface="Arial"/>
              </a:defRPr>
            </a:lvl8pPr>
            <a:lvl9pPr marL="0" marR="0" lvl="8" indent="0" algn="r" rtl="0">
              <a:lnSpc>
                <a:spcPct val="100000"/>
              </a:lnSpc>
              <a:spcBef>
                <a:spcPts val="0"/>
              </a:spcBef>
              <a:spcAft>
                <a:spcPts val="0"/>
              </a:spcAft>
              <a:buClr>
                <a:srgbClr val="414141"/>
              </a:buClr>
              <a:buSzPts val="779"/>
              <a:buFont typeface="Palatino"/>
              <a:buNone/>
              <a:defRPr sz="584">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364085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40"/>
        <p:cNvGrpSpPr/>
        <p:nvPr/>
      </p:nvGrpSpPr>
      <p:grpSpPr>
        <a:xfrm>
          <a:off x="0" y="0"/>
          <a:ext cx="0" cy="0"/>
          <a:chOff x="0" y="0"/>
          <a:chExt cx="0" cy="0"/>
        </a:xfrm>
      </p:grpSpPr>
      <p:sp>
        <p:nvSpPr>
          <p:cNvPr id="41" name="Google Shape;41;p54"/>
          <p:cNvSpPr txBox="1">
            <a:spLocks noGrp="1"/>
          </p:cNvSpPr>
          <p:nvPr>
            <p:ph type="title"/>
          </p:nvPr>
        </p:nvSpPr>
        <p:spPr>
          <a:xfrm>
            <a:off x="609600" y="274637"/>
            <a:ext cx="10972800" cy="731652"/>
          </a:xfrm>
          <a:prstGeom prst="rect">
            <a:avLst/>
          </a:prstGeom>
          <a:noFill/>
          <a:ln>
            <a:noFill/>
          </a:ln>
        </p:spPr>
        <p:txBody>
          <a:bodyPr spcFirstLastPara="1" wrap="square" lIns="65000" tIns="65000" rIns="65000" bIns="65000" anchor="ctr" anchorCtr="0">
            <a:normAutofit/>
          </a:bodyPr>
          <a:lstStyle>
            <a:lvl1pPr lvl="0" algn="l">
              <a:lnSpc>
                <a:spcPct val="100000"/>
              </a:lnSpc>
              <a:spcBef>
                <a:spcPts val="0"/>
              </a:spcBef>
              <a:spcAft>
                <a:spcPts val="0"/>
              </a:spcAft>
              <a:buClr>
                <a:srgbClr val="000000"/>
              </a:buClr>
              <a:buSzPts val="1800"/>
              <a:buFont typeface="Arial"/>
              <a:buNone/>
              <a:defRPr>
                <a:latin typeface="Arial"/>
                <a:ea typeface="Arial"/>
                <a:cs typeface="Arial"/>
                <a:sym typeface="Aria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2" name="Google Shape;42;p54"/>
          <p:cNvSpPr txBox="1">
            <a:spLocks noGrp="1"/>
          </p:cNvSpPr>
          <p:nvPr>
            <p:ph type="sldNum" idx="12"/>
          </p:nvPr>
        </p:nvSpPr>
        <p:spPr>
          <a:xfrm>
            <a:off x="8443505" y="6250231"/>
            <a:ext cx="294096" cy="212238"/>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1pPr>
            <a:lvl2pPr marL="0" marR="0" lvl="1"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2pPr>
            <a:lvl3pPr marL="0" marR="0" lvl="2"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3pPr>
            <a:lvl4pPr marL="0" marR="0" lvl="3"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4pPr>
            <a:lvl5pPr marL="0" marR="0" lvl="4"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5pPr>
            <a:lvl6pPr marL="0" marR="0" lvl="5"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6pPr>
            <a:lvl7pPr marL="0" marR="0" lvl="6"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7pPr>
            <a:lvl8pPr marL="0" marR="0" lvl="7"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8pPr>
            <a:lvl9pPr marL="0" marR="0" lvl="8" indent="0" algn="r" rtl="0">
              <a:lnSpc>
                <a:spcPct val="100000"/>
              </a:lnSpc>
              <a:spcBef>
                <a:spcPts val="0"/>
              </a:spcBef>
              <a:spcAft>
                <a:spcPts val="0"/>
              </a:spcAft>
              <a:buClr>
                <a:srgbClr val="414141"/>
              </a:buClr>
              <a:buSzPts val="779"/>
              <a:buFont typeface="Palatino"/>
              <a:buNone/>
              <a:defRPr sz="779" b="0" i="0" u="none" strike="noStrike" cap="none">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4700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1202-7C56-1A06-9CED-98CB0BDD24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28259-2B17-384D-5679-1819AC8682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7211C-A817-E07C-69DE-66D92B5958CE}"/>
              </a:ext>
            </a:extLst>
          </p:cNvPr>
          <p:cNvSpPr>
            <a:spLocks noGrp="1"/>
          </p:cNvSpPr>
          <p:nvPr>
            <p:ph type="dt" sz="half" idx="10"/>
          </p:nvPr>
        </p:nvSpPr>
        <p:spPr/>
        <p:txBody>
          <a:bodyPr/>
          <a:lstStyle/>
          <a:p>
            <a:fld id="{8EBA75FA-8CB1-9C46-9F6E-DCC481233A07}" type="datetimeFigureOut">
              <a:rPr lang="en-US" smtClean="0"/>
              <a:t>1/28/25</a:t>
            </a:fld>
            <a:endParaRPr lang="en-US"/>
          </a:p>
        </p:txBody>
      </p:sp>
      <p:sp>
        <p:nvSpPr>
          <p:cNvPr id="5" name="Footer Placeholder 4">
            <a:extLst>
              <a:ext uri="{FF2B5EF4-FFF2-40B4-BE49-F238E27FC236}">
                <a16:creationId xmlns:a16="http://schemas.microsoft.com/office/drawing/2014/main" id="{703AF7A3-1D63-69B4-1942-19F103B57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BAD6C-11E9-4845-3516-7D47E7531FA6}"/>
              </a:ext>
            </a:extLst>
          </p:cNvPr>
          <p:cNvSpPr>
            <a:spLocks noGrp="1"/>
          </p:cNvSpPr>
          <p:nvPr>
            <p:ph type="sldNum" sz="quarter" idx="12"/>
          </p:nvPr>
        </p:nvSpPr>
        <p:spPr/>
        <p:txBody>
          <a:bodyPr/>
          <a:lstStyle/>
          <a:p>
            <a:fld id="{05248262-16FB-B042-9B51-0C50874AD1BA}" type="slidenum">
              <a:rPr lang="en-US" smtClean="0"/>
              <a:t>‹#›</a:t>
            </a:fld>
            <a:endParaRPr lang="en-US"/>
          </a:p>
        </p:txBody>
      </p:sp>
    </p:spTree>
    <p:extLst>
      <p:ext uri="{BB962C8B-B14F-4D97-AF65-F5344CB8AC3E}">
        <p14:creationId xmlns:p14="http://schemas.microsoft.com/office/powerpoint/2010/main" val="4154271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3"/>
        <p:cNvGrpSpPr/>
        <p:nvPr/>
      </p:nvGrpSpPr>
      <p:grpSpPr>
        <a:xfrm>
          <a:off x="0" y="0"/>
          <a:ext cx="0" cy="0"/>
          <a:chOff x="0" y="0"/>
          <a:chExt cx="0" cy="0"/>
        </a:xfrm>
      </p:grpSpPr>
      <p:sp>
        <p:nvSpPr>
          <p:cNvPr id="44" name="Google Shape;4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7" name="Google Shape;47;p5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8" name="Google Shape;48;p5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491370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4139594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Google Shape;36;p2">
            <a:extLst>
              <a:ext uri="{FF2B5EF4-FFF2-40B4-BE49-F238E27FC236}">
                <a16:creationId xmlns:a16="http://schemas.microsoft.com/office/drawing/2014/main" id="{A98364C7-AD7F-EB45-BD5B-870A6447A2E3}"/>
              </a:ext>
            </a:extLst>
          </p:cNvPr>
          <p:cNvSpPr txBox="1"/>
          <p:nvPr/>
        </p:nvSpPr>
        <p:spPr>
          <a:xfrm>
            <a:off x="526895" y="6403053"/>
            <a:ext cx="4279721" cy="189595"/>
          </a:xfrm>
          <a:prstGeom prst="rect">
            <a:avLst/>
          </a:prstGeom>
          <a:noFill/>
          <a:ln>
            <a:noFill/>
          </a:ln>
        </p:spPr>
        <p:txBody>
          <a:bodyPr spcFirstLastPara="1" wrap="square" lIns="29650" tIns="29650" rIns="29650" bIns="29650" anchor="t" anchorCtr="0">
            <a:spAutoFit/>
          </a:bodyPr>
          <a:lstStyle/>
          <a:p>
            <a:pPr marL="0" marR="0" lvl="0" indent="0" algn="l" rtl="0">
              <a:lnSpc>
                <a:spcPct val="100000"/>
              </a:lnSpc>
              <a:spcBef>
                <a:spcPts val="0"/>
              </a:spcBef>
              <a:spcAft>
                <a:spcPts val="0"/>
              </a:spcAft>
              <a:buClr>
                <a:srgbClr val="000090"/>
              </a:buClr>
              <a:buSzPts val="843"/>
              <a:buFont typeface="Palatino"/>
              <a:buNone/>
            </a:pPr>
            <a:r>
              <a:rPr lang="en-US" sz="843" u="none" strike="noStrike" cap="none" dirty="0">
                <a:solidFill>
                  <a:srgbClr val="000090"/>
                </a:solidFill>
                <a:latin typeface="Brandon Grotesque Regular" panose="020B0503020203060202" pitchFamily="34" charset="0"/>
                <a:ea typeface="Palatino"/>
                <a:cs typeface="Palatino"/>
                <a:sym typeface="Palatino"/>
              </a:rPr>
              <a:t>|</a:t>
            </a:r>
            <a:r>
              <a:rPr lang="en-US" sz="843" u="none" strike="noStrike" cap="none" dirty="0">
                <a:solidFill>
                  <a:srgbClr val="500097"/>
                </a:solidFill>
                <a:latin typeface="Brandon Grotesque Regular" panose="020B0503020203060202" pitchFamily="34" charset="0"/>
                <a:ea typeface="Palatino"/>
                <a:cs typeface="Palatino"/>
                <a:sym typeface="Palatino"/>
              </a:rPr>
              <a:t>  </a:t>
            </a:r>
            <a:r>
              <a:rPr lang="en-US" sz="843" u="none" strike="noStrike" cap="none" dirty="0">
                <a:solidFill>
                  <a:srgbClr val="414141"/>
                </a:solidFill>
                <a:latin typeface="Brandon Grotesque Regular" panose="020B0503020203060202" pitchFamily="34" charset="0"/>
                <a:ea typeface="Palatino"/>
                <a:cs typeface="Palatino"/>
                <a:sym typeface="Palatino"/>
              </a:rPr>
              <a:t>ADVISORY BOARD FOR THE ARTS – Confidential for ABA members only </a:t>
            </a:r>
            <a:endParaRPr dirty="0">
              <a:latin typeface="Brandon Grotesque Regular" panose="020B0503020203060202" pitchFamily="34" charset="0"/>
            </a:endParaRPr>
          </a:p>
        </p:txBody>
      </p:sp>
      <p:cxnSp>
        <p:nvCxnSpPr>
          <p:cNvPr id="8" name="Google Shape;37;p2">
            <a:extLst>
              <a:ext uri="{FF2B5EF4-FFF2-40B4-BE49-F238E27FC236}">
                <a16:creationId xmlns:a16="http://schemas.microsoft.com/office/drawing/2014/main" id="{90DE5E52-065B-DF47-BE6E-DE6CD89F8E0E}"/>
              </a:ext>
            </a:extLst>
          </p:cNvPr>
          <p:cNvCxnSpPr>
            <a:cxnSpLocks/>
          </p:cNvCxnSpPr>
          <p:nvPr/>
        </p:nvCxnSpPr>
        <p:spPr>
          <a:xfrm>
            <a:off x="425583" y="6273242"/>
            <a:ext cx="11255555" cy="0"/>
          </a:xfrm>
          <a:prstGeom prst="straightConnector1">
            <a:avLst/>
          </a:prstGeom>
          <a:noFill/>
          <a:ln w="9525" cap="flat" cmpd="sng">
            <a:solidFill>
              <a:srgbClr val="BFBFBF"/>
            </a:solidFill>
            <a:prstDash val="solid"/>
            <a:miter lim="400000"/>
            <a:headEnd type="none" w="sm" len="sm"/>
            <a:tailEnd type="none" w="sm" len="sm"/>
          </a:ln>
        </p:spPr>
      </p:cxnSp>
      <p:sp>
        <p:nvSpPr>
          <p:cNvPr id="9" name="Google Shape;39;p2">
            <a:extLst>
              <a:ext uri="{FF2B5EF4-FFF2-40B4-BE49-F238E27FC236}">
                <a16:creationId xmlns:a16="http://schemas.microsoft.com/office/drawing/2014/main" id="{5C8F20DE-51FA-9444-A4D5-ECB840405DFD}"/>
              </a:ext>
            </a:extLst>
          </p:cNvPr>
          <p:cNvSpPr txBox="1"/>
          <p:nvPr/>
        </p:nvSpPr>
        <p:spPr>
          <a:xfrm>
            <a:off x="373248" y="6403053"/>
            <a:ext cx="389159" cy="189145"/>
          </a:xfrm>
          <a:prstGeom prst="rect">
            <a:avLst/>
          </a:prstGeom>
          <a:noFill/>
          <a:ln>
            <a:noFill/>
          </a:ln>
        </p:spPr>
        <p:txBody>
          <a:bodyPr spcFirstLastPara="1" wrap="square" lIns="29650" tIns="29650" rIns="29650" bIns="29650" anchor="t" anchorCtr="0">
            <a:spAutoFit/>
          </a:bodyPr>
          <a:lstStyle/>
          <a:p>
            <a:pPr marL="0" marR="0" lvl="0" indent="0" algn="l" rtl="0">
              <a:lnSpc>
                <a:spcPct val="100000"/>
              </a:lnSpc>
              <a:spcBef>
                <a:spcPts val="0"/>
              </a:spcBef>
              <a:spcAft>
                <a:spcPts val="0"/>
              </a:spcAft>
              <a:buClr>
                <a:srgbClr val="414141"/>
              </a:buClr>
              <a:buSzPts val="843"/>
              <a:buFont typeface="Palatino"/>
              <a:buNone/>
            </a:pPr>
            <a:fld id="{E172439F-5AAF-D541-AF11-F7E3B420CE72}" type="slidenum">
              <a:rPr lang="en-US" sz="840" smtClean="0">
                <a:latin typeface="Brandon Grotesque Regular" panose="020B0503020203060202" pitchFamily="34" charset="0"/>
              </a:rPr>
              <a:pPr marL="0" marR="0" lvl="0" indent="0" algn="l" rtl="0">
                <a:lnSpc>
                  <a:spcPct val="100000"/>
                </a:lnSpc>
                <a:spcBef>
                  <a:spcPts val="0"/>
                </a:spcBef>
                <a:spcAft>
                  <a:spcPts val="0"/>
                </a:spcAft>
                <a:buClr>
                  <a:srgbClr val="414141"/>
                </a:buClr>
                <a:buSzPts val="843"/>
                <a:buFont typeface="Palatino"/>
                <a:buNone/>
              </a:pPr>
              <a:t>‹#›</a:t>
            </a:fld>
            <a:endParaRPr sz="840" dirty="0">
              <a:latin typeface="Brandon Grotesque Regular" panose="020B0503020203060202" pitchFamily="34" charset="0"/>
            </a:endParaRPr>
          </a:p>
        </p:txBody>
      </p:sp>
      <p:grpSp>
        <p:nvGrpSpPr>
          <p:cNvPr id="13" name="Group 12">
            <a:extLst>
              <a:ext uri="{FF2B5EF4-FFF2-40B4-BE49-F238E27FC236}">
                <a16:creationId xmlns:a16="http://schemas.microsoft.com/office/drawing/2014/main" id="{71C73BFC-ECE5-0C46-AB1A-391DD959E544}"/>
              </a:ext>
            </a:extLst>
          </p:cNvPr>
          <p:cNvGrpSpPr/>
          <p:nvPr/>
        </p:nvGrpSpPr>
        <p:grpSpPr>
          <a:xfrm>
            <a:off x="420624" y="1097280"/>
            <a:ext cx="11338560" cy="59412"/>
            <a:chOff x="214392" y="1161069"/>
            <a:chExt cx="11732217" cy="59412"/>
          </a:xfrm>
        </p:grpSpPr>
        <p:cxnSp>
          <p:nvCxnSpPr>
            <p:cNvPr id="14" name="Straight Connector 13">
              <a:extLst>
                <a:ext uri="{FF2B5EF4-FFF2-40B4-BE49-F238E27FC236}">
                  <a16:creationId xmlns:a16="http://schemas.microsoft.com/office/drawing/2014/main" id="{90C9CD34-3FFE-4345-8F5B-B39552B8F59D}"/>
                </a:ext>
              </a:extLst>
            </p:cNvPr>
            <p:cNvCxnSpPr/>
            <p:nvPr/>
          </p:nvCxnSpPr>
          <p:spPr>
            <a:xfrm>
              <a:off x="214392" y="1161069"/>
              <a:ext cx="11732217" cy="0"/>
            </a:xfrm>
            <a:prstGeom prst="line">
              <a:avLst/>
            </a:prstGeom>
            <a:ln w="12700" cmpd="sng">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CA0232E-433D-7943-B275-2C9B782E808F}"/>
                </a:ext>
              </a:extLst>
            </p:cNvPr>
            <p:cNvCxnSpPr/>
            <p:nvPr/>
          </p:nvCxnSpPr>
          <p:spPr>
            <a:xfrm>
              <a:off x="214392" y="1220481"/>
              <a:ext cx="11732217" cy="0"/>
            </a:xfrm>
            <a:prstGeom prst="line">
              <a:avLst/>
            </a:prstGeom>
            <a:ln w="12700" cmpd="sng">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Title 1">
            <a:extLst>
              <a:ext uri="{FF2B5EF4-FFF2-40B4-BE49-F238E27FC236}">
                <a16:creationId xmlns:a16="http://schemas.microsoft.com/office/drawing/2014/main" id="{0FA8DF85-EC11-4E9F-90B1-A1FBF8ED1ADE}"/>
              </a:ext>
            </a:extLst>
          </p:cNvPr>
          <p:cNvSpPr>
            <a:spLocks noGrp="1"/>
          </p:cNvSpPr>
          <p:nvPr>
            <p:ph type="title"/>
          </p:nvPr>
        </p:nvSpPr>
        <p:spPr>
          <a:xfrm>
            <a:off x="373248" y="465603"/>
            <a:ext cx="10515600" cy="572266"/>
          </a:xfrm>
        </p:spPr>
        <p:txBody>
          <a:bodyPr/>
          <a:lstStyle/>
          <a:p>
            <a:r>
              <a:rPr lang="en-US"/>
              <a:t>Click to edit Master title style</a:t>
            </a:r>
            <a:endParaRPr lang="en-US" dirty="0"/>
          </a:p>
        </p:txBody>
      </p:sp>
    </p:spTree>
    <p:extLst>
      <p:ext uri="{BB962C8B-B14F-4D97-AF65-F5344CB8AC3E}">
        <p14:creationId xmlns:p14="http://schemas.microsoft.com/office/powerpoint/2010/main" val="860588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cxnSp>
        <p:nvCxnSpPr>
          <p:cNvPr id="10" name="Google Shape;37;p2">
            <a:extLst>
              <a:ext uri="{FF2B5EF4-FFF2-40B4-BE49-F238E27FC236}">
                <a16:creationId xmlns:a16="http://schemas.microsoft.com/office/drawing/2014/main" id="{A6EB7F92-4D4E-A14D-8614-B076DC08C6F2}"/>
              </a:ext>
            </a:extLst>
          </p:cNvPr>
          <p:cNvCxnSpPr>
            <a:cxnSpLocks/>
          </p:cNvCxnSpPr>
          <p:nvPr/>
        </p:nvCxnSpPr>
        <p:spPr>
          <a:xfrm>
            <a:off x="236111" y="6429024"/>
            <a:ext cx="11744079" cy="0"/>
          </a:xfrm>
          <a:prstGeom prst="straightConnector1">
            <a:avLst/>
          </a:prstGeom>
          <a:noFill/>
          <a:ln w="9525" cap="flat" cmpd="sng">
            <a:solidFill>
              <a:srgbClr val="BFBFBF"/>
            </a:solidFill>
            <a:prstDash val="solid"/>
            <a:miter lim="400000"/>
            <a:headEnd type="none" w="sm" len="sm"/>
            <a:tailEnd type="none" w="sm" len="sm"/>
          </a:ln>
        </p:spPr>
      </p:cxnSp>
    </p:spTree>
    <p:extLst>
      <p:ext uri="{BB962C8B-B14F-4D97-AF65-F5344CB8AC3E}">
        <p14:creationId xmlns:p14="http://schemas.microsoft.com/office/powerpoint/2010/main" val="1394869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7" name="Google Shape;36;p2">
            <a:extLst>
              <a:ext uri="{FF2B5EF4-FFF2-40B4-BE49-F238E27FC236}">
                <a16:creationId xmlns:a16="http://schemas.microsoft.com/office/drawing/2014/main" id="{A98364C7-AD7F-EB45-BD5B-870A6447A2E3}"/>
              </a:ext>
            </a:extLst>
          </p:cNvPr>
          <p:cNvSpPr txBox="1"/>
          <p:nvPr/>
        </p:nvSpPr>
        <p:spPr>
          <a:xfrm>
            <a:off x="526895" y="6403053"/>
            <a:ext cx="4279721" cy="189595"/>
          </a:xfrm>
          <a:prstGeom prst="rect">
            <a:avLst/>
          </a:prstGeom>
          <a:noFill/>
          <a:ln>
            <a:noFill/>
          </a:ln>
        </p:spPr>
        <p:txBody>
          <a:bodyPr spcFirstLastPara="1" wrap="square" lIns="29650" tIns="29650" rIns="29650" bIns="29650" anchor="t" anchorCtr="0">
            <a:spAutoFit/>
          </a:bodyPr>
          <a:lstStyle/>
          <a:p>
            <a:pPr marL="0" marR="0" lvl="0" indent="0" algn="l" rtl="0">
              <a:lnSpc>
                <a:spcPct val="100000"/>
              </a:lnSpc>
              <a:spcBef>
                <a:spcPts val="0"/>
              </a:spcBef>
              <a:spcAft>
                <a:spcPts val="0"/>
              </a:spcAft>
              <a:buClr>
                <a:srgbClr val="000090"/>
              </a:buClr>
              <a:buSzPts val="843"/>
              <a:buFont typeface="Palatino"/>
              <a:buNone/>
            </a:pPr>
            <a:r>
              <a:rPr lang="en-US" sz="843" u="none" strike="noStrike" cap="none" dirty="0">
                <a:solidFill>
                  <a:srgbClr val="000090"/>
                </a:solidFill>
                <a:latin typeface="Brandon Grotesque Regular" panose="020B0503020203060202" pitchFamily="34" charset="0"/>
                <a:ea typeface="Palatino"/>
                <a:cs typeface="Palatino"/>
                <a:sym typeface="Palatino"/>
              </a:rPr>
              <a:t>|</a:t>
            </a:r>
            <a:r>
              <a:rPr lang="en-US" sz="843" u="none" strike="noStrike" cap="none" dirty="0">
                <a:solidFill>
                  <a:srgbClr val="500097"/>
                </a:solidFill>
                <a:latin typeface="Brandon Grotesque Regular" panose="020B0503020203060202" pitchFamily="34" charset="0"/>
                <a:ea typeface="Palatino"/>
                <a:cs typeface="Palatino"/>
                <a:sym typeface="Palatino"/>
              </a:rPr>
              <a:t>  </a:t>
            </a:r>
            <a:r>
              <a:rPr lang="en-US" sz="843" u="none" strike="noStrike" cap="none" dirty="0">
                <a:solidFill>
                  <a:srgbClr val="414141"/>
                </a:solidFill>
                <a:latin typeface="Brandon Grotesque Regular" panose="020B0503020203060202" pitchFamily="34" charset="0"/>
                <a:ea typeface="Palatino"/>
                <a:cs typeface="Palatino"/>
                <a:sym typeface="Palatino"/>
              </a:rPr>
              <a:t>ADVISORY BOARD FOR THE ARTS – Confidential for ABA members only </a:t>
            </a:r>
            <a:endParaRPr dirty="0">
              <a:latin typeface="Brandon Grotesque Regular" panose="020B0503020203060202" pitchFamily="34" charset="0"/>
            </a:endParaRPr>
          </a:p>
        </p:txBody>
      </p:sp>
      <p:cxnSp>
        <p:nvCxnSpPr>
          <p:cNvPr id="8" name="Google Shape;37;p2">
            <a:extLst>
              <a:ext uri="{FF2B5EF4-FFF2-40B4-BE49-F238E27FC236}">
                <a16:creationId xmlns:a16="http://schemas.microsoft.com/office/drawing/2014/main" id="{90DE5E52-065B-DF47-BE6E-DE6CD89F8E0E}"/>
              </a:ext>
            </a:extLst>
          </p:cNvPr>
          <p:cNvCxnSpPr>
            <a:cxnSpLocks/>
          </p:cNvCxnSpPr>
          <p:nvPr/>
        </p:nvCxnSpPr>
        <p:spPr>
          <a:xfrm>
            <a:off x="425583" y="6273242"/>
            <a:ext cx="11255555" cy="0"/>
          </a:xfrm>
          <a:prstGeom prst="straightConnector1">
            <a:avLst/>
          </a:prstGeom>
          <a:noFill/>
          <a:ln w="9525" cap="flat" cmpd="sng">
            <a:solidFill>
              <a:srgbClr val="BFBFBF"/>
            </a:solidFill>
            <a:prstDash val="solid"/>
            <a:miter lim="400000"/>
            <a:headEnd type="none" w="sm" len="sm"/>
            <a:tailEnd type="none" w="sm" len="sm"/>
          </a:ln>
        </p:spPr>
      </p:cxnSp>
      <p:sp>
        <p:nvSpPr>
          <p:cNvPr id="9" name="Google Shape;39;p2">
            <a:extLst>
              <a:ext uri="{FF2B5EF4-FFF2-40B4-BE49-F238E27FC236}">
                <a16:creationId xmlns:a16="http://schemas.microsoft.com/office/drawing/2014/main" id="{5C8F20DE-51FA-9444-A4D5-ECB840405DFD}"/>
              </a:ext>
            </a:extLst>
          </p:cNvPr>
          <p:cNvSpPr txBox="1"/>
          <p:nvPr/>
        </p:nvSpPr>
        <p:spPr>
          <a:xfrm>
            <a:off x="373248" y="6403053"/>
            <a:ext cx="389159" cy="189145"/>
          </a:xfrm>
          <a:prstGeom prst="rect">
            <a:avLst/>
          </a:prstGeom>
          <a:noFill/>
          <a:ln>
            <a:noFill/>
          </a:ln>
        </p:spPr>
        <p:txBody>
          <a:bodyPr spcFirstLastPara="1" wrap="square" lIns="29650" tIns="29650" rIns="29650" bIns="29650" anchor="t" anchorCtr="0">
            <a:spAutoFit/>
          </a:bodyPr>
          <a:lstStyle/>
          <a:p>
            <a:pPr marL="0" marR="0" lvl="0" indent="0" algn="l" rtl="0">
              <a:lnSpc>
                <a:spcPct val="100000"/>
              </a:lnSpc>
              <a:spcBef>
                <a:spcPts val="0"/>
              </a:spcBef>
              <a:spcAft>
                <a:spcPts val="0"/>
              </a:spcAft>
              <a:buClr>
                <a:srgbClr val="414141"/>
              </a:buClr>
              <a:buSzPts val="843"/>
              <a:buFont typeface="Palatino"/>
              <a:buNone/>
            </a:pPr>
            <a:fld id="{E172439F-5AAF-D541-AF11-F7E3B420CE72}" type="slidenum">
              <a:rPr lang="en-US" sz="840" smtClean="0">
                <a:latin typeface="Brandon Grotesque Regular" panose="020B0503020203060202" pitchFamily="34" charset="0"/>
              </a:rPr>
              <a:pPr marL="0" marR="0" lvl="0" indent="0" algn="l" rtl="0">
                <a:lnSpc>
                  <a:spcPct val="100000"/>
                </a:lnSpc>
                <a:spcBef>
                  <a:spcPts val="0"/>
                </a:spcBef>
                <a:spcAft>
                  <a:spcPts val="0"/>
                </a:spcAft>
                <a:buClr>
                  <a:srgbClr val="414141"/>
                </a:buClr>
                <a:buSzPts val="843"/>
                <a:buFont typeface="Palatino"/>
                <a:buNone/>
              </a:pPr>
              <a:t>‹#›</a:t>
            </a:fld>
            <a:endParaRPr sz="840" dirty="0">
              <a:latin typeface="Brandon Grotesque Regular" panose="020B0503020203060202" pitchFamily="34" charset="0"/>
            </a:endParaRPr>
          </a:p>
        </p:txBody>
      </p:sp>
      <p:grpSp>
        <p:nvGrpSpPr>
          <p:cNvPr id="13" name="Group 12">
            <a:extLst>
              <a:ext uri="{FF2B5EF4-FFF2-40B4-BE49-F238E27FC236}">
                <a16:creationId xmlns:a16="http://schemas.microsoft.com/office/drawing/2014/main" id="{71C73BFC-ECE5-0C46-AB1A-391DD959E544}"/>
              </a:ext>
            </a:extLst>
          </p:cNvPr>
          <p:cNvGrpSpPr/>
          <p:nvPr/>
        </p:nvGrpSpPr>
        <p:grpSpPr>
          <a:xfrm>
            <a:off x="420624" y="1097280"/>
            <a:ext cx="11338560" cy="59412"/>
            <a:chOff x="214392" y="1161069"/>
            <a:chExt cx="11732217" cy="59412"/>
          </a:xfrm>
        </p:grpSpPr>
        <p:cxnSp>
          <p:nvCxnSpPr>
            <p:cNvPr id="14" name="Straight Connector 13">
              <a:extLst>
                <a:ext uri="{FF2B5EF4-FFF2-40B4-BE49-F238E27FC236}">
                  <a16:creationId xmlns:a16="http://schemas.microsoft.com/office/drawing/2014/main" id="{90C9CD34-3FFE-4345-8F5B-B39552B8F59D}"/>
                </a:ext>
              </a:extLst>
            </p:cNvPr>
            <p:cNvCxnSpPr/>
            <p:nvPr/>
          </p:nvCxnSpPr>
          <p:spPr>
            <a:xfrm>
              <a:off x="214392" y="1161069"/>
              <a:ext cx="11732217" cy="0"/>
            </a:xfrm>
            <a:prstGeom prst="line">
              <a:avLst/>
            </a:prstGeom>
            <a:ln w="12700" cmpd="sng">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CA0232E-433D-7943-B275-2C9B782E808F}"/>
                </a:ext>
              </a:extLst>
            </p:cNvPr>
            <p:cNvCxnSpPr/>
            <p:nvPr/>
          </p:nvCxnSpPr>
          <p:spPr>
            <a:xfrm>
              <a:off x="214392" y="1220481"/>
              <a:ext cx="11732217" cy="0"/>
            </a:xfrm>
            <a:prstGeom prst="line">
              <a:avLst/>
            </a:prstGeom>
            <a:ln w="12700" cmpd="sng">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8876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hoto - Horizontal" type="tx">
  <p:cSld name="Photo - Horizontal">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609600" y="274637"/>
            <a:ext cx="10972800" cy="731652"/>
          </a:xfrm>
          <a:prstGeom prst="rect">
            <a:avLst/>
          </a:prstGeom>
          <a:noFill/>
          <a:ln>
            <a:noFill/>
          </a:ln>
        </p:spPr>
        <p:txBody>
          <a:bodyPr spcFirstLastPara="1" wrap="square" lIns="65000" tIns="65000" rIns="65000" bIns="65000" anchor="ctr" anchorCtr="0">
            <a:normAutofit/>
          </a:bodyPr>
          <a:lstStyle>
            <a:lvl1pPr lvl="0" algn="l">
              <a:lnSpc>
                <a:spcPct val="100000"/>
              </a:lnSpc>
              <a:spcBef>
                <a:spcPts val="0"/>
              </a:spcBef>
              <a:spcAft>
                <a:spcPts val="0"/>
              </a:spcAft>
              <a:buClr>
                <a:srgbClr val="000000"/>
              </a:buClr>
              <a:buSzPts val="1800"/>
              <a:buNone/>
              <a:defRPr>
                <a:latin typeface="Brandon Grotesque Regular" panose="020B0503020203060202" pitchFamily="34" charset="0"/>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r>
              <a:rPr lang="en-US"/>
              <a:t>Click to edit Master title style</a:t>
            </a:r>
            <a:endParaRPr dirty="0"/>
          </a:p>
        </p:txBody>
      </p:sp>
      <p:sp>
        <p:nvSpPr>
          <p:cNvPr id="11" name="Google Shape;11;p23"/>
          <p:cNvSpPr txBox="1"/>
          <p:nvPr/>
        </p:nvSpPr>
        <p:spPr>
          <a:xfrm>
            <a:off x="609599" y="802335"/>
            <a:ext cx="10972803" cy="464601"/>
          </a:xfrm>
          <a:prstGeom prst="rect">
            <a:avLst/>
          </a:prstGeom>
          <a:noFill/>
          <a:ln>
            <a:noFill/>
          </a:ln>
        </p:spPr>
        <p:txBody>
          <a:bodyPr spcFirstLastPara="1" wrap="square" lIns="42200" tIns="42200" rIns="42200" bIns="42200" anchor="ctr" anchorCtr="0">
            <a:normAutofit/>
          </a:bodyPr>
          <a:lstStyle/>
          <a:p>
            <a:pPr marL="0" marR="0" lvl="0" indent="0" algn="l" rtl="0">
              <a:lnSpc>
                <a:spcPct val="100000"/>
              </a:lnSpc>
              <a:spcBef>
                <a:spcPts val="0"/>
              </a:spcBef>
              <a:spcAft>
                <a:spcPts val="0"/>
              </a:spcAft>
              <a:buClr>
                <a:srgbClr val="000000"/>
              </a:buClr>
              <a:buSzPts val="1147"/>
              <a:buFont typeface="Palatino"/>
              <a:buNone/>
            </a:pPr>
            <a:r>
              <a:rPr lang="en-US" sz="1147" b="0" i="1" u="none" strike="noStrike" cap="none" dirty="0">
                <a:solidFill>
                  <a:srgbClr val="000000"/>
                </a:solidFill>
                <a:latin typeface="Brandon Grotesque Regular" panose="020B0503020203060202" pitchFamily="34" charset="0"/>
                <a:ea typeface="Palatino"/>
                <a:cs typeface="Palatino"/>
                <a:sym typeface="Palatino"/>
              </a:rPr>
              <a:t>Subtitle</a:t>
            </a:r>
            <a:endParaRPr sz="1400" b="0" i="0" u="none" strike="noStrike" cap="none" dirty="0">
              <a:solidFill>
                <a:srgbClr val="000000"/>
              </a:solidFill>
              <a:latin typeface="Brandon Grotesque Regular" panose="020B0503020203060202" pitchFamily="34" charset="0"/>
              <a:ea typeface="Arial"/>
              <a:cs typeface="Arial"/>
              <a:sym typeface="Arial"/>
            </a:endParaRPr>
          </a:p>
        </p:txBody>
      </p:sp>
      <p:sp>
        <p:nvSpPr>
          <p:cNvPr id="12" name="Google Shape;12;p23"/>
          <p:cNvSpPr txBox="1">
            <a:spLocks noGrp="1"/>
          </p:cNvSpPr>
          <p:nvPr>
            <p:ph type="sldNum" idx="12"/>
          </p:nvPr>
        </p:nvSpPr>
        <p:spPr>
          <a:xfrm>
            <a:off x="8443505" y="6250231"/>
            <a:ext cx="294096" cy="212238"/>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414141"/>
              </a:buClr>
              <a:buSzPts val="779"/>
              <a:buFont typeface="Palatino"/>
              <a:buNone/>
              <a:defRPr sz="779" b="0" i="0" u="none" strike="noStrike" cap="none">
                <a:solidFill>
                  <a:srgbClr val="414141"/>
                </a:solidFill>
                <a:latin typeface="Brandon Grotesque Regular" panose="020B0503020203060202" pitchFamily="34" charset="0"/>
                <a:ea typeface="Brandon Grotesque Regular" panose="020B0503020203060202" pitchFamily="34" charset="0"/>
                <a:cs typeface="Brandon Grotesque Regular" panose="020B0503020203060202" pitchFamily="34" charset="0"/>
                <a:sym typeface="Palatino"/>
              </a:defRPr>
            </a:lvl1pPr>
            <a:lvl2pPr marL="0" marR="0" lvl="1" indent="0" algn="r">
              <a:lnSpc>
                <a:spcPct val="100000"/>
              </a:lnSpc>
              <a:spcBef>
                <a:spcPts val="0"/>
              </a:spcBef>
              <a:spcAft>
                <a:spcPts val="0"/>
              </a:spcAft>
              <a:buClr>
                <a:srgbClr val="414141"/>
              </a:buClr>
              <a:buSzPts val="779"/>
              <a:buFont typeface="Palatino"/>
              <a:buNone/>
              <a:defRPr sz="779" b="0" i="0" u="none" strike="noStrike" cap="none">
                <a:solidFill>
                  <a:srgbClr val="414141"/>
                </a:solidFill>
                <a:latin typeface="Palatino"/>
                <a:ea typeface="Palatino"/>
                <a:cs typeface="Palatino"/>
                <a:sym typeface="Palatino"/>
              </a:defRPr>
            </a:lvl2pPr>
            <a:lvl3pPr marL="0" marR="0" lvl="2" indent="0" algn="r">
              <a:lnSpc>
                <a:spcPct val="100000"/>
              </a:lnSpc>
              <a:spcBef>
                <a:spcPts val="0"/>
              </a:spcBef>
              <a:spcAft>
                <a:spcPts val="0"/>
              </a:spcAft>
              <a:buClr>
                <a:srgbClr val="414141"/>
              </a:buClr>
              <a:buSzPts val="779"/>
              <a:buFont typeface="Palatino"/>
              <a:buNone/>
              <a:defRPr sz="779" b="0" i="0" u="none" strike="noStrike" cap="none">
                <a:solidFill>
                  <a:srgbClr val="414141"/>
                </a:solidFill>
                <a:latin typeface="Palatino"/>
                <a:ea typeface="Palatino"/>
                <a:cs typeface="Palatino"/>
                <a:sym typeface="Palatino"/>
              </a:defRPr>
            </a:lvl3pPr>
            <a:lvl4pPr marL="0" marR="0" lvl="3" indent="0" algn="r">
              <a:lnSpc>
                <a:spcPct val="100000"/>
              </a:lnSpc>
              <a:spcBef>
                <a:spcPts val="0"/>
              </a:spcBef>
              <a:spcAft>
                <a:spcPts val="0"/>
              </a:spcAft>
              <a:buClr>
                <a:srgbClr val="414141"/>
              </a:buClr>
              <a:buSzPts val="779"/>
              <a:buFont typeface="Palatino"/>
              <a:buNone/>
              <a:defRPr sz="779" b="0" i="0" u="none" strike="noStrike" cap="none">
                <a:solidFill>
                  <a:srgbClr val="414141"/>
                </a:solidFill>
                <a:latin typeface="Palatino"/>
                <a:ea typeface="Palatino"/>
                <a:cs typeface="Palatino"/>
                <a:sym typeface="Palatino"/>
              </a:defRPr>
            </a:lvl4pPr>
            <a:lvl5pPr marL="0" marR="0" lvl="4" indent="0" algn="r">
              <a:lnSpc>
                <a:spcPct val="100000"/>
              </a:lnSpc>
              <a:spcBef>
                <a:spcPts val="0"/>
              </a:spcBef>
              <a:spcAft>
                <a:spcPts val="0"/>
              </a:spcAft>
              <a:buClr>
                <a:srgbClr val="414141"/>
              </a:buClr>
              <a:buSzPts val="779"/>
              <a:buFont typeface="Palatino"/>
              <a:buNone/>
              <a:defRPr sz="779" b="0" i="0" u="none" strike="noStrike" cap="none">
                <a:solidFill>
                  <a:srgbClr val="414141"/>
                </a:solidFill>
                <a:latin typeface="Palatino"/>
                <a:ea typeface="Palatino"/>
                <a:cs typeface="Palatino"/>
                <a:sym typeface="Palatino"/>
              </a:defRPr>
            </a:lvl5pPr>
            <a:lvl6pPr marL="0" marR="0" lvl="5" indent="0" algn="r">
              <a:lnSpc>
                <a:spcPct val="100000"/>
              </a:lnSpc>
              <a:spcBef>
                <a:spcPts val="0"/>
              </a:spcBef>
              <a:spcAft>
                <a:spcPts val="0"/>
              </a:spcAft>
              <a:buClr>
                <a:srgbClr val="414141"/>
              </a:buClr>
              <a:buSzPts val="779"/>
              <a:buFont typeface="Palatino"/>
              <a:buNone/>
              <a:defRPr sz="779" b="0" i="0" u="none" strike="noStrike" cap="none">
                <a:solidFill>
                  <a:srgbClr val="414141"/>
                </a:solidFill>
                <a:latin typeface="Palatino"/>
                <a:ea typeface="Palatino"/>
                <a:cs typeface="Palatino"/>
                <a:sym typeface="Palatino"/>
              </a:defRPr>
            </a:lvl6pPr>
            <a:lvl7pPr marL="0" marR="0" lvl="6" indent="0" algn="r">
              <a:lnSpc>
                <a:spcPct val="100000"/>
              </a:lnSpc>
              <a:spcBef>
                <a:spcPts val="0"/>
              </a:spcBef>
              <a:spcAft>
                <a:spcPts val="0"/>
              </a:spcAft>
              <a:buClr>
                <a:srgbClr val="414141"/>
              </a:buClr>
              <a:buSzPts val="779"/>
              <a:buFont typeface="Palatino"/>
              <a:buNone/>
              <a:defRPr sz="779" b="0" i="0" u="none" strike="noStrike" cap="none">
                <a:solidFill>
                  <a:srgbClr val="414141"/>
                </a:solidFill>
                <a:latin typeface="Palatino"/>
                <a:ea typeface="Palatino"/>
                <a:cs typeface="Palatino"/>
                <a:sym typeface="Palatino"/>
              </a:defRPr>
            </a:lvl7pPr>
            <a:lvl8pPr marL="0" marR="0" lvl="7" indent="0" algn="r">
              <a:lnSpc>
                <a:spcPct val="100000"/>
              </a:lnSpc>
              <a:spcBef>
                <a:spcPts val="0"/>
              </a:spcBef>
              <a:spcAft>
                <a:spcPts val="0"/>
              </a:spcAft>
              <a:buClr>
                <a:srgbClr val="414141"/>
              </a:buClr>
              <a:buSzPts val="779"/>
              <a:buFont typeface="Palatino"/>
              <a:buNone/>
              <a:defRPr sz="779" b="0" i="0" u="none" strike="noStrike" cap="none">
                <a:solidFill>
                  <a:srgbClr val="414141"/>
                </a:solidFill>
                <a:latin typeface="Palatino"/>
                <a:ea typeface="Palatino"/>
                <a:cs typeface="Palatino"/>
                <a:sym typeface="Palatino"/>
              </a:defRPr>
            </a:lvl8pPr>
            <a:lvl9pPr marL="0" marR="0" lvl="8" indent="0" algn="r">
              <a:lnSpc>
                <a:spcPct val="100000"/>
              </a:lnSpc>
              <a:spcBef>
                <a:spcPts val="0"/>
              </a:spcBef>
              <a:spcAft>
                <a:spcPts val="0"/>
              </a:spcAft>
              <a:buClr>
                <a:srgbClr val="414141"/>
              </a:buClr>
              <a:buSzPts val="779"/>
              <a:buFont typeface="Palatino"/>
              <a:buNone/>
              <a:defRPr sz="779" b="0" i="0" u="none" strike="noStrike" cap="none">
                <a:solidFill>
                  <a:srgbClr val="414141"/>
                </a:solidFill>
                <a:latin typeface="Palatino"/>
                <a:ea typeface="Palatino"/>
                <a:cs typeface="Palatino"/>
                <a:sym typeface="Palatino"/>
              </a:defRPr>
            </a:lvl9pPr>
          </a:lstStyle>
          <a:p>
            <a:fld id="{BF10DE4A-0AF3-4031-8100-6967868D0311}" type="slidenum">
              <a:rPr lang="en-US" smtClean="0"/>
              <a:t>‹#›</a:t>
            </a:fld>
            <a:endParaRPr lang="en-US" dirty="0"/>
          </a:p>
        </p:txBody>
      </p:sp>
    </p:spTree>
    <p:extLst>
      <p:ext uri="{BB962C8B-B14F-4D97-AF65-F5344CB8AC3E}">
        <p14:creationId xmlns:p14="http://schemas.microsoft.com/office/powerpoint/2010/main" val="1549919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50F5-0636-4D47-AA6E-44E40DE6F837}"/>
              </a:ext>
            </a:extLst>
          </p:cNvPr>
          <p:cNvSpPr>
            <a:spLocks noGrp="1"/>
          </p:cNvSpPr>
          <p:nvPr>
            <p:ph type="title"/>
          </p:nvPr>
        </p:nvSpPr>
        <p:spPr>
          <a:xfrm>
            <a:off x="311289" y="287308"/>
            <a:ext cx="11322995" cy="460838"/>
          </a:xfrm>
          <a:prstGeom prst="rect">
            <a:avLst/>
          </a:prstGeom>
        </p:spPr>
        <p:txBody>
          <a:bodyPr/>
          <a:lstStyle>
            <a:lvl1pPr>
              <a:defRPr sz="1800">
                <a:latin typeface="Brandon Grotesque Regular" panose="020B0503020203060202" pitchFamily="34"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27EDD21E-E6AE-4951-893D-A6B0DF51BD32}"/>
              </a:ext>
            </a:extLst>
          </p:cNvPr>
          <p:cNvCxnSpPr/>
          <p:nvPr/>
        </p:nvCxnSpPr>
        <p:spPr>
          <a:xfrm>
            <a:off x="408561" y="880354"/>
            <a:ext cx="11322995" cy="0"/>
          </a:xfrm>
          <a:prstGeom prst="line">
            <a:avLst/>
          </a:prstGeom>
          <a:ln w="63500" cmpd="dbl">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0782DF0-A875-44E0-9412-32E9B8FF296C}"/>
              </a:ext>
            </a:extLst>
          </p:cNvPr>
          <p:cNvGrpSpPr/>
          <p:nvPr/>
        </p:nvGrpSpPr>
        <p:grpSpPr>
          <a:xfrm>
            <a:off x="330745" y="6300287"/>
            <a:ext cx="11400811" cy="273599"/>
            <a:chOff x="248059" y="6300284"/>
            <a:chExt cx="8550608" cy="273599"/>
          </a:xfrm>
        </p:grpSpPr>
        <p:cxnSp>
          <p:nvCxnSpPr>
            <p:cNvPr id="11" name="Straight Connector 10">
              <a:extLst>
                <a:ext uri="{FF2B5EF4-FFF2-40B4-BE49-F238E27FC236}">
                  <a16:creationId xmlns:a16="http://schemas.microsoft.com/office/drawing/2014/main" id="{89CA0208-04AB-4A19-83D1-22F9E0F8E168}"/>
                </a:ext>
              </a:extLst>
            </p:cNvPr>
            <p:cNvCxnSpPr>
              <a:cxnSpLocks/>
            </p:cNvCxnSpPr>
            <p:nvPr/>
          </p:nvCxnSpPr>
          <p:spPr>
            <a:xfrm>
              <a:off x="306421" y="6300284"/>
              <a:ext cx="8492246" cy="0"/>
            </a:xfrm>
            <a:prstGeom prst="line">
              <a:avLst/>
            </a:prstGeom>
            <a:ln w="28575" cmpd="sng">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6BE2E0B-95D0-4B32-8AFD-5668D5719259}"/>
                </a:ext>
              </a:extLst>
            </p:cNvPr>
            <p:cNvSpPr txBox="1"/>
            <p:nvPr/>
          </p:nvSpPr>
          <p:spPr>
            <a:xfrm>
              <a:off x="248059" y="6366134"/>
              <a:ext cx="5982511" cy="207749"/>
            </a:xfrm>
            <a:prstGeom prst="rect">
              <a:avLst/>
            </a:prstGeom>
            <a:noFill/>
          </p:spPr>
          <p:txBody>
            <a:bodyPr wrap="square" rtlCol="0">
              <a:spAutoFit/>
            </a:bodyPr>
            <a:lstStyle/>
            <a:p>
              <a:r>
                <a:rPr lang="en-US" sz="750" b="1" dirty="0">
                  <a:latin typeface="Brandon Grotesque Regular" panose="020B0503020203060202" pitchFamily="34" charset="0"/>
                </a:rPr>
                <a:t>      |   </a:t>
              </a:r>
              <a:r>
                <a:rPr lang="en-US" sz="750" b="0" dirty="0">
                  <a:latin typeface="Brandon Grotesque Regular" panose="020B0503020203060202" pitchFamily="34" charset="0"/>
                </a:rPr>
                <a:t>ADVISORY BOARD FOR THE ARTS</a:t>
              </a:r>
            </a:p>
          </p:txBody>
        </p:sp>
      </p:grpSp>
      <p:sp>
        <p:nvSpPr>
          <p:cNvPr id="8" name="Google Shape;15;p24">
            <a:extLst>
              <a:ext uri="{FF2B5EF4-FFF2-40B4-BE49-F238E27FC236}">
                <a16:creationId xmlns:a16="http://schemas.microsoft.com/office/drawing/2014/main" id="{473CC776-1E0C-4A70-AA24-D9D98FCE5DD6}"/>
              </a:ext>
            </a:extLst>
          </p:cNvPr>
          <p:cNvSpPr txBox="1">
            <a:spLocks noGrp="1"/>
          </p:cNvSpPr>
          <p:nvPr>
            <p:ph type="sldNum" idx="12"/>
          </p:nvPr>
        </p:nvSpPr>
        <p:spPr>
          <a:xfrm>
            <a:off x="311289" y="6398151"/>
            <a:ext cx="294096" cy="18218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414141"/>
              </a:buClr>
              <a:buSzPts val="779"/>
              <a:buFont typeface="Palatino"/>
              <a:buNone/>
              <a:defRPr sz="584">
                <a:solidFill>
                  <a:srgbClr val="414141"/>
                </a:solidFill>
                <a:latin typeface="Brandon Grotesque Regular" panose="020B0503020203060202" pitchFamily="34" charset="0"/>
                <a:ea typeface="Brandon Grotesque Regular" panose="020B0503020203060202" pitchFamily="34" charset="0"/>
                <a:cs typeface="Brandon Grotesque Regular" panose="020B0503020203060202" pitchFamily="34" charset="0"/>
                <a:sym typeface="Palatino"/>
              </a:defRPr>
            </a:lvl1pPr>
            <a:lvl2pPr marL="0" lvl="1" indent="0" algn="r">
              <a:lnSpc>
                <a:spcPct val="100000"/>
              </a:lnSpc>
              <a:spcBef>
                <a:spcPts val="0"/>
              </a:spcBef>
              <a:spcAft>
                <a:spcPts val="0"/>
              </a:spcAft>
              <a:buClr>
                <a:srgbClr val="414141"/>
              </a:buClr>
              <a:buSzPts val="779"/>
              <a:buFont typeface="Palatino"/>
              <a:buNone/>
              <a:defRPr sz="584">
                <a:solidFill>
                  <a:srgbClr val="414141"/>
                </a:solidFill>
                <a:latin typeface="Palatino"/>
                <a:ea typeface="Palatino"/>
                <a:cs typeface="Palatino"/>
                <a:sym typeface="Palatino"/>
              </a:defRPr>
            </a:lvl2pPr>
            <a:lvl3pPr marL="0" lvl="2" indent="0" algn="r">
              <a:lnSpc>
                <a:spcPct val="100000"/>
              </a:lnSpc>
              <a:spcBef>
                <a:spcPts val="0"/>
              </a:spcBef>
              <a:spcAft>
                <a:spcPts val="0"/>
              </a:spcAft>
              <a:buClr>
                <a:srgbClr val="414141"/>
              </a:buClr>
              <a:buSzPts val="779"/>
              <a:buFont typeface="Palatino"/>
              <a:buNone/>
              <a:defRPr sz="584">
                <a:solidFill>
                  <a:srgbClr val="414141"/>
                </a:solidFill>
                <a:latin typeface="Palatino"/>
                <a:ea typeface="Palatino"/>
                <a:cs typeface="Palatino"/>
                <a:sym typeface="Palatino"/>
              </a:defRPr>
            </a:lvl3pPr>
            <a:lvl4pPr marL="0" lvl="3" indent="0" algn="r">
              <a:lnSpc>
                <a:spcPct val="100000"/>
              </a:lnSpc>
              <a:spcBef>
                <a:spcPts val="0"/>
              </a:spcBef>
              <a:spcAft>
                <a:spcPts val="0"/>
              </a:spcAft>
              <a:buClr>
                <a:srgbClr val="414141"/>
              </a:buClr>
              <a:buSzPts val="779"/>
              <a:buFont typeface="Palatino"/>
              <a:buNone/>
              <a:defRPr sz="584">
                <a:solidFill>
                  <a:srgbClr val="414141"/>
                </a:solidFill>
                <a:latin typeface="Palatino"/>
                <a:ea typeface="Palatino"/>
                <a:cs typeface="Palatino"/>
                <a:sym typeface="Palatino"/>
              </a:defRPr>
            </a:lvl4pPr>
            <a:lvl5pPr marL="0" lvl="4" indent="0" algn="r">
              <a:lnSpc>
                <a:spcPct val="100000"/>
              </a:lnSpc>
              <a:spcBef>
                <a:spcPts val="0"/>
              </a:spcBef>
              <a:spcAft>
                <a:spcPts val="0"/>
              </a:spcAft>
              <a:buClr>
                <a:srgbClr val="414141"/>
              </a:buClr>
              <a:buSzPts val="779"/>
              <a:buFont typeface="Palatino"/>
              <a:buNone/>
              <a:defRPr sz="584">
                <a:solidFill>
                  <a:srgbClr val="414141"/>
                </a:solidFill>
                <a:latin typeface="Palatino"/>
                <a:ea typeface="Palatino"/>
                <a:cs typeface="Palatino"/>
                <a:sym typeface="Palatino"/>
              </a:defRPr>
            </a:lvl5pPr>
            <a:lvl6pPr marL="0" lvl="5" indent="0" algn="r">
              <a:lnSpc>
                <a:spcPct val="100000"/>
              </a:lnSpc>
              <a:spcBef>
                <a:spcPts val="0"/>
              </a:spcBef>
              <a:spcAft>
                <a:spcPts val="0"/>
              </a:spcAft>
              <a:buClr>
                <a:srgbClr val="414141"/>
              </a:buClr>
              <a:buSzPts val="779"/>
              <a:buFont typeface="Palatino"/>
              <a:buNone/>
              <a:defRPr sz="584">
                <a:solidFill>
                  <a:srgbClr val="414141"/>
                </a:solidFill>
                <a:latin typeface="Palatino"/>
                <a:ea typeface="Palatino"/>
                <a:cs typeface="Palatino"/>
                <a:sym typeface="Palatino"/>
              </a:defRPr>
            </a:lvl6pPr>
            <a:lvl7pPr marL="0" lvl="6" indent="0" algn="r">
              <a:lnSpc>
                <a:spcPct val="100000"/>
              </a:lnSpc>
              <a:spcBef>
                <a:spcPts val="0"/>
              </a:spcBef>
              <a:spcAft>
                <a:spcPts val="0"/>
              </a:spcAft>
              <a:buClr>
                <a:srgbClr val="414141"/>
              </a:buClr>
              <a:buSzPts val="779"/>
              <a:buFont typeface="Palatino"/>
              <a:buNone/>
              <a:defRPr sz="584">
                <a:solidFill>
                  <a:srgbClr val="414141"/>
                </a:solidFill>
                <a:latin typeface="Palatino"/>
                <a:ea typeface="Palatino"/>
                <a:cs typeface="Palatino"/>
                <a:sym typeface="Palatino"/>
              </a:defRPr>
            </a:lvl7pPr>
            <a:lvl8pPr marL="0" lvl="7" indent="0" algn="r">
              <a:lnSpc>
                <a:spcPct val="100000"/>
              </a:lnSpc>
              <a:spcBef>
                <a:spcPts val="0"/>
              </a:spcBef>
              <a:spcAft>
                <a:spcPts val="0"/>
              </a:spcAft>
              <a:buClr>
                <a:srgbClr val="414141"/>
              </a:buClr>
              <a:buSzPts val="779"/>
              <a:buFont typeface="Palatino"/>
              <a:buNone/>
              <a:defRPr sz="584">
                <a:solidFill>
                  <a:srgbClr val="414141"/>
                </a:solidFill>
                <a:latin typeface="Palatino"/>
                <a:ea typeface="Palatino"/>
                <a:cs typeface="Palatino"/>
                <a:sym typeface="Palatino"/>
              </a:defRPr>
            </a:lvl8pPr>
            <a:lvl9pPr marL="0" lvl="8" indent="0" algn="r">
              <a:lnSpc>
                <a:spcPct val="100000"/>
              </a:lnSpc>
              <a:spcBef>
                <a:spcPts val="0"/>
              </a:spcBef>
              <a:spcAft>
                <a:spcPts val="0"/>
              </a:spcAft>
              <a:buClr>
                <a:srgbClr val="414141"/>
              </a:buClr>
              <a:buSzPts val="779"/>
              <a:buFont typeface="Palatino"/>
              <a:buNone/>
              <a:defRPr sz="584">
                <a:solidFill>
                  <a:srgbClr val="414141"/>
                </a:solidFill>
                <a:latin typeface="Palatino"/>
                <a:ea typeface="Palatino"/>
                <a:cs typeface="Palatino"/>
                <a:sym typeface="Palatino"/>
              </a:defRPr>
            </a:lvl9pPr>
          </a:lstStyle>
          <a:p>
            <a:fld id="{BF10DE4A-0AF3-4031-8100-6967868D0311}" type="slidenum">
              <a:rPr lang="en-US" smtClean="0"/>
              <a:t>‹#›</a:t>
            </a:fld>
            <a:endParaRPr lang="en-US" dirty="0"/>
          </a:p>
        </p:txBody>
      </p:sp>
    </p:spTree>
    <p:extLst>
      <p:ext uri="{BB962C8B-B14F-4D97-AF65-F5344CB8AC3E}">
        <p14:creationId xmlns:p14="http://schemas.microsoft.com/office/powerpoint/2010/main" val="347356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757B-1D9C-562F-7021-019D7642E7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CB4510-0565-4CCA-C8E8-0D3D76D88A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289C-0974-95DA-5EAE-1FB92E4C7B38}"/>
              </a:ext>
            </a:extLst>
          </p:cNvPr>
          <p:cNvSpPr>
            <a:spLocks noGrp="1"/>
          </p:cNvSpPr>
          <p:nvPr>
            <p:ph type="dt" sz="half" idx="10"/>
          </p:nvPr>
        </p:nvSpPr>
        <p:spPr/>
        <p:txBody>
          <a:bodyPr/>
          <a:lstStyle/>
          <a:p>
            <a:fld id="{F2F7B5A8-17B9-4CDE-8C4A-1D4E6A90E8FE}" type="datetimeFigureOut">
              <a:rPr lang="en-US" smtClean="0"/>
              <a:t>1/28/25</a:t>
            </a:fld>
            <a:endParaRPr lang="en-US" dirty="0"/>
          </a:p>
        </p:txBody>
      </p:sp>
      <p:sp>
        <p:nvSpPr>
          <p:cNvPr id="5" name="Footer Placeholder 4">
            <a:extLst>
              <a:ext uri="{FF2B5EF4-FFF2-40B4-BE49-F238E27FC236}">
                <a16:creationId xmlns:a16="http://schemas.microsoft.com/office/drawing/2014/main" id="{BE752E53-484E-F757-AD14-8B2A5FDCF0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F89E95-A419-DACE-923B-E9DFC310C409}"/>
              </a:ext>
            </a:extLst>
          </p:cNvPr>
          <p:cNvSpPr>
            <a:spLocks noGrp="1"/>
          </p:cNvSpPr>
          <p:nvPr>
            <p:ph type="sldNum" sz="quarter" idx="12"/>
          </p:nvPr>
        </p:nvSpPr>
        <p:spPr/>
        <p:txBody>
          <a:bodyPr/>
          <a:lstStyle/>
          <a:p>
            <a:fld id="{BF10DE4A-0AF3-4031-8100-6967868D0311}" type="slidenum">
              <a:rPr lang="en-US" smtClean="0"/>
              <a:t>‹#›</a:t>
            </a:fld>
            <a:endParaRPr lang="en-US" dirty="0"/>
          </a:p>
        </p:txBody>
      </p:sp>
    </p:spTree>
    <p:extLst>
      <p:ext uri="{BB962C8B-B14F-4D97-AF65-F5344CB8AC3E}">
        <p14:creationId xmlns:p14="http://schemas.microsoft.com/office/powerpoint/2010/main" val="3691720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18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AE19-6E5A-4958-468D-0B5AB45754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3B5581-E9A1-1A65-28F6-401912A364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41166-BDAA-7390-799F-A333BD21E2CA}"/>
              </a:ext>
            </a:extLst>
          </p:cNvPr>
          <p:cNvSpPr>
            <a:spLocks noGrp="1"/>
          </p:cNvSpPr>
          <p:nvPr>
            <p:ph type="dt" sz="half" idx="10"/>
          </p:nvPr>
        </p:nvSpPr>
        <p:spPr/>
        <p:txBody>
          <a:bodyPr/>
          <a:lstStyle/>
          <a:p>
            <a:fld id="{8EBA75FA-8CB1-9C46-9F6E-DCC481233A07}" type="datetimeFigureOut">
              <a:rPr lang="en-US" smtClean="0"/>
              <a:t>1/28/25</a:t>
            </a:fld>
            <a:endParaRPr lang="en-US"/>
          </a:p>
        </p:txBody>
      </p:sp>
      <p:sp>
        <p:nvSpPr>
          <p:cNvPr id="5" name="Footer Placeholder 4">
            <a:extLst>
              <a:ext uri="{FF2B5EF4-FFF2-40B4-BE49-F238E27FC236}">
                <a16:creationId xmlns:a16="http://schemas.microsoft.com/office/drawing/2014/main" id="{3350E7F1-FACA-421A-7882-60F29389B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A9004-5096-7E69-3392-32E9612DD9EC}"/>
              </a:ext>
            </a:extLst>
          </p:cNvPr>
          <p:cNvSpPr>
            <a:spLocks noGrp="1"/>
          </p:cNvSpPr>
          <p:nvPr>
            <p:ph type="sldNum" sz="quarter" idx="12"/>
          </p:nvPr>
        </p:nvSpPr>
        <p:spPr/>
        <p:txBody>
          <a:bodyPr/>
          <a:lstStyle/>
          <a:p>
            <a:fld id="{05248262-16FB-B042-9B51-0C50874AD1BA}" type="slidenum">
              <a:rPr lang="en-US" smtClean="0"/>
              <a:t>‹#›</a:t>
            </a:fld>
            <a:endParaRPr lang="en-US"/>
          </a:p>
        </p:txBody>
      </p:sp>
    </p:spTree>
    <p:extLst>
      <p:ext uri="{BB962C8B-B14F-4D97-AF65-F5344CB8AC3E}">
        <p14:creationId xmlns:p14="http://schemas.microsoft.com/office/powerpoint/2010/main" val="193551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063F2-20AA-A5F2-0619-79584E3607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FB815-34F3-DED8-CE88-D1364DC043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4A2D43-AD77-C80C-2487-A22604C068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8E925C-021F-3B01-1B5B-F7961637819F}"/>
              </a:ext>
            </a:extLst>
          </p:cNvPr>
          <p:cNvSpPr>
            <a:spLocks noGrp="1"/>
          </p:cNvSpPr>
          <p:nvPr>
            <p:ph type="dt" sz="half" idx="10"/>
          </p:nvPr>
        </p:nvSpPr>
        <p:spPr/>
        <p:txBody>
          <a:bodyPr/>
          <a:lstStyle/>
          <a:p>
            <a:fld id="{8EBA75FA-8CB1-9C46-9F6E-DCC481233A07}" type="datetimeFigureOut">
              <a:rPr lang="en-US" smtClean="0"/>
              <a:t>1/28/25</a:t>
            </a:fld>
            <a:endParaRPr lang="en-US"/>
          </a:p>
        </p:txBody>
      </p:sp>
      <p:sp>
        <p:nvSpPr>
          <p:cNvPr id="6" name="Footer Placeholder 5">
            <a:extLst>
              <a:ext uri="{FF2B5EF4-FFF2-40B4-BE49-F238E27FC236}">
                <a16:creationId xmlns:a16="http://schemas.microsoft.com/office/drawing/2014/main" id="{C95911AC-9760-6ACA-A57B-7904BCCD0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8D0D4-9DBC-5424-31BB-457197F4ECC4}"/>
              </a:ext>
            </a:extLst>
          </p:cNvPr>
          <p:cNvSpPr>
            <a:spLocks noGrp="1"/>
          </p:cNvSpPr>
          <p:nvPr>
            <p:ph type="sldNum" sz="quarter" idx="12"/>
          </p:nvPr>
        </p:nvSpPr>
        <p:spPr/>
        <p:txBody>
          <a:bodyPr/>
          <a:lstStyle/>
          <a:p>
            <a:fld id="{05248262-16FB-B042-9B51-0C50874AD1BA}" type="slidenum">
              <a:rPr lang="en-US" smtClean="0"/>
              <a:t>‹#›</a:t>
            </a:fld>
            <a:endParaRPr lang="en-US"/>
          </a:p>
        </p:txBody>
      </p:sp>
    </p:spTree>
    <p:extLst>
      <p:ext uri="{BB962C8B-B14F-4D97-AF65-F5344CB8AC3E}">
        <p14:creationId xmlns:p14="http://schemas.microsoft.com/office/powerpoint/2010/main" val="67251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252B3-69AA-FF62-46BF-7B009CDBED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34B9C2-3E66-64B2-4291-6034B07C9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2552AF-64C8-0B16-FDFB-CC418A3D88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A76C44-FD48-7FF7-A00D-5FA7C34C8D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427CA5-021F-CF49-E347-D954CE6BF1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19161A-723C-4FD5-55CF-81C93B571765}"/>
              </a:ext>
            </a:extLst>
          </p:cNvPr>
          <p:cNvSpPr>
            <a:spLocks noGrp="1"/>
          </p:cNvSpPr>
          <p:nvPr>
            <p:ph type="dt" sz="half" idx="10"/>
          </p:nvPr>
        </p:nvSpPr>
        <p:spPr/>
        <p:txBody>
          <a:bodyPr/>
          <a:lstStyle/>
          <a:p>
            <a:fld id="{8EBA75FA-8CB1-9C46-9F6E-DCC481233A07}" type="datetimeFigureOut">
              <a:rPr lang="en-US" smtClean="0"/>
              <a:t>1/28/25</a:t>
            </a:fld>
            <a:endParaRPr lang="en-US"/>
          </a:p>
        </p:txBody>
      </p:sp>
      <p:sp>
        <p:nvSpPr>
          <p:cNvPr id="8" name="Footer Placeholder 7">
            <a:extLst>
              <a:ext uri="{FF2B5EF4-FFF2-40B4-BE49-F238E27FC236}">
                <a16:creationId xmlns:a16="http://schemas.microsoft.com/office/drawing/2014/main" id="{A6FF12B7-7DB9-1465-8E20-D9152F6E20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07FDC1-AC1F-DB83-997E-918AE86B85B6}"/>
              </a:ext>
            </a:extLst>
          </p:cNvPr>
          <p:cNvSpPr>
            <a:spLocks noGrp="1"/>
          </p:cNvSpPr>
          <p:nvPr>
            <p:ph type="sldNum" sz="quarter" idx="12"/>
          </p:nvPr>
        </p:nvSpPr>
        <p:spPr/>
        <p:txBody>
          <a:bodyPr/>
          <a:lstStyle/>
          <a:p>
            <a:fld id="{05248262-16FB-B042-9B51-0C50874AD1BA}" type="slidenum">
              <a:rPr lang="en-US" smtClean="0"/>
              <a:t>‹#›</a:t>
            </a:fld>
            <a:endParaRPr lang="en-US"/>
          </a:p>
        </p:txBody>
      </p:sp>
    </p:spTree>
    <p:extLst>
      <p:ext uri="{BB962C8B-B14F-4D97-AF65-F5344CB8AC3E}">
        <p14:creationId xmlns:p14="http://schemas.microsoft.com/office/powerpoint/2010/main" val="296516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5BDF-3E6B-D28C-F7EB-1DC746B76C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510C6-0373-A2A5-7D31-2F43EF80FA93}"/>
              </a:ext>
            </a:extLst>
          </p:cNvPr>
          <p:cNvSpPr>
            <a:spLocks noGrp="1"/>
          </p:cNvSpPr>
          <p:nvPr>
            <p:ph type="dt" sz="half" idx="10"/>
          </p:nvPr>
        </p:nvSpPr>
        <p:spPr/>
        <p:txBody>
          <a:bodyPr/>
          <a:lstStyle/>
          <a:p>
            <a:fld id="{8EBA75FA-8CB1-9C46-9F6E-DCC481233A07}" type="datetimeFigureOut">
              <a:rPr lang="en-US" smtClean="0"/>
              <a:t>1/28/25</a:t>
            </a:fld>
            <a:endParaRPr lang="en-US"/>
          </a:p>
        </p:txBody>
      </p:sp>
      <p:sp>
        <p:nvSpPr>
          <p:cNvPr id="4" name="Footer Placeholder 3">
            <a:extLst>
              <a:ext uri="{FF2B5EF4-FFF2-40B4-BE49-F238E27FC236}">
                <a16:creationId xmlns:a16="http://schemas.microsoft.com/office/drawing/2014/main" id="{8E1F87CB-C860-E57C-F5BA-62A191742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17EDAC-7EF5-6ABF-4712-E1785A49C041}"/>
              </a:ext>
            </a:extLst>
          </p:cNvPr>
          <p:cNvSpPr>
            <a:spLocks noGrp="1"/>
          </p:cNvSpPr>
          <p:nvPr>
            <p:ph type="sldNum" sz="quarter" idx="12"/>
          </p:nvPr>
        </p:nvSpPr>
        <p:spPr/>
        <p:txBody>
          <a:bodyPr/>
          <a:lstStyle/>
          <a:p>
            <a:fld id="{05248262-16FB-B042-9B51-0C50874AD1BA}" type="slidenum">
              <a:rPr lang="en-US" smtClean="0"/>
              <a:t>‹#›</a:t>
            </a:fld>
            <a:endParaRPr lang="en-US"/>
          </a:p>
        </p:txBody>
      </p:sp>
    </p:spTree>
    <p:extLst>
      <p:ext uri="{BB962C8B-B14F-4D97-AF65-F5344CB8AC3E}">
        <p14:creationId xmlns:p14="http://schemas.microsoft.com/office/powerpoint/2010/main" val="294655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482F0A-F1D7-D731-EEDE-E33CAC734928}"/>
              </a:ext>
            </a:extLst>
          </p:cNvPr>
          <p:cNvSpPr>
            <a:spLocks noGrp="1"/>
          </p:cNvSpPr>
          <p:nvPr>
            <p:ph type="dt" sz="half" idx="10"/>
          </p:nvPr>
        </p:nvSpPr>
        <p:spPr/>
        <p:txBody>
          <a:bodyPr/>
          <a:lstStyle/>
          <a:p>
            <a:fld id="{8EBA75FA-8CB1-9C46-9F6E-DCC481233A07}" type="datetimeFigureOut">
              <a:rPr lang="en-US" smtClean="0"/>
              <a:t>1/28/25</a:t>
            </a:fld>
            <a:endParaRPr lang="en-US"/>
          </a:p>
        </p:txBody>
      </p:sp>
      <p:sp>
        <p:nvSpPr>
          <p:cNvPr id="3" name="Footer Placeholder 2">
            <a:extLst>
              <a:ext uri="{FF2B5EF4-FFF2-40B4-BE49-F238E27FC236}">
                <a16:creationId xmlns:a16="http://schemas.microsoft.com/office/drawing/2014/main" id="{99492488-96EC-0D67-EF2B-AC5764B9D8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90CD58-48E3-D699-2234-17A2C421E9BB}"/>
              </a:ext>
            </a:extLst>
          </p:cNvPr>
          <p:cNvSpPr>
            <a:spLocks noGrp="1"/>
          </p:cNvSpPr>
          <p:nvPr>
            <p:ph type="sldNum" sz="quarter" idx="12"/>
          </p:nvPr>
        </p:nvSpPr>
        <p:spPr/>
        <p:txBody>
          <a:bodyPr/>
          <a:lstStyle/>
          <a:p>
            <a:fld id="{05248262-16FB-B042-9B51-0C50874AD1BA}" type="slidenum">
              <a:rPr lang="en-US" smtClean="0"/>
              <a:t>‹#›</a:t>
            </a:fld>
            <a:endParaRPr lang="en-US"/>
          </a:p>
        </p:txBody>
      </p:sp>
    </p:spTree>
    <p:extLst>
      <p:ext uri="{BB962C8B-B14F-4D97-AF65-F5344CB8AC3E}">
        <p14:creationId xmlns:p14="http://schemas.microsoft.com/office/powerpoint/2010/main" val="125283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F663-687B-47D3-61E6-AFBCD12DB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35FF1F-2084-6F30-BD2E-C3F7805A11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3EA29A-A0E8-9274-DDCE-0AD0D044C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7BF900-369B-D4B7-74FC-9F6AA6848E34}"/>
              </a:ext>
            </a:extLst>
          </p:cNvPr>
          <p:cNvSpPr>
            <a:spLocks noGrp="1"/>
          </p:cNvSpPr>
          <p:nvPr>
            <p:ph type="dt" sz="half" idx="10"/>
          </p:nvPr>
        </p:nvSpPr>
        <p:spPr/>
        <p:txBody>
          <a:bodyPr/>
          <a:lstStyle/>
          <a:p>
            <a:fld id="{8EBA75FA-8CB1-9C46-9F6E-DCC481233A07}" type="datetimeFigureOut">
              <a:rPr lang="en-US" smtClean="0"/>
              <a:t>1/28/25</a:t>
            </a:fld>
            <a:endParaRPr lang="en-US"/>
          </a:p>
        </p:txBody>
      </p:sp>
      <p:sp>
        <p:nvSpPr>
          <p:cNvPr id="6" name="Footer Placeholder 5">
            <a:extLst>
              <a:ext uri="{FF2B5EF4-FFF2-40B4-BE49-F238E27FC236}">
                <a16:creationId xmlns:a16="http://schemas.microsoft.com/office/drawing/2014/main" id="{B0AA7903-828C-0EDF-D313-C617B2822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BC648-3D1C-7C99-0DD3-0176DC13E135}"/>
              </a:ext>
            </a:extLst>
          </p:cNvPr>
          <p:cNvSpPr>
            <a:spLocks noGrp="1"/>
          </p:cNvSpPr>
          <p:nvPr>
            <p:ph type="sldNum" sz="quarter" idx="12"/>
          </p:nvPr>
        </p:nvSpPr>
        <p:spPr/>
        <p:txBody>
          <a:bodyPr/>
          <a:lstStyle/>
          <a:p>
            <a:fld id="{05248262-16FB-B042-9B51-0C50874AD1BA}" type="slidenum">
              <a:rPr lang="en-US" smtClean="0"/>
              <a:t>‹#›</a:t>
            </a:fld>
            <a:endParaRPr lang="en-US"/>
          </a:p>
        </p:txBody>
      </p:sp>
    </p:spTree>
    <p:extLst>
      <p:ext uri="{BB962C8B-B14F-4D97-AF65-F5344CB8AC3E}">
        <p14:creationId xmlns:p14="http://schemas.microsoft.com/office/powerpoint/2010/main" val="219190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73F2-031F-1209-7817-76380BD4A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B72BEE-B219-D3C3-A5EA-7FECC40A5D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4FD4AA-335E-F7C1-0D50-A37B5D578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E041CB-B023-C02C-33F9-91E523244133}"/>
              </a:ext>
            </a:extLst>
          </p:cNvPr>
          <p:cNvSpPr>
            <a:spLocks noGrp="1"/>
          </p:cNvSpPr>
          <p:nvPr>
            <p:ph type="dt" sz="half" idx="10"/>
          </p:nvPr>
        </p:nvSpPr>
        <p:spPr/>
        <p:txBody>
          <a:bodyPr/>
          <a:lstStyle/>
          <a:p>
            <a:fld id="{8EBA75FA-8CB1-9C46-9F6E-DCC481233A07}" type="datetimeFigureOut">
              <a:rPr lang="en-US" smtClean="0"/>
              <a:t>1/28/25</a:t>
            </a:fld>
            <a:endParaRPr lang="en-US"/>
          </a:p>
        </p:txBody>
      </p:sp>
      <p:sp>
        <p:nvSpPr>
          <p:cNvPr id="6" name="Footer Placeholder 5">
            <a:extLst>
              <a:ext uri="{FF2B5EF4-FFF2-40B4-BE49-F238E27FC236}">
                <a16:creationId xmlns:a16="http://schemas.microsoft.com/office/drawing/2014/main" id="{6DA272B7-8037-71E8-D350-D26484DC8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A7AE5-5732-DE50-BF75-F3F9F7F8C28C}"/>
              </a:ext>
            </a:extLst>
          </p:cNvPr>
          <p:cNvSpPr>
            <a:spLocks noGrp="1"/>
          </p:cNvSpPr>
          <p:nvPr>
            <p:ph type="sldNum" sz="quarter" idx="12"/>
          </p:nvPr>
        </p:nvSpPr>
        <p:spPr/>
        <p:txBody>
          <a:bodyPr/>
          <a:lstStyle/>
          <a:p>
            <a:fld id="{05248262-16FB-B042-9B51-0C50874AD1BA}" type="slidenum">
              <a:rPr lang="en-US" smtClean="0"/>
              <a:t>‹#›</a:t>
            </a:fld>
            <a:endParaRPr lang="en-US"/>
          </a:p>
        </p:txBody>
      </p:sp>
    </p:spTree>
    <p:extLst>
      <p:ext uri="{BB962C8B-B14F-4D97-AF65-F5344CB8AC3E}">
        <p14:creationId xmlns:p14="http://schemas.microsoft.com/office/powerpoint/2010/main" val="401799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A4A003-29D4-05CE-9A71-26C43479A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CA4C0-3250-F78E-7F65-17B7ECD2DC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5ECB93-A4A7-59B7-663B-127EB5D23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BA75FA-8CB1-9C46-9F6E-DCC481233A07}" type="datetimeFigureOut">
              <a:rPr lang="en-US" smtClean="0"/>
              <a:t>1/28/25</a:t>
            </a:fld>
            <a:endParaRPr lang="en-US"/>
          </a:p>
        </p:txBody>
      </p:sp>
      <p:sp>
        <p:nvSpPr>
          <p:cNvPr id="5" name="Footer Placeholder 4">
            <a:extLst>
              <a:ext uri="{FF2B5EF4-FFF2-40B4-BE49-F238E27FC236}">
                <a16:creationId xmlns:a16="http://schemas.microsoft.com/office/drawing/2014/main" id="{FA1092D4-CFA8-DC4C-7C36-09EB33205F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731A2C8-AF35-94E1-A7CA-C3CE9283F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248262-16FB-B042-9B51-0C50874AD1BA}" type="slidenum">
              <a:rPr lang="en-US" smtClean="0"/>
              <a:t>‹#›</a:t>
            </a:fld>
            <a:endParaRPr lang="en-US"/>
          </a:p>
        </p:txBody>
      </p:sp>
    </p:spTree>
    <p:extLst>
      <p:ext uri="{BB962C8B-B14F-4D97-AF65-F5344CB8AC3E}">
        <p14:creationId xmlns:p14="http://schemas.microsoft.com/office/powerpoint/2010/main" val="2717666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64591860"/>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DFA394-742A-E046-91F0-EFD80684A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87E4C7-4A12-6B47-86D1-897AD98B7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49334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xStyles>
    <p:titleStyle>
      <a:lvl1pPr algn="l" defTabSz="914400" rtl="0" eaLnBrk="1" latinLnBrk="0" hangingPunct="1">
        <a:lnSpc>
          <a:spcPct val="90000"/>
        </a:lnSpc>
        <a:spcBef>
          <a:spcPct val="0"/>
        </a:spcBef>
        <a:buNone/>
        <a:defRPr sz="4400" b="0" i="0" u="none" kern="1200">
          <a:solidFill>
            <a:schemeClr val="tx1"/>
          </a:solidFill>
          <a:latin typeface="Brandon Grotesque Regular" panose="020B0503020203060202"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randon Grotesque Regular" panose="020B05030202030602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Brandon Grotesque Regular" panose="020B05030202030602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randon Grotesque Regular" panose="020B05030202030602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Grotesque Regular" panose="020B05030202030602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Grotesque Regular" panose="020B05030202030602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chart" Target="../charts/char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29.sv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pn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9.png"/><Relationship Id="rId7" Type="http://schemas.openxmlformats.org/officeDocument/2006/relationships/image" Target="../media/image34.svg"/><Relationship Id="rId12"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0.png"/><Relationship Id="rId10" Type="http://schemas.openxmlformats.org/officeDocument/2006/relationships/image" Target="../media/image37.png"/><Relationship Id="rId4" Type="http://schemas.openxmlformats.org/officeDocument/2006/relationships/image" Target="../media/image40.svg"/><Relationship Id="rId9"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chart" Target="../charts/chart22.xml"/><Relationship Id="rId4" Type="http://schemas.openxmlformats.org/officeDocument/2006/relationships/chart" Target="../charts/char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mailto:nico.daswani@advisoryarts.com"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cxnSp>
        <p:nvCxnSpPr>
          <p:cNvPr id="68" name="Google Shape;68;p1"/>
          <p:cNvCxnSpPr/>
          <p:nvPr/>
        </p:nvCxnSpPr>
        <p:spPr>
          <a:xfrm>
            <a:off x="2544158" y="5468638"/>
            <a:ext cx="0" cy="1069545"/>
          </a:xfrm>
          <a:prstGeom prst="straightConnector1">
            <a:avLst/>
          </a:prstGeom>
          <a:noFill/>
          <a:ln w="9525" cap="flat" cmpd="sng">
            <a:solidFill>
              <a:srgbClr val="95B3D7"/>
            </a:solidFill>
            <a:prstDash val="solid"/>
            <a:round/>
            <a:headEnd type="none" w="sm" len="sm"/>
            <a:tailEnd type="none" w="sm" len="sm"/>
          </a:ln>
        </p:spPr>
      </p:cxnSp>
      <p:cxnSp>
        <p:nvCxnSpPr>
          <p:cNvPr id="69" name="Google Shape;69;p1"/>
          <p:cNvCxnSpPr/>
          <p:nvPr/>
        </p:nvCxnSpPr>
        <p:spPr>
          <a:xfrm>
            <a:off x="0" y="5266708"/>
            <a:ext cx="12192000" cy="0"/>
          </a:xfrm>
          <a:prstGeom prst="straightConnector1">
            <a:avLst/>
          </a:prstGeom>
          <a:noFill/>
          <a:ln w="38100" cap="flat" cmpd="sng">
            <a:solidFill>
              <a:srgbClr val="000090"/>
            </a:solidFill>
            <a:prstDash val="solid"/>
            <a:miter lim="400000"/>
            <a:headEnd type="none" w="sm" len="sm"/>
            <a:tailEnd type="none" w="sm" len="sm"/>
          </a:ln>
        </p:spPr>
      </p:cxnSp>
      <p:grpSp>
        <p:nvGrpSpPr>
          <p:cNvPr id="70" name="Google Shape;70;p1"/>
          <p:cNvGrpSpPr/>
          <p:nvPr/>
        </p:nvGrpSpPr>
        <p:grpSpPr>
          <a:xfrm>
            <a:off x="-19050" y="5519041"/>
            <a:ext cx="2506233" cy="968735"/>
            <a:chOff x="371666" y="5322896"/>
            <a:chExt cx="3573425" cy="1404440"/>
          </a:xfrm>
        </p:grpSpPr>
        <p:sp>
          <p:nvSpPr>
            <p:cNvPr id="71" name="Google Shape;71;p1"/>
            <p:cNvSpPr txBox="1"/>
            <p:nvPr/>
          </p:nvSpPr>
          <p:spPr>
            <a:xfrm>
              <a:off x="588965" y="6278164"/>
              <a:ext cx="3356125" cy="449172"/>
            </a:xfrm>
            <a:prstGeom prst="rect">
              <a:avLst/>
            </a:prstGeom>
            <a:noFill/>
            <a:ln>
              <a:noFill/>
            </a:ln>
          </p:spPr>
          <p:txBody>
            <a:bodyPr spcFirstLastPara="1" wrap="square" lIns="42200" tIns="42200" rIns="42200" bIns="42200" anchor="ctr" anchorCtr="0">
              <a:noAutofit/>
            </a:bodyPr>
            <a:lstStyle/>
            <a:p>
              <a:pPr marL="0" marR="0" lvl="0" indent="0" algn="l" rtl="0">
                <a:lnSpc>
                  <a:spcPct val="120000"/>
                </a:lnSpc>
                <a:spcBef>
                  <a:spcPts val="0"/>
                </a:spcBef>
                <a:spcAft>
                  <a:spcPts val="0"/>
                </a:spcAft>
                <a:buClr>
                  <a:srgbClr val="000000"/>
                </a:buClr>
                <a:buSzPts val="1081"/>
                <a:buFont typeface="Arial"/>
                <a:buNone/>
              </a:pPr>
              <a:r>
                <a:rPr lang="en-US" sz="1000" b="0" i="1" u="none" strike="noStrike" cap="none" dirty="0">
                  <a:solidFill>
                    <a:srgbClr val="000000"/>
                  </a:solidFill>
                  <a:latin typeface="Brandon Grotesque Regular" panose="020B0503020203060202" pitchFamily="34" charset="77"/>
                  <a:sym typeface="Arial"/>
                </a:rPr>
                <a:t>Transforming Arts organisations Worldwide</a:t>
              </a:r>
              <a:endParaRPr sz="1000" b="0" i="1" u="none" strike="noStrike" cap="none" dirty="0">
                <a:solidFill>
                  <a:srgbClr val="000000"/>
                </a:solidFill>
                <a:latin typeface="Brandon Grotesque Regular" panose="020B0503020203060202" pitchFamily="34" charset="77"/>
                <a:sym typeface="Arial"/>
              </a:endParaRPr>
            </a:p>
          </p:txBody>
        </p:sp>
        <p:pic>
          <p:nvPicPr>
            <p:cNvPr id="72" name="Google Shape;72;p1"/>
            <p:cNvPicPr preferRelativeResize="0"/>
            <p:nvPr/>
          </p:nvPicPr>
          <p:blipFill rotWithShape="1">
            <a:blip r:embed="rId3">
              <a:alphaModFix/>
            </a:blip>
            <a:srcRect/>
            <a:stretch/>
          </p:blipFill>
          <p:spPr>
            <a:xfrm>
              <a:off x="371666" y="5322896"/>
              <a:ext cx="3573425" cy="1258289"/>
            </a:xfrm>
            <a:prstGeom prst="rect">
              <a:avLst/>
            </a:prstGeom>
            <a:noFill/>
            <a:ln>
              <a:noFill/>
            </a:ln>
          </p:spPr>
        </p:pic>
      </p:grpSp>
      <p:sp>
        <p:nvSpPr>
          <p:cNvPr id="73" name="Google Shape;73;p1"/>
          <p:cNvSpPr txBox="1">
            <a:spLocks noGrp="1"/>
          </p:cNvSpPr>
          <p:nvPr>
            <p:ph type="title"/>
          </p:nvPr>
        </p:nvSpPr>
        <p:spPr>
          <a:xfrm>
            <a:off x="6096000" y="5728942"/>
            <a:ext cx="5740659" cy="578125"/>
          </a:xfrm>
          <a:prstGeom prst="rect">
            <a:avLst/>
          </a:prstGeom>
          <a:noFill/>
          <a:ln>
            <a:noFill/>
          </a:ln>
        </p:spPr>
        <p:txBody>
          <a:bodyPr spcFirstLastPara="1" wrap="square" lIns="65000" tIns="65000" rIns="65000" bIns="65000" anchor="ctr" anchorCtr="0">
            <a:noAutofit/>
          </a:bodyPr>
          <a:lstStyle/>
          <a:p>
            <a:pPr marL="0" lvl="0" indent="0" algn="r" rtl="0">
              <a:lnSpc>
                <a:spcPct val="120000"/>
              </a:lnSpc>
              <a:spcBef>
                <a:spcPts val="0"/>
              </a:spcBef>
              <a:spcAft>
                <a:spcPts val="0"/>
              </a:spcAft>
              <a:buSzPts val="2215"/>
              <a:buFont typeface="Arial"/>
              <a:buNone/>
            </a:pPr>
            <a:r>
              <a:rPr lang="en-US" sz="2400" dirty="0">
                <a:solidFill>
                  <a:srgbClr val="000000"/>
                </a:solidFill>
                <a:latin typeface="Brandon Grotesque Regular" panose="020B0503020203060202" pitchFamily="34" charset="77"/>
              </a:rPr>
              <a:t>The Compelling Employment Offer </a:t>
            </a:r>
            <a:br>
              <a:rPr lang="en-US" sz="2400" dirty="0">
                <a:solidFill>
                  <a:srgbClr val="000000"/>
                </a:solidFill>
                <a:latin typeface="Brandon Grotesque Regular" panose="020B0503020203060202" pitchFamily="34" charset="77"/>
              </a:rPr>
            </a:br>
            <a:r>
              <a:rPr lang="en-US" sz="2400" dirty="0">
                <a:solidFill>
                  <a:srgbClr val="000000"/>
                </a:solidFill>
                <a:latin typeface="Brandon Grotesque Regular" panose="020B0503020203060202" pitchFamily="34" charset="77"/>
              </a:rPr>
              <a:t>6</a:t>
            </a:r>
            <a:r>
              <a:rPr lang="en-US" sz="2400" baseline="30000" dirty="0">
                <a:solidFill>
                  <a:srgbClr val="000000"/>
                </a:solidFill>
                <a:latin typeface="Brandon Grotesque Regular" panose="020B0503020203060202" pitchFamily="34" charset="77"/>
              </a:rPr>
              <a:t>th</a:t>
            </a:r>
            <a:r>
              <a:rPr lang="en-US" sz="2400" dirty="0">
                <a:solidFill>
                  <a:srgbClr val="000000"/>
                </a:solidFill>
                <a:latin typeface="Brandon Grotesque Regular" panose="020B0503020203060202" pitchFamily="34" charset="77"/>
              </a:rPr>
              <a:t> February 2025, Gateshead</a:t>
            </a:r>
            <a:endParaRPr sz="2400" i="1" dirty="0">
              <a:solidFill>
                <a:srgbClr val="000000"/>
              </a:solidFill>
              <a:latin typeface="Brandon Grotesque Regular" panose="020B0503020203060202" pitchFamily="34" charset="77"/>
            </a:endParaRPr>
          </a:p>
        </p:txBody>
      </p:sp>
      <p:pic>
        <p:nvPicPr>
          <p:cNvPr id="74" name="Google Shape;74;p1"/>
          <p:cNvPicPr preferRelativeResize="0"/>
          <p:nvPr/>
        </p:nvPicPr>
        <p:blipFill rotWithShape="1">
          <a:blip r:embed="rId4">
            <a:alphaModFix/>
          </a:blip>
          <a:srcRect b="18797"/>
          <a:stretch/>
        </p:blipFill>
        <p:spPr>
          <a:xfrm>
            <a:off x="0" y="-8272"/>
            <a:ext cx="12192000" cy="5274977"/>
          </a:xfrm>
          <a:prstGeom prst="rect">
            <a:avLst/>
          </a:prstGeom>
          <a:noFill/>
          <a:ln>
            <a:noFill/>
          </a:ln>
        </p:spPr>
      </p:pic>
      <p:pic>
        <p:nvPicPr>
          <p:cNvPr id="1026" name="Picture 2">
            <a:extLst>
              <a:ext uri="{FF2B5EF4-FFF2-40B4-BE49-F238E27FC236}">
                <a16:creationId xmlns:a16="http://schemas.microsoft.com/office/drawing/2014/main" id="{5DAA3421-064F-89DD-9B82-99326024F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9585" y="5343524"/>
            <a:ext cx="2332058" cy="1399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67;p5">
            <a:extLst>
              <a:ext uri="{FF2B5EF4-FFF2-40B4-BE49-F238E27FC236}">
                <a16:creationId xmlns:a16="http://schemas.microsoft.com/office/drawing/2014/main" id="{9CD8FD11-41CB-0EEB-D86F-66B4E4BFEBCA}"/>
              </a:ext>
            </a:extLst>
          </p:cNvPr>
          <p:cNvSpPr/>
          <p:nvPr/>
        </p:nvSpPr>
        <p:spPr>
          <a:xfrm>
            <a:off x="2649759" y="2723631"/>
            <a:ext cx="2230582" cy="127461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Brandon Grotesque Regular" panose="020B0503020203060202" pitchFamily="34" charset="77"/>
              <a:sym typeface="Arial"/>
            </a:endParaRPr>
          </a:p>
        </p:txBody>
      </p:sp>
      <p:sp>
        <p:nvSpPr>
          <p:cNvPr id="54" name="Google Shape;54;p5"/>
          <p:cNvSpPr txBox="1">
            <a:spLocks noGrp="1"/>
          </p:cNvSpPr>
          <p:nvPr>
            <p:ph type="title"/>
          </p:nvPr>
        </p:nvSpPr>
        <p:spPr>
          <a:xfrm>
            <a:off x="373248" y="465603"/>
            <a:ext cx="10515600" cy="572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6" dirty="0"/>
              <a:t>Today’s discussion</a:t>
            </a:r>
            <a:endParaRPr sz="3563" dirty="0"/>
          </a:p>
        </p:txBody>
      </p:sp>
      <p:sp>
        <p:nvSpPr>
          <p:cNvPr id="55" name="Google Shape;55;p5"/>
          <p:cNvSpPr/>
          <p:nvPr/>
        </p:nvSpPr>
        <p:spPr>
          <a:xfrm>
            <a:off x="404565" y="2902144"/>
            <a:ext cx="948985" cy="917592"/>
          </a:xfrm>
          <a:prstGeom prst="rect">
            <a:avLst/>
          </a:prstGeom>
          <a:noFill/>
          <a:ln w="38100" cap="flat" cmpd="sng">
            <a:solidFill>
              <a:srgbClr val="011C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dirty="0">
                <a:solidFill>
                  <a:srgbClr val="011CA1"/>
                </a:solidFill>
                <a:latin typeface="Brandon Grotesque Regular" panose="020B0503020203060202" pitchFamily="34" charset="77"/>
                <a:sym typeface="Arial"/>
              </a:rPr>
              <a:t>01</a:t>
            </a:r>
            <a:endParaRPr sz="1400" u="none" strike="noStrike" cap="none" dirty="0">
              <a:solidFill>
                <a:srgbClr val="000000"/>
              </a:solidFill>
              <a:latin typeface="Brandon Grotesque Regular" panose="020B0503020203060202" pitchFamily="34" charset="77"/>
              <a:sym typeface="Arial"/>
            </a:endParaRPr>
          </a:p>
        </p:txBody>
      </p:sp>
      <p:cxnSp>
        <p:nvCxnSpPr>
          <p:cNvPr id="56" name="Google Shape;56;p5"/>
          <p:cNvCxnSpPr/>
          <p:nvPr/>
        </p:nvCxnSpPr>
        <p:spPr>
          <a:xfrm>
            <a:off x="1509477" y="2888356"/>
            <a:ext cx="0" cy="945168"/>
          </a:xfrm>
          <a:prstGeom prst="straightConnector1">
            <a:avLst/>
          </a:prstGeom>
          <a:noFill/>
          <a:ln w="38100" cap="flat" cmpd="sng">
            <a:solidFill>
              <a:srgbClr val="011CA1"/>
            </a:solidFill>
            <a:prstDash val="solid"/>
            <a:round/>
            <a:headEnd type="none" w="sm" len="sm"/>
            <a:tailEnd type="none" w="sm" len="sm"/>
          </a:ln>
        </p:spPr>
      </p:cxnSp>
      <p:sp>
        <p:nvSpPr>
          <p:cNvPr id="57" name="Google Shape;57;p5"/>
          <p:cNvSpPr txBox="1"/>
          <p:nvPr/>
        </p:nvSpPr>
        <p:spPr>
          <a:xfrm>
            <a:off x="1536036" y="2885899"/>
            <a:ext cx="117387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rgbClr val="011CA1"/>
                </a:solidFill>
                <a:latin typeface="Brandon Grotesque Regular" panose="020B0503020203060202" pitchFamily="34" charset="77"/>
                <a:sym typeface="Arial"/>
              </a:rPr>
              <a:t>Context and Methodology</a:t>
            </a:r>
          </a:p>
        </p:txBody>
      </p:sp>
      <p:sp>
        <p:nvSpPr>
          <p:cNvPr id="58" name="Google Shape;58;p5"/>
          <p:cNvSpPr/>
          <p:nvPr/>
        </p:nvSpPr>
        <p:spPr>
          <a:xfrm>
            <a:off x="2710364" y="2890799"/>
            <a:ext cx="948983" cy="945168"/>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Brandon Grotesque Regular" panose="020B0503020203060202" pitchFamily="34" charset="77"/>
                <a:sym typeface="Arial"/>
              </a:rPr>
              <a:t>02</a:t>
            </a:r>
            <a:endParaRPr sz="1400" u="none" strike="noStrike" cap="none" dirty="0">
              <a:solidFill>
                <a:schemeClr val="accent1"/>
              </a:solidFill>
              <a:latin typeface="Brandon Grotesque Regular" panose="020B0503020203060202" pitchFamily="34" charset="77"/>
              <a:sym typeface="Arial"/>
            </a:endParaRPr>
          </a:p>
        </p:txBody>
      </p:sp>
      <p:cxnSp>
        <p:nvCxnSpPr>
          <p:cNvPr id="59" name="Google Shape;59;p5"/>
          <p:cNvCxnSpPr/>
          <p:nvPr/>
        </p:nvCxnSpPr>
        <p:spPr>
          <a:xfrm>
            <a:off x="3816431" y="2883230"/>
            <a:ext cx="0" cy="960306"/>
          </a:xfrm>
          <a:prstGeom prst="straightConnector1">
            <a:avLst/>
          </a:prstGeom>
          <a:noFill/>
          <a:ln w="38100" cap="flat" cmpd="sng">
            <a:solidFill>
              <a:schemeClr val="accent1"/>
            </a:solidFill>
            <a:prstDash val="solid"/>
            <a:round/>
            <a:headEnd type="none" w="sm" len="sm"/>
            <a:tailEnd type="none" w="sm" len="sm"/>
          </a:ln>
        </p:spPr>
      </p:cxnSp>
      <p:sp>
        <p:nvSpPr>
          <p:cNvPr id="60" name="Google Shape;60;p5"/>
          <p:cNvSpPr txBox="1"/>
          <p:nvPr/>
        </p:nvSpPr>
        <p:spPr>
          <a:xfrm>
            <a:off x="3864474" y="2862921"/>
            <a:ext cx="99662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accent1"/>
                </a:solidFill>
                <a:latin typeface="Brandon Grotesque Regular" panose="020B0503020203060202" pitchFamily="34" charset="77"/>
                <a:sym typeface="Arial"/>
              </a:rPr>
              <a:t>Overall findings</a:t>
            </a:r>
          </a:p>
        </p:txBody>
      </p:sp>
      <p:sp>
        <p:nvSpPr>
          <p:cNvPr id="61" name="Google Shape;61;p5"/>
          <p:cNvSpPr/>
          <p:nvPr/>
        </p:nvSpPr>
        <p:spPr>
          <a:xfrm>
            <a:off x="4937148" y="2895778"/>
            <a:ext cx="948985" cy="917591"/>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Brandon Grotesque Regular" panose="020B0503020203060202" pitchFamily="34" charset="77"/>
                <a:sym typeface="Arial"/>
              </a:rPr>
              <a:t>03</a:t>
            </a:r>
            <a:endParaRPr sz="1400" u="none" strike="noStrike" cap="none" dirty="0">
              <a:solidFill>
                <a:schemeClr val="accent1"/>
              </a:solidFill>
              <a:latin typeface="Brandon Grotesque Regular" panose="020B0503020203060202" pitchFamily="34" charset="77"/>
              <a:sym typeface="Arial"/>
            </a:endParaRPr>
          </a:p>
        </p:txBody>
      </p:sp>
      <p:cxnSp>
        <p:nvCxnSpPr>
          <p:cNvPr id="62" name="Google Shape;62;p5"/>
          <p:cNvCxnSpPr/>
          <p:nvPr/>
        </p:nvCxnSpPr>
        <p:spPr>
          <a:xfrm>
            <a:off x="6064921" y="2865915"/>
            <a:ext cx="0" cy="947336"/>
          </a:xfrm>
          <a:prstGeom prst="straightConnector1">
            <a:avLst/>
          </a:prstGeom>
          <a:noFill/>
          <a:ln w="38100" cap="flat" cmpd="sng">
            <a:solidFill>
              <a:schemeClr val="accent1"/>
            </a:solidFill>
            <a:prstDash val="solid"/>
            <a:round/>
            <a:headEnd type="none" w="sm" len="sm"/>
            <a:tailEnd type="none" w="sm" len="sm"/>
          </a:ln>
        </p:spPr>
      </p:cxnSp>
      <p:sp>
        <p:nvSpPr>
          <p:cNvPr id="63" name="Google Shape;63;p5"/>
          <p:cNvSpPr txBox="1"/>
          <p:nvPr/>
        </p:nvSpPr>
        <p:spPr>
          <a:xfrm>
            <a:off x="6101823" y="2839122"/>
            <a:ext cx="10362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dirty="0">
                <a:solidFill>
                  <a:schemeClr val="accent1"/>
                </a:solidFill>
                <a:latin typeface="Brandon Grotesque Regular" panose="020B0503020203060202" pitchFamily="34" charset="77"/>
              </a:rPr>
              <a:t>Employee Satisfaction</a:t>
            </a:r>
            <a:endParaRPr lang="en-US" sz="1100" u="none" strike="noStrike" cap="none" dirty="0">
              <a:solidFill>
                <a:schemeClr val="accent1"/>
              </a:solidFill>
              <a:latin typeface="Brandon Grotesque Regular" panose="020B0503020203060202" pitchFamily="34" charset="77"/>
              <a:sym typeface="Arial"/>
            </a:endParaRPr>
          </a:p>
        </p:txBody>
      </p:sp>
      <p:sp>
        <p:nvSpPr>
          <p:cNvPr id="64" name="Google Shape;64;p5"/>
          <p:cNvSpPr/>
          <p:nvPr/>
        </p:nvSpPr>
        <p:spPr>
          <a:xfrm>
            <a:off x="7186093" y="2874022"/>
            <a:ext cx="948982" cy="926189"/>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Brandon Grotesque Regular" panose="020B0503020203060202" pitchFamily="34" charset="77"/>
                <a:sym typeface="Arial"/>
              </a:rPr>
              <a:t>04</a:t>
            </a:r>
            <a:endParaRPr sz="1400" u="none" strike="noStrike" cap="none" dirty="0">
              <a:solidFill>
                <a:schemeClr val="accent1"/>
              </a:solidFill>
              <a:latin typeface="Brandon Grotesque Regular" panose="020B0503020203060202" pitchFamily="34" charset="77"/>
              <a:sym typeface="Arial"/>
            </a:endParaRPr>
          </a:p>
        </p:txBody>
      </p:sp>
      <p:cxnSp>
        <p:nvCxnSpPr>
          <p:cNvPr id="65" name="Google Shape;65;p5"/>
          <p:cNvCxnSpPr>
            <a:cxnSpLocks/>
          </p:cNvCxnSpPr>
          <p:nvPr/>
        </p:nvCxnSpPr>
        <p:spPr>
          <a:xfrm>
            <a:off x="8292159" y="2866453"/>
            <a:ext cx="0" cy="960306"/>
          </a:xfrm>
          <a:prstGeom prst="straightConnector1">
            <a:avLst/>
          </a:prstGeom>
          <a:noFill/>
          <a:ln w="38100" cap="flat" cmpd="sng">
            <a:solidFill>
              <a:schemeClr val="accent1"/>
            </a:solidFill>
            <a:prstDash val="solid"/>
            <a:round/>
            <a:headEnd type="none" w="sm" len="sm"/>
            <a:tailEnd type="none" w="sm" len="sm"/>
          </a:ln>
        </p:spPr>
      </p:cxnSp>
      <p:sp>
        <p:nvSpPr>
          <p:cNvPr id="66" name="Google Shape;66;p5"/>
          <p:cNvSpPr txBox="1"/>
          <p:nvPr/>
        </p:nvSpPr>
        <p:spPr>
          <a:xfrm>
            <a:off x="8340203" y="2846144"/>
            <a:ext cx="124371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accent1"/>
                </a:solidFill>
                <a:latin typeface="Brandon Grotesque Regular" panose="020B0503020203060202" pitchFamily="34" charset="77"/>
              </a:rPr>
              <a:t>Key</a:t>
            </a:r>
            <a:r>
              <a:rPr lang="en-US" sz="1400" u="none" strike="noStrike" cap="none" dirty="0">
                <a:solidFill>
                  <a:schemeClr val="accent1"/>
                </a:solidFill>
                <a:latin typeface="Brandon Grotesque Regular" panose="020B0503020203060202" pitchFamily="34" charset="77"/>
                <a:sym typeface="Arial"/>
              </a:rPr>
              <a:t> Subgroup</a:t>
            </a: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accent1"/>
                </a:solidFill>
                <a:latin typeface="Brandon Grotesque Regular" panose="020B0503020203060202" pitchFamily="34" charset="77"/>
                <a:sym typeface="Arial"/>
              </a:rPr>
              <a:t>Differences</a:t>
            </a:r>
          </a:p>
        </p:txBody>
      </p:sp>
      <p:sp>
        <p:nvSpPr>
          <p:cNvPr id="2" name="Google Shape;64;p5">
            <a:extLst>
              <a:ext uri="{FF2B5EF4-FFF2-40B4-BE49-F238E27FC236}">
                <a16:creationId xmlns:a16="http://schemas.microsoft.com/office/drawing/2014/main" id="{E2776A74-2A75-F7BD-D45A-D6BF8A038177}"/>
              </a:ext>
            </a:extLst>
          </p:cNvPr>
          <p:cNvSpPr/>
          <p:nvPr/>
        </p:nvSpPr>
        <p:spPr>
          <a:xfrm>
            <a:off x="9631962" y="2876522"/>
            <a:ext cx="948983" cy="923689"/>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Brandon Grotesque Regular" panose="020B0503020203060202" pitchFamily="34" charset="77"/>
                <a:sym typeface="Arial"/>
              </a:rPr>
              <a:t>05</a:t>
            </a:r>
            <a:endParaRPr sz="1400" u="none" strike="noStrike" cap="none" dirty="0">
              <a:solidFill>
                <a:schemeClr val="accent1"/>
              </a:solidFill>
              <a:latin typeface="Brandon Grotesque Regular" panose="020B0503020203060202" pitchFamily="34" charset="77"/>
              <a:sym typeface="Arial"/>
            </a:endParaRPr>
          </a:p>
        </p:txBody>
      </p:sp>
      <p:cxnSp>
        <p:nvCxnSpPr>
          <p:cNvPr id="3" name="Google Shape;65;p5">
            <a:extLst>
              <a:ext uri="{FF2B5EF4-FFF2-40B4-BE49-F238E27FC236}">
                <a16:creationId xmlns:a16="http://schemas.microsoft.com/office/drawing/2014/main" id="{A5406F79-8151-8E3D-7674-A72E098DFA8A}"/>
              </a:ext>
            </a:extLst>
          </p:cNvPr>
          <p:cNvCxnSpPr/>
          <p:nvPr/>
        </p:nvCxnSpPr>
        <p:spPr>
          <a:xfrm>
            <a:off x="10738029" y="2868953"/>
            <a:ext cx="0" cy="960306"/>
          </a:xfrm>
          <a:prstGeom prst="straightConnector1">
            <a:avLst/>
          </a:prstGeom>
          <a:noFill/>
          <a:ln w="38100" cap="flat" cmpd="sng">
            <a:solidFill>
              <a:schemeClr val="accent1"/>
            </a:solidFill>
            <a:prstDash val="solid"/>
            <a:round/>
            <a:headEnd type="none" w="sm" len="sm"/>
            <a:tailEnd type="none" w="sm" len="sm"/>
          </a:ln>
        </p:spPr>
      </p:cxnSp>
      <p:sp>
        <p:nvSpPr>
          <p:cNvPr id="4" name="Google Shape;66;p5">
            <a:extLst>
              <a:ext uri="{FF2B5EF4-FFF2-40B4-BE49-F238E27FC236}">
                <a16:creationId xmlns:a16="http://schemas.microsoft.com/office/drawing/2014/main" id="{DD3841DA-14C4-41A1-C042-68154039944B}"/>
              </a:ext>
            </a:extLst>
          </p:cNvPr>
          <p:cNvSpPr txBox="1"/>
          <p:nvPr/>
        </p:nvSpPr>
        <p:spPr>
          <a:xfrm>
            <a:off x="10786073" y="2848644"/>
            <a:ext cx="120143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accent1"/>
                </a:solidFill>
                <a:latin typeface="Brandon Grotesque Regular" panose="020B0503020203060202" pitchFamily="34" charset="77"/>
                <a:sym typeface="Arial"/>
              </a:rPr>
              <a:t>Wrap-up</a:t>
            </a:r>
            <a:endParaRPr lang="en-US" sz="1400" u="none" strike="noStrike" cap="none" dirty="0">
              <a:solidFill>
                <a:srgbClr val="000000"/>
              </a:solidFill>
              <a:latin typeface="Brandon Grotesque Regular" panose="020B0503020203060202" pitchFamily="34" charset="77"/>
              <a:sym typeface="Arial"/>
            </a:endParaRPr>
          </a:p>
        </p:txBody>
      </p:sp>
    </p:spTree>
    <p:extLst>
      <p:ext uri="{BB962C8B-B14F-4D97-AF65-F5344CB8AC3E}">
        <p14:creationId xmlns:p14="http://schemas.microsoft.com/office/powerpoint/2010/main" val="251333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title"/>
          </p:nvPr>
        </p:nvSpPr>
        <p:spPr>
          <a:xfrm>
            <a:off x="373248" y="334978"/>
            <a:ext cx="10515600" cy="572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P</a:t>
            </a:r>
            <a:r>
              <a:rPr lang="en-US" sz="3200" dirty="0">
                <a:latin typeface="Brandon Grotesque Regular" panose="020B0503020203060202" pitchFamily="34" charset="77"/>
                <a:sym typeface="Arial"/>
              </a:rPr>
              <a:t>ay is single the most important attribute for staff</a:t>
            </a:r>
            <a:endParaRPr sz="3200" dirty="0">
              <a:latin typeface="Brandon Grotesque Regular" panose="020B0503020203060202" pitchFamily="34" charset="77"/>
            </a:endParaRPr>
          </a:p>
        </p:txBody>
      </p:sp>
      <p:sp>
        <p:nvSpPr>
          <p:cNvPr id="175" name="Google Shape;175;p11"/>
          <p:cNvSpPr txBox="1"/>
          <p:nvPr/>
        </p:nvSpPr>
        <p:spPr>
          <a:xfrm>
            <a:off x="10999304" y="5957499"/>
            <a:ext cx="625492"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N=</a:t>
            </a:r>
            <a:r>
              <a:rPr lang="en-US" sz="1200" kern="0" dirty="0">
                <a:solidFill>
                  <a:srgbClr val="000000"/>
                </a:solidFill>
                <a:latin typeface="Brandon Grotesque Regular" panose="020B0503020203060202" pitchFamily="34" charset="77"/>
                <a:cs typeface="Arial"/>
                <a:sym typeface="Arial"/>
              </a:rPr>
              <a:t>296</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176" name="Google Shape;176;p11"/>
          <p:cNvSpPr txBox="1"/>
          <p:nvPr/>
        </p:nvSpPr>
        <p:spPr>
          <a:xfrm>
            <a:off x="6513443" y="2333178"/>
            <a:ext cx="3776869" cy="28007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Base salary was the most important of the 19 attributes in terms of importance to administrative staff, across all demographics and segmentations.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kern="0" dirty="0">
              <a:solidFill>
                <a:srgbClr val="000000"/>
              </a:solidFill>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It is 4x more important to staff than any other attribute of their job.</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However, there is </a:t>
            </a:r>
            <a:r>
              <a:rPr kumimoji="0" lang="en-US" sz="16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a lot </a:t>
            </a: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that matters besides base salary– and which collectively matters more than twice as much as pay.</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177" name="Google Shape;177;p11"/>
          <p:cNvSpPr txBox="1"/>
          <p:nvPr/>
        </p:nvSpPr>
        <p:spPr>
          <a:xfrm>
            <a:off x="6611739" y="1716060"/>
            <a:ext cx="2919046"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#1: Base Salary</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graphicFrame>
        <p:nvGraphicFramePr>
          <p:cNvPr id="2" name="Chart 1">
            <a:extLst>
              <a:ext uri="{FF2B5EF4-FFF2-40B4-BE49-F238E27FC236}">
                <a16:creationId xmlns:a16="http://schemas.microsoft.com/office/drawing/2014/main" id="{7685A8C6-9BA6-1F12-F5B1-8121966162BB}"/>
              </a:ext>
            </a:extLst>
          </p:cNvPr>
          <p:cNvGraphicFramePr>
            <a:graphicFrameLocks/>
          </p:cNvGraphicFramePr>
          <p:nvPr>
            <p:extLst>
              <p:ext uri="{D42A27DB-BD31-4B8C-83A1-F6EECF244321}">
                <p14:modId xmlns:p14="http://schemas.microsoft.com/office/powerpoint/2010/main" val="2184765047"/>
              </p:ext>
            </p:extLst>
          </p:nvPr>
        </p:nvGraphicFramePr>
        <p:xfrm>
          <a:off x="722243" y="1666572"/>
          <a:ext cx="5791200" cy="35248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373248" y="384612"/>
            <a:ext cx="11091388" cy="572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sym typeface="Arial"/>
              </a:rPr>
              <a:t>After pay, artistic reputation, culture and job security are the most important attributes</a:t>
            </a:r>
            <a:endParaRPr sz="3200" dirty="0">
              <a:latin typeface="Brandon Grotesque Regular" panose="020B0503020203060202" pitchFamily="34" charset="77"/>
            </a:endParaRPr>
          </a:p>
        </p:txBody>
      </p:sp>
      <p:sp>
        <p:nvSpPr>
          <p:cNvPr id="184" name="Google Shape;184;p12"/>
          <p:cNvSpPr txBox="1"/>
          <p:nvPr/>
        </p:nvSpPr>
        <p:spPr>
          <a:xfrm>
            <a:off x="10999304" y="5957499"/>
            <a:ext cx="625492"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N=</a:t>
            </a:r>
            <a:r>
              <a:rPr lang="en-US" sz="1200" kern="0" dirty="0">
                <a:solidFill>
                  <a:srgbClr val="000000"/>
                </a:solidFill>
                <a:latin typeface="Brandon Grotesque Regular" panose="020B0503020203060202" pitchFamily="34" charset="77"/>
                <a:cs typeface="Arial"/>
                <a:sym typeface="Arial"/>
              </a:rPr>
              <a:t>296</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185" name="Google Shape;185;p12"/>
          <p:cNvSpPr txBox="1"/>
          <p:nvPr/>
        </p:nvSpPr>
        <p:spPr>
          <a:xfrm>
            <a:off x="1989403" y="1401331"/>
            <a:ext cx="8135865"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rPr>
              <a:t>Importance Scores</a:t>
            </a:r>
            <a:endParaRPr kumimoji="0"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endParaRPr>
          </a:p>
        </p:txBody>
      </p:sp>
      <p:cxnSp>
        <p:nvCxnSpPr>
          <p:cNvPr id="187" name="Google Shape;187;p12"/>
          <p:cNvCxnSpPr/>
          <p:nvPr/>
        </p:nvCxnSpPr>
        <p:spPr>
          <a:xfrm>
            <a:off x="6096000" y="2025748"/>
            <a:ext cx="0" cy="3826412"/>
          </a:xfrm>
          <a:prstGeom prst="straightConnector1">
            <a:avLst/>
          </a:prstGeom>
          <a:noFill/>
          <a:ln w="28575" cap="flat" cmpd="sng">
            <a:solidFill>
              <a:schemeClr val="accent1"/>
            </a:solidFill>
            <a:prstDash val="lgDash"/>
            <a:miter lim="800000"/>
            <a:headEnd type="none" w="sm" len="sm"/>
            <a:tailEnd type="none" w="sm" len="sm"/>
          </a:ln>
        </p:spPr>
      </p:cxnSp>
      <p:sp>
        <p:nvSpPr>
          <p:cNvPr id="188" name="Google Shape;188;p12"/>
          <p:cNvSpPr txBox="1"/>
          <p:nvPr/>
        </p:nvSpPr>
        <p:spPr>
          <a:xfrm>
            <a:off x="1814731" y="1709108"/>
            <a:ext cx="285573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5 Most Important Attributes</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189" name="Google Shape;189;p12"/>
          <p:cNvSpPr txBox="1"/>
          <p:nvPr/>
        </p:nvSpPr>
        <p:spPr>
          <a:xfrm>
            <a:off x="7521539" y="1709108"/>
            <a:ext cx="285573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5 Least Important Attributes</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graphicFrame>
        <p:nvGraphicFramePr>
          <p:cNvPr id="3" name="Chart 2">
            <a:extLst>
              <a:ext uri="{FF2B5EF4-FFF2-40B4-BE49-F238E27FC236}">
                <a16:creationId xmlns:a16="http://schemas.microsoft.com/office/drawing/2014/main" id="{76EDAFF6-2975-DDBD-2248-612136B345D2}"/>
              </a:ext>
            </a:extLst>
          </p:cNvPr>
          <p:cNvGraphicFramePr>
            <a:graphicFrameLocks/>
          </p:cNvGraphicFramePr>
          <p:nvPr>
            <p:extLst>
              <p:ext uri="{D42A27DB-BD31-4B8C-83A1-F6EECF244321}">
                <p14:modId xmlns:p14="http://schemas.microsoft.com/office/powerpoint/2010/main" val="1179952009"/>
              </p:ext>
            </p:extLst>
          </p:nvPr>
        </p:nvGraphicFramePr>
        <p:xfrm>
          <a:off x="493158" y="1893774"/>
          <a:ext cx="11205683" cy="37909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BA6BEC1-694B-6A0E-CA51-A7992ED3AA9D}"/>
              </a:ext>
            </a:extLst>
          </p:cNvPr>
          <p:cNvSpPr txBox="1"/>
          <p:nvPr/>
        </p:nvSpPr>
        <p:spPr>
          <a:xfrm>
            <a:off x="6269842" y="4920866"/>
            <a:ext cx="962395" cy="60016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595959"/>
                </a:solidFill>
                <a:effectLst/>
                <a:uLnTx/>
                <a:uFillTx/>
                <a:latin typeface="Brandon Grotesque Regular" panose="020B0503020203060202" pitchFamily="34" charset="77"/>
                <a:cs typeface="Arial"/>
                <a:sym typeface="Arial"/>
              </a:rPr>
              <a:t>Org commitment to DEI&amp;A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6"/>
          <p:cNvSpPr txBox="1">
            <a:spLocks noGrp="1"/>
          </p:cNvSpPr>
          <p:nvPr>
            <p:ph type="title"/>
          </p:nvPr>
        </p:nvSpPr>
        <p:spPr>
          <a:xfrm>
            <a:off x="373248" y="465603"/>
            <a:ext cx="10515600" cy="572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Simulation: Manager Quality</a:t>
            </a:r>
            <a:endParaRPr sz="3200" dirty="0">
              <a:latin typeface="Brandon Grotesque Regular" panose="020B0503020203060202" pitchFamily="34" charset="77"/>
            </a:endParaRPr>
          </a:p>
        </p:txBody>
      </p:sp>
      <p:pic>
        <p:nvPicPr>
          <p:cNvPr id="410" name="Google Shape;410;p36" descr="Door Closed with solid fill"/>
          <p:cNvPicPr preferRelativeResize="0"/>
          <p:nvPr/>
        </p:nvPicPr>
        <p:blipFill rotWithShape="1">
          <a:blip r:embed="rId3">
            <a:alphaModFix/>
          </a:blip>
          <a:srcRect/>
          <a:stretch/>
        </p:blipFill>
        <p:spPr>
          <a:xfrm>
            <a:off x="3411557" y="2566275"/>
            <a:ext cx="914400" cy="914400"/>
          </a:xfrm>
          <a:prstGeom prst="rect">
            <a:avLst/>
          </a:prstGeom>
          <a:noFill/>
          <a:ln>
            <a:noFill/>
          </a:ln>
        </p:spPr>
      </p:pic>
      <p:pic>
        <p:nvPicPr>
          <p:cNvPr id="411" name="Google Shape;411;p36" descr="Confused person with solid fill"/>
          <p:cNvPicPr preferRelativeResize="0"/>
          <p:nvPr/>
        </p:nvPicPr>
        <p:blipFill rotWithShape="1">
          <a:blip r:embed="rId4">
            <a:alphaModFix/>
          </a:blip>
          <a:srcRect/>
          <a:stretch/>
        </p:blipFill>
        <p:spPr>
          <a:xfrm>
            <a:off x="2467966" y="4569934"/>
            <a:ext cx="914400" cy="914400"/>
          </a:xfrm>
          <a:prstGeom prst="rect">
            <a:avLst/>
          </a:prstGeom>
          <a:noFill/>
          <a:ln>
            <a:noFill/>
          </a:ln>
        </p:spPr>
      </p:pic>
      <p:pic>
        <p:nvPicPr>
          <p:cNvPr id="412" name="Google Shape;412;p36" descr="Door Closed with solid fill"/>
          <p:cNvPicPr preferRelativeResize="0"/>
          <p:nvPr/>
        </p:nvPicPr>
        <p:blipFill rotWithShape="1">
          <a:blip r:embed="rId5">
            <a:alphaModFix/>
          </a:blip>
          <a:srcRect/>
          <a:stretch/>
        </p:blipFill>
        <p:spPr>
          <a:xfrm>
            <a:off x="1594333" y="2554723"/>
            <a:ext cx="914400" cy="914400"/>
          </a:xfrm>
          <a:prstGeom prst="rect">
            <a:avLst/>
          </a:prstGeom>
          <a:noFill/>
          <a:ln>
            <a:noFill/>
          </a:ln>
        </p:spPr>
      </p:pic>
      <p:sp>
        <p:nvSpPr>
          <p:cNvPr id="413" name="Google Shape;413;p36"/>
          <p:cNvSpPr txBox="1"/>
          <p:nvPr/>
        </p:nvSpPr>
        <p:spPr>
          <a:xfrm>
            <a:off x="1778873" y="1750473"/>
            <a:ext cx="2574856"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Simulation:</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14" name="Google Shape;414;p36"/>
          <p:cNvSpPr txBox="1"/>
          <p:nvPr/>
        </p:nvSpPr>
        <p:spPr>
          <a:xfrm>
            <a:off x="1282185" y="3480675"/>
            <a:ext cx="1581985"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organisation </a:t>
            </a:r>
            <a:r>
              <a:rPr kumimoji="0" lang="en-US" sz="12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with </a:t>
            </a:r>
            <a:r>
              <a:rPr lang="en-US" sz="1200" b="1" kern="0" dirty="0">
                <a:solidFill>
                  <a:srgbClr val="000000"/>
                </a:solidFill>
                <a:latin typeface="Brandon Grotesque Regular" panose="020B0503020203060202" pitchFamily="34" charset="77"/>
                <a:cs typeface="Arial"/>
                <a:sym typeface="Arial"/>
              </a:rPr>
              <a:t>bad manager quality + 10% pay increase</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15" name="Google Shape;415;p36"/>
          <p:cNvSpPr txBox="1"/>
          <p:nvPr/>
        </p:nvSpPr>
        <p:spPr>
          <a:xfrm>
            <a:off x="3150788" y="3480675"/>
            <a:ext cx="1461787"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organisation with </a:t>
            </a:r>
            <a:r>
              <a:rPr lang="en-US" sz="1200" b="1" kern="0" dirty="0">
                <a:solidFill>
                  <a:srgbClr val="000000"/>
                </a:solidFill>
                <a:latin typeface="Brandon Grotesque Regular" panose="020B0503020203060202" pitchFamily="34" charset="77"/>
                <a:cs typeface="Arial"/>
                <a:sym typeface="Arial"/>
              </a:rPr>
              <a:t>good manager quality </a:t>
            </a:r>
            <a:r>
              <a:rPr lang="en-US" sz="1200" kern="0" dirty="0">
                <a:solidFill>
                  <a:srgbClr val="000000"/>
                </a:solidFill>
                <a:latin typeface="Brandon Grotesque Regular" panose="020B0503020203060202" pitchFamily="34" charset="77"/>
                <a:cs typeface="Arial"/>
                <a:sym typeface="Arial"/>
              </a:rPr>
              <a:t>and no pay increase</a:t>
            </a:r>
            <a:endParaRPr kumimoji="0" sz="12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16" name="Google Shape;416;p36"/>
          <p:cNvSpPr/>
          <p:nvPr/>
        </p:nvSpPr>
        <p:spPr>
          <a:xfrm>
            <a:off x="1005787" y="1616472"/>
            <a:ext cx="4038600" cy="4181831"/>
          </a:xfrm>
          <a:prstGeom prst="rect">
            <a:avLst/>
          </a:prstGeom>
          <a:noFill/>
          <a:ln w="12700" cap="flat" cmpd="sng">
            <a:solidFill>
              <a:srgbClr val="0014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endParaRPr>
          </a:p>
        </p:txBody>
      </p:sp>
      <p:sp>
        <p:nvSpPr>
          <p:cNvPr id="417" name="Google Shape;417;p36"/>
          <p:cNvSpPr/>
          <p:nvPr/>
        </p:nvSpPr>
        <p:spPr>
          <a:xfrm>
            <a:off x="1945675" y="2738605"/>
            <a:ext cx="210881" cy="227240"/>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rPr>
              <a:t>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18" name="Google Shape;418;p36"/>
          <p:cNvSpPr/>
          <p:nvPr/>
        </p:nvSpPr>
        <p:spPr>
          <a:xfrm>
            <a:off x="3746653" y="2763932"/>
            <a:ext cx="221022" cy="241576"/>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rPr>
              <a:t>B</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22" name="Google Shape;422;p36"/>
          <p:cNvSpPr txBox="1"/>
          <p:nvPr/>
        </p:nvSpPr>
        <p:spPr>
          <a:xfrm>
            <a:off x="6698560" y="5234629"/>
            <a:ext cx="3757391" cy="738623"/>
          </a:xfrm>
          <a:prstGeom prst="rect">
            <a:avLst/>
          </a:prstGeom>
          <a:solidFill>
            <a:schemeClr val="lt2"/>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dirty="0">
                <a:solidFill>
                  <a:srgbClr val="000000"/>
                </a:solidFill>
                <a:latin typeface="Brandon Grotesque Regular" panose="020B0503020203060202" pitchFamily="34" charset="77"/>
                <a:cs typeface="Arial"/>
                <a:sym typeface="Arial"/>
              </a:rPr>
              <a:t>50</a:t>
            </a: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of staff will stay </a:t>
            </a:r>
            <a:r>
              <a:rPr lang="en-US" sz="1400" kern="0" dirty="0">
                <a:solidFill>
                  <a:srgbClr val="000000"/>
                </a:solidFill>
                <a:latin typeface="Brandon Grotesque Regular" panose="020B0503020203060202" pitchFamily="34" charset="77"/>
                <a:cs typeface="Arial"/>
                <a:sym typeface="Arial"/>
              </a:rPr>
              <a:t>for good manager quality </a:t>
            </a: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over a 10% salary increase elsewhere with bad manager quality.</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23" name="Google Shape;423;p36"/>
          <p:cNvSpPr txBox="1"/>
          <p:nvPr/>
        </p:nvSpPr>
        <p:spPr>
          <a:xfrm>
            <a:off x="7062313" y="1629431"/>
            <a:ext cx="2919046"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Share of First Choice</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graphicFrame>
        <p:nvGraphicFramePr>
          <p:cNvPr id="2" name="Chart 1">
            <a:extLst>
              <a:ext uri="{FF2B5EF4-FFF2-40B4-BE49-F238E27FC236}">
                <a16:creationId xmlns:a16="http://schemas.microsoft.com/office/drawing/2014/main" id="{D7060BC6-D92D-1800-9313-16F19954F882}"/>
              </a:ext>
            </a:extLst>
          </p:cNvPr>
          <p:cNvGraphicFramePr>
            <a:graphicFrameLocks/>
          </p:cNvGraphicFramePr>
          <p:nvPr>
            <p:extLst>
              <p:ext uri="{D42A27DB-BD31-4B8C-83A1-F6EECF244321}">
                <p14:modId xmlns:p14="http://schemas.microsoft.com/office/powerpoint/2010/main" val="1598517258"/>
              </p:ext>
            </p:extLst>
          </p:nvPr>
        </p:nvGraphicFramePr>
        <p:xfrm>
          <a:off x="5228781" y="1746767"/>
          <a:ext cx="6686533" cy="3619395"/>
        </p:xfrm>
        <a:graphic>
          <a:graphicData uri="http://schemas.openxmlformats.org/drawingml/2006/chart">
            <c:chart xmlns:c="http://schemas.openxmlformats.org/drawingml/2006/chart" xmlns:r="http://schemas.openxmlformats.org/officeDocument/2006/relationships" r:id="rId6"/>
          </a:graphicData>
        </a:graphic>
      </p:graphicFrame>
      <p:sp>
        <p:nvSpPr>
          <p:cNvPr id="420" name="Google Shape;420;p36"/>
          <p:cNvSpPr/>
          <p:nvPr/>
        </p:nvSpPr>
        <p:spPr>
          <a:xfrm>
            <a:off x="7699931" y="2857644"/>
            <a:ext cx="317500" cy="321163"/>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21" name="Google Shape;421;p36"/>
          <p:cNvSpPr/>
          <p:nvPr/>
        </p:nvSpPr>
        <p:spPr>
          <a:xfrm>
            <a:off x="9153805" y="2862893"/>
            <a:ext cx="317500" cy="321163"/>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rPr>
              <a:t>B</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Tree>
    <p:extLst>
      <p:ext uri="{BB962C8B-B14F-4D97-AF65-F5344CB8AC3E}">
        <p14:creationId xmlns:p14="http://schemas.microsoft.com/office/powerpoint/2010/main" val="2883952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6"/>
          <p:cNvSpPr txBox="1">
            <a:spLocks noGrp="1"/>
          </p:cNvSpPr>
          <p:nvPr>
            <p:ph type="title"/>
          </p:nvPr>
        </p:nvSpPr>
        <p:spPr>
          <a:xfrm>
            <a:off x="373248" y="465603"/>
            <a:ext cx="10515600" cy="572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Simulation: Values-Led Culture</a:t>
            </a:r>
            <a:endParaRPr sz="3200" dirty="0">
              <a:latin typeface="Brandon Grotesque Regular" panose="020B0503020203060202" pitchFamily="34" charset="77"/>
            </a:endParaRPr>
          </a:p>
        </p:txBody>
      </p:sp>
      <p:pic>
        <p:nvPicPr>
          <p:cNvPr id="410" name="Google Shape;410;p36" descr="Door Closed with solid fill"/>
          <p:cNvPicPr preferRelativeResize="0"/>
          <p:nvPr/>
        </p:nvPicPr>
        <p:blipFill rotWithShape="1">
          <a:blip r:embed="rId3">
            <a:alphaModFix/>
          </a:blip>
          <a:srcRect/>
          <a:stretch/>
        </p:blipFill>
        <p:spPr>
          <a:xfrm>
            <a:off x="3411557" y="2566275"/>
            <a:ext cx="914400" cy="914400"/>
          </a:xfrm>
          <a:prstGeom prst="rect">
            <a:avLst/>
          </a:prstGeom>
          <a:noFill/>
          <a:ln>
            <a:noFill/>
          </a:ln>
        </p:spPr>
      </p:pic>
      <p:pic>
        <p:nvPicPr>
          <p:cNvPr id="411" name="Google Shape;411;p36" descr="Confused person with solid fill"/>
          <p:cNvPicPr preferRelativeResize="0"/>
          <p:nvPr/>
        </p:nvPicPr>
        <p:blipFill rotWithShape="1">
          <a:blip r:embed="rId4">
            <a:alphaModFix/>
          </a:blip>
          <a:srcRect/>
          <a:stretch/>
        </p:blipFill>
        <p:spPr>
          <a:xfrm>
            <a:off x="2467966" y="4569934"/>
            <a:ext cx="914400" cy="914400"/>
          </a:xfrm>
          <a:prstGeom prst="rect">
            <a:avLst/>
          </a:prstGeom>
          <a:noFill/>
          <a:ln>
            <a:noFill/>
          </a:ln>
        </p:spPr>
      </p:pic>
      <p:pic>
        <p:nvPicPr>
          <p:cNvPr id="412" name="Google Shape;412;p36" descr="Door Closed with solid fill"/>
          <p:cNvPicPr preferRelativeResize="0"/>
          <p:nvPr/>
        </p:nvPicPr>
        <p:blipFill rotWithShape="1">
          <a:blip r:embed="rId5">
            <a:alphaModFix/>
          </a:blip>
          <a:srcRect/>
          <a:stretch/>
        </p:blipFill>
        <p:spPr>
          <a:xfrm>
            <a:off x="1594333" y="2554723"/>
            <a:ext cx="914400" cy="914400"/>
          </a:xfrm>
          <a:prstGeom prst="rect">
            <a:avLst/>
          </a:prstGeom>
          <a:noFill/>
          <a:ln>
            <a:noFill/>
          </a:ln>
        </p:spPr>
      </p:pic>
      <p:sp>
        <p:nvSpPr>
          <p:cNvPr id="413" name="Google Shape;413;p36"/>
          <p:cNvSpPr txBox="1"/>
          <p:nvPr/>
        </p:nvSpPr>
        <p:spPr>
          <a:xfrm>
            <a:off x="1778873" y="1750473"/>
            <a:ext cx="2574856"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Simulation:</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14" name="Google Shape;414;p36"/>
          <p:cNvSpPr txBox="1"/>
          <p:nvPr/>
        </p:nvSpPr>
        <p:spPr>
          <a:xfrm>
            <a:off x="1282185" y="3480675"/>
            <a:ext cx="1581985"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organisation </a:t>
            </a:r>
            <a:r>
              <a:rPr kumimoji="0" lang="en-US" sz="12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with no values-led culture + 10% pay increase</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15" name="Google Shape;415;p36"/>
          <p:cNvSpPr txBox="1"/>
          <p:nvPr/>
        </p:nvSpPr>
        <p:spPr>
          <a:xfrm>
            <a:off x="3150788" y="3480675"/>
            <a:ext cx="1461787"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organisation with </a:t>
            </a:r>
            <a:r>
              <a:rPr kumimoji="0" lang="en-US" sz="12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values-led culture </a:t>
            </a:r>
            <a:r>
              <a:rPr kumimoji="0" lang="en-US" sz="120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and no pay increase</a:t>
            </a:r>
            <a:endParaRPr kumimoji="0" sz="12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16" name="Google Shape;416;p36"/>
          <p:cNvSpPr/>
          <p:nvPr/>
        </p:nvSpPr>
        <p:spPr>
          <a:xfrm>
            <a:off x="1005787" y="1616472"/>
            <a:ext cx="4038600" cy="4181831"/>
          </a:xfrm>
          <a:prstGeom prst="rect">
            <a:avLst/>
          </a:prstGeom>
          <a:noFill/>
          <a:ln w="12700" cap="flat" cmpd="sng">
            <a:solidFill>
              <a:srgbClr val="0014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endParaRPr>
          </a:p>
        </p:txBody>
      </p:sp>
      <p:sp>
        <p:nvSpPr>
          <p:cNvPr id="417" name="Google Shape;417;p36"/>
          <p:cNvSpPr/>
          <p:nvPr/>
        </p:nvSpPr>
        <p:spPr>
          <a:xfrm>
            <a:off x="1945675" y="2738605"/>
            <a:ext cx="210881" cy="227240"/>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rPr>
              <a:t>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18" name="Google Shape;418;p36"/>
          <p:cNvSpPr/>
          <p:nvPr/>
        </p:nvSpPr>
        <p:spPr>
          <a:xfrm>
            <a:off x="3746653" y="2763932"/>
            <a:ext cx="221022" cy="241576"/>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rPr>
              <a:t>B</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22" name="Google Shape;422;p36"/>
          <p:cNvSpPr txBox="1"/>
          <p:nvPr/>
        </p:nvSpPr>
        <p:spPr>
          <a:xfrm>
            <a:off x="6698560" y="5234629"/>
            <a:ext cx="3757391" cy="738623"/>
          </a:xfrm>
          <a:prstGeom prst="rect">
            <a:avLst/>
          </a:prstGeom>
          <a:solidFill>
            <a:schemeClr val="lt2"/>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dirty="0">
                <a:solidFill>
                  <a:srgbClr val="000000"/>
                </a:solidFill>
                <a:latin typeface="Brandon Grotesque Regular" panose="020B0503020203060202" pitchFamily="34" charset="77"/>
                <a:cs typeface="Arial"/>
                <a:sym typeface="Arial"/>
              </a:rPr>
              <a:t>52</a:t>
            </a: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of staff will stay for </a:t>
            </a:r>
            <a:r>
              <a:rPr lang="en-US" sz="1400" kern="0" dirty="0">
                <a:solidFill>
                  <a:srgbClr val="000000"/>
                </a:solidFill>
                <a:latin typeface="Brandon Grotesque Regular" panose="020B0503020203060202" pitchFamily="34" charset="77"/>
                <a:cs typeface="Arial"/>
                <a:sym typeface="Arial"/>
              </a:rPr>
              <a:t>values-led culture </a:t>
            </a: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over a 10% salary increase elsewhere with no values-led culture</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23" name="Google Shape;423;p36"/>
          <p:cNvSpPr txBox="1"/>
          <p:nvPr/>
        </p:nvSpPr>
        <p:spPr>
          <a:xfrm>
            <a:off x="7062313" y="1629431"/>
            <a:ext cx="2919046"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Share of First Choice</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graphicFrame>
        <p:nvGraphicFramePr>
          <p:cNvPr id="2" name="Chart 1">
            <a:extLst>
              <a:ext uri="{FF2B5EF4-FFF2-40B4-BE49-F238E27FC236}">
                <a16:creationId xmlns:a16="http://schemas.microsoft.com/office/drawing/2014/main" id="{B1987D5B-05EE-72CB-5FA7-3EBE55307867}"/>
              </a:ext>
            </a:extLst>
          </p:cNvPr>
          <p:cNvGraphicFramePr>
            <a:graphicFrameLocks/>
          </p:cNvGraphicFramePr>
          <p:nvPr>
            <p:extLst>
              <p:ext uri="{D42A27DB-BD31-4B8C-83A1-F6EECF244321}">
                <p14:modId xmlns:p14="http://schemas.microsoft.com/office/powerpoint/2010/main" val="1513672717"/>
              </p:ext>
            </p:extLst>
          </p:nvPr>
        </p:nvGraphicFramePr>
        <p:xfrm>
          <a:off x="5549150" y="1869612"/>
          <a:ext cx="5938005" cy="3397471"/>
        </p:xfrm>
        <a:graphic>
          <a:graphicData uri="http://schemas.openxmlformats.org/drawingml/2006/chart">
            <c:chart xmlns:c="http://schemas.openxmlformats.org/drawingml/2006/chart" xmlns:r="http://schemas.openxmlformats.org/officeDocument/2006/relationships" r:id="rId6"/>
          </a:graphicData>
        </a:graphic>
      </p:graphicFrame>
      <p:sp>
        <p:nvSpPr>
          <p:cNvPr id="420" name="Google Shape;420;p36"/>
          <p:cNvSpPr/>
          <p:nvPr/>
        </p:nvSpPr>
        <p:spPr>
          <a:xfrm>
            <a:off x="7858681" y="2724138"/>
            <a:ext cx="317500" cy="321163"/>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21" name="Google Shape;421;p36"/>
          <p:cNvSpPr/>
          <p:nvPr/>
        </p:nvSpPr>
        <p:spPr>
          <a:xfrm>
            <a:off x="8862859" y="2724137"/>
            <a:ext cx="317500" cy="321163"/>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rPr>
              <a:t>B</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Tree>
    <p:extLst>
      <p:ext uri="{BB962C8B-B14F-4D97-AF65-F5344CB8AC3E}">
        <p14:creationId xmlns:p14="http://schemas.microsoft.com/office/powerpoint/2010/main" val="93137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6"/>
          <p:cNvSpPr txBox="1">
            <a:spLocks noGrp="1"/>
          </p:cNvSpPr>
          <p:nvPr>
            <p:ph type="title"/>
          </p:nvPr>
        </p:nvSpPr>
        <p:spPr>
          <a:xfrm>
            <a:off x="373248" y="465603"/>
            <a:ext cx="10515600" cy="572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Simulation: Artistic Reputation</a:t>
            </a:r>
            <a:endParaRPr sz="3200" dirty="0">
              <a:latin typeface="Brandon Grotesque Regular" panose="020B0503020203060202" pitchFamily="34" charset="77"/>
            </a:endParaRPr>
          </a:p>
        </p:txBody>
      </p:sp>
      <p:pic>
        <p:nvPicPr>
          <p:cNvPr id="410" name="Google Shape;410;p36" descr="Door Closed with solid fill"/>
          <p:cNvPicPr preferRelativeResize="0"/>
          <p:nvPr/>
        </p:nvPicPr>
        <p:blipFill rotWithShape="1">
          <a:blip r:embed="rId3">
            <a:alphaModFix/>
          </a:blip>
          <a:srcRect/>
          <a:stretch/>
        </p:blipFill>
        <p:spPr>
          <a:xfrm>
            <a:off x="3411557" y="2566275"/>
            <a:ext cx="914400" cy="914400"/>
          </a:xfrm>
          <a:prstGeom prst="rect">
            <a:avLst/>
          </a:prstGeom>
          <a:noFill/>
          <a:ln>
            <a:noFill/>
          </a:ln>
        </p:spPr>
      </p:pic>
      <p:pic>
        <p:nvPicPr>
          <p:cNvPr id="411" name="Google Shape;411;p36" descr="Confused person with solid fill"/>
          <p:cNvPicPr preferRelativeResize="0"/>
          <p:nvPr/>
        </p:nvPicPr>
        <p:blipFill rotWithShape="1">
          <a:blip r:embed="rId4">
            <a:alphaModFix/>
          </a:blip>
          <a:srcRect/>
          <a:stretch/>
        </p:blipFill>
        <p:spPr>
          <a:xfrm>
            <a:off x="2467966" y="4569934"/>
            <a:ext cx="914400" cy="914400"/>
          </a:xfrm>
          <a:prstGeom prst="rect">
            <a:avLst/>
          </a:prstGeom>
          <a:noFill/>
          <a:ln>
            <a:noFill/>
          </a:ln>
        </p:spPr>
      </p:pic>
      <p:pic>
        <p:nvPicPr>
          <p:cNvPr id="412" name="Google Shape;412;p36" descr="Door Closed with solid fill"/>
          <p:cNvPicPr preferRelativeResize="0"/>
          <p:nvPr/>
        </p:nvPicPr>
        <p:blipFill rotWithShape="1">
          <a:blip r:embed="rId5">
            <a:alphaModFix/>
          </a:blip>
          <a:srcRect/>
          <a:stretch/>
        </p:blipFill>
        <p:spPr>
          <a:xfrm>
            <a:off x="1594333" y="2554723"/>
            <a:ext cx="914400" cy="914400"/>
          </a:xfrm>
          <a:prstGeom prst="rect">
            <a:avLst/>
          </a:prstGeom>
          <a:noFill/>
          <a:ln>
            <a:noFill/>
          </a:ln>
        </p:spPr>
      </p:pic>
      <p:sp>
        <p:nvSpPr>
          <p:cNvPr id="413" name="Google Shape;413;p36"/>
          <p:cNvSpPr txBox="1"/>
          <p:nvPr/>
        </p:nvSpPr>
        <p:spPr>
          <a:xfrm>
            <a:off x="1778873" y="1750473"/>
            <a:ext cx="2574856"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Simulation:</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14" name="Google Shape;414;p36"/>
          <p:cNvSpPr txBox="1"/>
          <p:nvPr/>
        </p:nvSpPr>
        <p:spPr>
          <a:xfrm>
            <a:off x="1282185" y="3480675"/>
            <a:ext cx="1581985"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organisation </a:t>
            </a:r>
            <a:r>
              <a:rPr kumimoji="0" lang="en-US" sz="12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with no artistic reputation + 10% pay increase</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15" name="Google Shape;415;p36"/>
          <p:cNvSpPr txBox="1"/>
          <p:nvPr/>
        </p:nvSpPr>
        <p:spPr>
          <a:xfrm>
            <a:off x="3150788" y="3480675"/>
            <a:ext cx="1461787"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organisation with </a:t>
            </a:r>
            <a:r>
              <a:rPr lang="en-US" sz="1200" b="1" kern="0" dirty="0">
                <a:solidFill>
                  <a:srgbClr val="000000"/>
                </a:solidFill>
                <a:latin typeface="Brandon Grotesque Regular" panose="020B0503020203060202" pitchFamily="34" charset="77"/>
                <a:cs typeface="Arial"/>
                <a:sym typeface="Arial"/>
              </a:rPr>
              <a:t>quality artistic reputation </a:t>
            </a:r>
            <a:r>
              <a:rPr lang="en-US" sz="1200" kern="0" dirty="0">
                <a:solidFill>
                  <a:srgbClr val="000000"/>
                </a:solidFill>
                <a:latin typeface="Brandon Grotesque Regular" panose="020B0503020203060202" pitchFamily="34" charset="77"/>
                <a:cs typeface="Arial"/>
                <a:sym typeface="Arial"/>
              </a:rPr>
              <a:t>and no pay increase</a:t>
            </a:r>
            <a:endParaRPr kumimoji="0" sz="12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16" name="Google Shape;416;p36"/>
          <p:cNvSpPr/>
          <p:nvPr/>
        </p:nvSpPr>
        <p:spPr>
          <a:xfrm>
            <a:off x="1005787" y="1616472"/>
            <a:ext cx="4038600" cy="4181831"/>
          </a:xfrm>
          <a:prstGeom prst="rect">
            <a:avLst/>
          </a:prstGeom>
          <a:noFill/>
          <a:ln w="12700" cap="flat" cmpd="sng">
            <a:solidFill>
              <a:srgbClr val="0014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endParaRPr>
          </a:p>
        </p:txBody>
      </p:sp>
      <p:sp>
        <p:nvSpPr>
          <p:cNvPr id="417" name="Google Shape;417;p36"/>
          <p:cNvSpPr/>
          <p:nvPr/>
        </p:nvSpPr>
        <p:spPr>
          <a:xfrm>
            <a:off x="1945675" y="2738605"/>
            <a:ext cx="210881" cy="227240"/>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rPr>
              <a:t>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18" name="Google Shape;418;p36"/>
          <p:cNvSpPr/>
          <p:nvPr/>
        </p:nvSpPr>
        <p:spPr>
          <a:xfrm>
            <a:off x="3746653" y="2763932"/>
            <a:ext cx="221022" cy="241576"/>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rPr>
              <a:t>B</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22" name="Google Shape;422;p36"/>
          <p:cNvSpPr txBox="1"/>
          <p:nvPr/>
        </p:nvSpPr>
        <p:spPr>
          <a:xfrm>
            <a:off x="6698560" y="5234629"/>
            <a:ext cx="3757391" cy="738623"/>
          </a:xfrm>
          <a:prstGeom prst="rect">
            <a:avLst/>
          </a:prstGeom>
          <a:solidFill>
            <a:schemeClr val="lt2"/>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dirty="0">
                <a:solidFill>
                  <a:srgbClr val="000000"/>
                </a:solidFill>
                <a:latin typeface="Brandon Grotesque Regular" panose="020B0503020203060202" pitchFamily="34" charset="77"/>
                <a:cs typeface="Arial"/>
                <a:sym typeface="Arial"/>
              </a:rPr>
              <a:t>60</a:t>
            </a: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of staff will stay for the high artistic reputation over a 10% salary increase elsewhere with no artistic reputation</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23" name="Google Shape;423;p36"/>
          <p:cNvSpPr txBox="1"/>
          <p:nvPr/>
        </p:nvSpPr>
        <p:spPr>
          <a:xfrm>
            <a:off x="7062313" y="1629431"/>
            <a:ext cx="2919046"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Share of First Choice</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graphicFrame>
        <p:nvGraphicFramePr>
          <p:cNvPr id="2" name="Chart 1">
            <a:extLst>
              <a:ext uri="{FF2B5EF4-FFF2-40B4-BE49-F238E27FC236}">
                <a16:creationId xmlns:a16="http://schemas.microsoft.com/office/drawing/2014/main" id="{6756DFF6-337F-8FA5-FAC6-0DB6DCB6A7F9}"/>
              </a:ext>
            </a:extLst>
          </p:cNvPr>
          <p:cNvGraphicFramePr>
            <a:graphicFrameLocks/>
          </p:cNvGraphicFramePr>
          <p:nvPr>
            <p:extLst>
              <p:ext uri="{D42A27DB-BD31-4B8C-83A1-F6EECF244321}">
                <p14:modId xmlns:p14="http://schemas.microsoft.com/office/powerpoint/2010/main" val="2427129586"/>
              </p:ext>
            </p:extLst>
          </p:nvPr>
        </p:nvGraphicFramePr>
        <p:xfrm>
          <a:off x="5254279" y="1838757"/>
          <a:ext cx="6645951" cy="3526542"/>
        </p:xfrm>
        <a:graphic>
          <a:graphicData uri="http://schemas.openxmlformats.org/drawingml/2006/chart">
            <c:chart xmlns:c="http://schemas.openxmlformats.org/drawingml/2006/chart" xmlns:r="http://schemas.openxmlformats.org/officeDocument/2006/relationships" r:id="rId6"/>
          </a:graphicData>
        </a:graphic>
      </p:graphicFrame>
      <p:sp>
        <p:nvSpPr>
          <p:cNvPr id="420" name="Google Shape;420;p36"/>
          <p:cNvSpPr/>
          <p:nvPr/>
        </p:nvSpPr>
        <p:spPr>
          <a:xfrm>
            <a:off x="7699931" y="2816416"/>
            <a:ext cx="317500" cy="321163"/>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21" name="Google Shape;421;p36"/>
          <p:cNvSpPr/>
          <p:nvPr/>
        </p:nvSpPr>
        <p:spPr>
          <a:xfrm>
            <a:off x="9070677" y="2816416"/>
            <a:ext cx="317500" cy="321163"/>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rPr>
              <a:t>B</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Tree>
    <p:extLst>
      <p:ext uri="{BB962C8B-B14F-4D97-AF65-F5344CB8AC3E}">
        <p14:creationId xmlns:p14="http://schemas.microsoft.com/office/powerpoint/2010/main" val="360223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5C34-75F7-67A7-70D6-743DF55F7D4B}"/>
              </a:ext>
            </a:extLst>
          </p:cNvPr>
          <p:cNvSpPr>
            <a:spLocks noGrp="1"/>
          </p:cNvSpPr>
          <p:nvPr>
            <p:ph type="title"/>
          </p:nvPr>
        </p:nvSpPr>
        <p:spPr/>
        <p:txBody>
          <a:bodyPr>
            <a:normAutofit/>
          </a:bodyPr>
          <a:lstStyle/>
          <a:p>
            <a:r>
              <a:rPr lang="en-US" sz="3200" dirty="0">
                <a:latin typeface="Brandon Grotesque Regular" panose="020B0503020203060202" pitchFamily="34" charset="77"/>
              </a:rPr>
              <a:t>Implications for where we might focus</a:t>
            </a:r>
          </a:p>
        </p:txBody>
      </p:sp>
      <p:sp>
        <p:nvSpPr>
          <p:cNvPr id="3" name="TextBox 2">
            <a:extLst>
              <a:ext uri="{FF2B5EF4-FFF2-40B4-BE49-F238E27FC236}">
                <a16:creationId xmlns:a16="http://schemas.microsoft.com/office/drawing/2014/main" id="{A3861A72-4677-A479-7A08-BE4BA9FD0A85}"/>
              </a:ext>
            </a:extLst>
          </p:cNvPr>
          <p:cNvSpPr txBox="1"/>
          <p:nvPr/>
        </p:nvSpPr>
        <p:spPr>
          <a:xfrm>
            <a:off x="3069301" y="2297801"/>
            <a:ext cx="2781896" cy="227754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Where we may not need to invest as much to attract and retain staff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342900" marR="0" lvl="0" indent="-342900" algn="l" defTabSz="914400" rtl="0" eaLnBrk="1" fontAlgn="auto" latinLnBrk="0" hangingPunct="1">
              <a:lnSpc>
                <a:spcPct val="100000"/>
              </a:lnSpc>
              <a:spcBef>
                <a:spcPts val="0"/>
              </a:spcBef>
              <a:spcAft>
                <a:spcPts val="1200"/>
              </a:spcAft>
              <a:buClr>
                <a:srgbClr val="000000"/>
              </a:buClr>
              <a:buSzTx/>
              <a:buFont typeface="Arial"/>
              <a:buAutoNum type="arabicParenR"/>
              <a:tabLst/>
              <a:defRPr/>
            </a:pP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Workplace technology</a:t>
            </a:r>
          </a:p>
          <a:p>
            <a:pPr marL="342900" marR="0" lvl="0" indent="-342900" algn="l" defTabSz="914400" rtl="0" eaLnBrk="1" fontAlgn="auto" latinLnBrk="0" hangingPunct="1">
              <a:lnSpc>
                <a:spcPct val="100000"/>
              </a:lnSpc>
              <a:spcBef>
                <a:spcPts val="0"/>
              </a:spcBef>
              <a:spcAft>
                <a:spcPts val="1200"/>
              </a:spcAft>
              <a:buClr>
                <a:srgbClr val="000000"/>
              </a:buClr>
              <a:buSzTx/>
              <a:buFont typeface="Arial"/>
              <a:buAutoNum type="arabicParenR"/>
              <a:tabLst/>
              <a:defRPr/>
            </a:pP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Onsite benefits</a:t>
            </a:r>
          </a:p>
          <a:p>
            <a:pPr marL="342900" marR="0" lvl="0" indent="-342900" algn="l" defTabSz="914400" rtl="0" eaLnBrk="1" fontAlgn="auto" latinLnBrk="0" hangingPunct="1">
              <a:lnSpc>
                <a:spcPct val="100000"/>
              </a:lnSpc>
              <a:spcBef>
                <a:spcPts val="0"/>
              </a:spcBef>
              <a:spcAft>
                <a:spcPts val="1200"/>
              </a:spcAft>
              <a:buClr>
                <a:srgbClr val="000000"/>
              </a:buClr>
              <a:buSzTx/>
              <a:buFont typeface="Arial"/>
              <a:buAutoNum type="arabicParenR"/>
              <a:tabLst/>
              <a:defRPr/>
            </a:pP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Opportunities to manage others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endPar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 name="TextBox 3">
            <a:extLst>
              <a:ext uri="{FF2B5EF4-FFF2-40B4-BE49-F238E27FC236}">
                <a16:creationId xmlns:a16="http://schemas.microsoft.com/office/drawing/2014/main" id="{420106BE-EA04-8F48-D8BA-356D4EA5030D}"/>
              </a:ext>
            </a:extLst>
          </p:cNvPr>
          <p:cNvSpPr txBox="1"/>
          <p:nvPr/>
        </p:nvSpPr>
        <p:spPr>
          <a:xfrm>
            <a:off x="6823026" y="2297801"/>
            <a:ext cx="2651134" cy="19082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Where we need to start investing</a:t>
            </a:r>
            <a:endPar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342900" marR="0" lvl="0" indent="-342900" algn="l" defTabSz="914400" rtl="0" eaLnBrk="1" fontAlgn="auto" latinLnBrk="0" hangingPunct="1">
              <a:lnSpc>
                <a:spcPct val="100000"/>
              </a:lnSpc>
              <a:spcBef>
                <a:spcPts val="0"/>
              </a:spcBef>
              <a:spcAft>
                <a:spcPts val="1200"/>
              </a:spcAft>
              <a:buClr>
                <a:srgbClr val="000000"/>
              </a:buClr>
              <a:buSzTx/>
              <a:buFont typeface="Arial"/>
              <a:buAutoNum type="arabicParenR"/>
              <a:tabLst/>
              <a:defRPr/>
            </a:pP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Manager quality</a:t>
            </a:r>
          </a:p>
          <a:p>
            <a:pPr marL="342900" marR="0" lvl="0" indent="-342900" algn="l" defTabSz="914400" rtl="0" eaLnBrk="1" fontAlgn="auto" latinLnBrk="0" hangingPunct="1">
              <a:lnSpc>
                <a:spcPct val="100000"/>
              </a:lnSpc>
              <a:spcBef>
                <a:spcPts val="0"/>
              </a:spcBef>
              <a:spcAft>
                <a:spcPts val="1200"/>
              </a:spcAft>
              <a:buClr>
                <a:srgbClr val="000000"/>
              </a:buClr>
              <a:buSzTx/>
              <a:buFont typeface="Arial"/>
              <a:buAutoNum type="arabicParenR"/>
              <a:tabLst/>
              <a:defRPr/>
            </a:pP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Workplace culture</a:t>
            </a:r>
          </a:p>
          <a:p>
            <a:pPr marL="342900" marR="0" lvl="0" indent="-342900" algn="l" defTabSz="914400" rtl="0" eaLnBrk="1" fontAlgn="auto" latinLnBrk="0" hangingPunct="1">
              <a:lnSpc>
                <a:spcPct val="100000"/>
              </a:lnSpc>
              <a:spcBef>
                <a:spcPts val="0"/>
              </a:spcBef>
              <a:spcAft>
                <a:spcPts val="1200"/>
              </a:spcAft>
              <a:buClr>
                <a:srgbClr val="000000"/>
              </a:buClr>
              <a:buSzTx/>
              <a:buFont typeface="Arial"/>
              <a:buAutoNum type="arabicParenR"/>
              <a:tabLst/>
              <a:defRPr/>
            </a:pP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Office environment</a:t>
            </a:r>
          </a:p>
        </p:txBody>
      </p:sp>
      <p:cxnSp>
        <p:nvCxnSpPr>
          <p:cNvPr id="6" name="Straight Connector 5">
            <a:extLst>
              <a:ext uri="{FF2B5EF4-FFF2-40B4-BE49-F238E27FC236}">
                <a16:creationId xmlns:a16="http://schemas.microsoft.com/office/drawing/2014/main" id="{07B4F7AE-8B47-A864-861E-E863A948CB46}"/>
              </a:ext>
            </a:extLst>
          </p:cNvPr>
          <p:cNvCxnSpPr>
            <a:cxnSpLocks/>
          </p:cNvCxnSpPr>
          <p:nvPr/>
        </p:nvCxnSpPr>
        <p:spPr>
          <a:xfrm flipH="1">
            <a:off x="5959139" y="2137133"/>
            <a:ext cx="20914" cy="2583734"/>
          </a:xfrm>
          <a:prstGeom prst="line">
            <a:avLst/>
          </a:prstGeom>
        </p:spPr>
        <p:style>
          <a:lnRef idx="1">
            <a:schemeClr val="accent1"/>
          </a:lnRef>
          <a:fillRef idx="0">
            <a:schemeClr val="accent1"/>
          </a:fillRef>
          <a:effectRef idx="0">
            <a:schemeClr val="accent1"/>
          </a:effectRef>
          <a:fontRef idx="minor">
            <a:schemeClr val="tx1"/>
          </a:fontRef>
        </p:style>
      </p:cxnSp>
      <p:pic>
        <p:nvPicPr>
          <p:cNvPr id="8" name="Graphic 7" descr="Checkmark with solid fill">
            <a:extLst>
              <a:ext uri="{FF2B5EF4-FFF2-40B4-BE49-F238E27FC236}">
                <a16:creationId xmlns:a16="http://schemas.microsoft.com/office/drawing/2014/main" id="{C873FB9A-775D-D0D6-5D17-50E4BAAEAC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3563" y="2377104"/>
            <a:ext cx="417512" cy="417512"/>
          </a:xfrm>
          <a:prstGeom prst="rect">
            <a:avLst/>
          </a:prstGeom>
        </p:spPr>
      </p:pic>
      <p:pic>
        <p:nvPicPr>
          <p:cNvPr id="10" name="Graphic 9" descr="Close with solid fill">
            <a:extLst>
              <a:ext uri="{FF2B5EF4-FFF2-40B4-BE49-F238E27FC236}">
                <a16:creationId xmlns:a16="http://schemas.microsoft.com/office/drawing/2014/main" id="{8D9EDC2B-EA9B-63E5-837D-04497DBE5C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62873" y="2377104"/>
            <a:ext cx="500645" cy="500645"/>
          </a:xfrm>
          <a:prstGeom prst="rect">
            <a:avLst/>
          </a:prstGeom>
        </p:spPr>
      </p:pic>
      <p:sp>
        <p:nvSpPr>
          <p:cNvPr id="5" name="Rectangle 4">
            <a:extLst>
              <a:ext uri="{FF2B5EF4-FFF2-40B4-BE49-F238E27FC236}">
                <a16:creationId xmlns:a16="http://schemas.microsoft.com/office/drawing/2014/main" id="{870FA387-82C4-02C5-DBA6-4ABF74927428}"/>
              </a:ext>
            </a:extLst>
          </p:cNvPr>
          <p:cNvSpPr/>
          <p:nvPr/>
        </p:nvSpPr>
        <p:spPr>
          <a:xfrm>
            <a:off x="2357090" y="2137133"/>
            <a:ext cx="7204098" cy="2583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Brandon Grotesque Regular" panose="020B0503020203060202" pitchFamily="34" charset="77"/>
              <a:sym typeface="Arial"/>
            </a:endParaRPr>
          </a:p>
        </p:txBody>
      </p:sp>
    </p:spTree>
    <p:extLst>
      <p:ext uri="{BB962C8B-B14F-4D97-AF65-F5344CB8AC3E}">
        <p14:creationId xmlns:p14="http://schemas.microsoft.com/office/powerpoint/2010/main" val="414487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67;p5">
            <a:extLst>
              <a:ext uri="{FF2B5EF4-FFF2-40B4-BE49-F238E27FC236}">
                <a16:creationId xmlns:a16="http://schemas.microsoft.com/office/drawing/2014/main" id="{9CD8FD11-41CB-0EEB-D86F-66B4E4BFEBCA}"/>
              </a:ext>
            </a:extLst>
          </p:cNvPr>
          <p:cNvSpPr/>
          <p:nvPr/>
        </p:nvSpPr>
        <p:spPr>
          <a:xfrm>
            <a:off x="4796321" y="2723631"/>
            <a:ext cx="2292825" cy="127461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endParaRPr>
          </a:p>
        </p:txBody>
      </p:sp>
      <p:sp>
        <p:nvSpPr>
          <p:cNvPr id="54" name="Google Shape;54;p5"/>
          <p:cNvSpPr txBox="1">
            <a:spLocks noGrp="1"/>
          </p:cNvSpPr>
          <p:nvPr>
            <p:ph type="title"/>
          </p:nvPr>
        </p:nvSpPr>
        <p:spPr>
          <a:xfrm>
            <a:off x="373248" y="465603"/>
            <a:ext cx="10515600" cy="572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6" dirty="0">
                <a:latin typeface="Brandon Grotesque Regular" panose="020B0503020203060202" pitchFamily="34" charset="77"/>
              </a:rPr>
              <a:t>Today’s discussion</a:t>
            </a:r>
            <a:endParaRPr sz="3563" dirty="0">
              <a:latin typeface="Brandon Grotesque Regular" panose="020B0503020203060202" pitchFamily="34" charset="77"/>
            </a:endParaRPr>
          </a:p>
        </p:txBody>
      </p:sp>
      <p:sp>
        <p:nvSpPr>
          <p:cNvPr id="55" name="Google Shape;55;p5"/>
          <p:cNvSpPr/>
          <p:nvPr/>
        </p:nvSpPr>
        <p:spPr>
          <a:xfrm>
            <a:off x="404565" y="2902144"/>
            <a:ext cx="948985" cy="917592"/>
          </a:xfrm>
          <a:prstGeom prst="rect">
            <a:avLst/>
          </a:prstGeom>
          <a:noFill/>
          <a:ln w="38100" cap="flat" cmpd="sng">
            <a:solidFill>
              <a:srgbClr val="011C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01</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cxnSp>
        <p:nvCxnSpPr>
          <p:cNvPr id="56" name="Google Shape;56;p5"/>
          <p:cNvCxnSpPr/>
          <p:nvPr/>
        </p:nvCxnSpPr>
        <p:spPr>
          <a:xfrm>
            <a:off x="1509477" y="2888356"/>
            <a:ext cx="0" cy="945168"/>
          </a:xfrm>
          <a:prstGeom prst="straightConnector1">
            <a:avLst/>
          </a:prstGeom>
          <a:noFill/>
          <a:ln w="38100" cap="flat" cmpd="sng">
            <a:solidFill>
              <a:srgbClr val="011CA1"/>
            </a:solidFill>
            <a:prstDash val="solid"/>
            <a:round/>
            <a:headEnd type="none" w="sm" len="sm"/>
            <a:tailEnd type="none" w="sm" len="sm"/>
          </a:ln>
        </p:spPr>
      </p:cxnSp>
      <p:sp>
        <p:nvSpPr>
          <p:cNvPr id="57" name="Google Shape;57;p5"/>
          <p:cNvSpPr txBox="1"/>
          <p:nvPr/>
        </p:nvSpPr>
        <p:spPr>
          <a:xfrm>
            <a:off x="1556251" y="2846144"/>
            <a:ext cx="117387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Context and Methodology</a:t>
            </a:r>
          </a:p>
        </p:txBody>
      </p:sp>
      <p:sp>
        <p:nvSpPr>
          <p:cNvPr id="58" name="Google Shape;58;p5"/>
          <p:cNvSpPr/>
          <p:nvPr/>
        </p:nvSpPr>
        <p:spPr>
          <a:xfrm>
            <a:off x="2710364" y="2890799"/>
            <a:ext cx="948983" cy="945168"/>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02</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59" name="Google Shape;59;p5"/>
          <p:cNvCxnSpPr/>
          <p:nvPr/>
        </p:nvCxnSpPr>
        <p:spPr>
          <a:xfrm>
            <a:off x="3816431" y="2883230"/>
            <a:ext cx="0" cy="960306"/>
          </a:xfrm>
          <a:prstGeom prst="straightConnector1">
            <a:avLst/>
          </a:prstGeom>
          <a:noFill/>
          <a:ln w="38100" cap="flat" cmpd="sng">
            <a:solidFill>
              <a:schemeClr val="accent1"/>
            </a:solidFill>
            <a:prstDash val="solid"/>
            <a:round/>
            <a:headEnd type="none" w="sm" len="sm"/>
            <a:tailEnd type="none" w="sm" len="sm"/>
          </a:ln>
        </p:spPr>
      </p:cxnSp>
      <p:sp>
        <p:nvSpPr>
          <p:cNvPr id="60" name="Google Shape;60;p5"/>
          <p:cNvSpPr txBox="1"/>
          <p:nvPr/>
        </p:nvSpPr>
        <p:spPr>
          <a:xfrm>
            <a:off x="3960136" y="2865669"/>
            <a:ext cx="99662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Overall findings</a:t>
            </a:r>
          </a:p>
        </p:txBody>
      </p:sp>
      <p:sp>
        <p:nvSpPr>
          <p:cNvPr id="61" name="Google Shape;61;p5"/>
          <p:cNvSpPr/>
          <p:nvPr/>
        </p:nvSpPr>
        <p:spPr>
          <a:xfrm>
            <a:off x="4937148" y="2895778"/>
            <a:ext cx="948985" cy="917591"/>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03</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62" name="Google Shape;62;p5"/>
          <p:cNvCxnSpPr/>
          <p:nvPr/>
        </p:nvCxnSpPr>
        <p:spPr>
          <a:xfrm>
            <a:off x="6064921" y="2865915"/>
            <a:ext cx="0" cy="947336"/>
          </a:xfrm>
          <a:prstGeom prst="straightConnector1">
            <a:avLst/>
          </a:prstGeom>
          <a:noFill/>
          <a:ln w="38100" cap="flat" cmpd="sng">
            <a:solidFill>
              <a:schemeClr val="accent1"/>
            </a:solidFill>
            <a:prstDash val="solid"/>
            <a:round/>
            <a:headEnd type="none" w="sm" len="sm"/>
            <a:tailEnd type="none" w="sm" len="sm"/>
          </a:ln>
        </p:spPr>
      </p:cxnSp>
      <p:sp>
        <p:nvSpPr>
          <p:cNvPr id="63" name="Google Shape;63;p5"/>
          <p:cNvSpPr txBox="1"/>
          <p:nvPr/>
        </p:nvSpPr>
        <p:spPr>
          <a:xfrm>
            <a:off x="6101823" y="2839122"/>
            <a:ext cx="103622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Employee Satisfaction</a:t>
            </a:r>
          </a:p>
        </p:txBody>
      </p:sp>
      <p:sp>
        <p:nvSpPr>
          <p:cNvPr id="64" name="Google Shape;64;p5"/>
          <p:cNvSpPr/>
          <p:nvPr/>
        </p:nvSpPr>
        <p:spPr>
          <a:xfrm>
            <a:off x="7186093" y="2874022"/>
            <a:ext cx="948982" cy="926189"/>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04</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65" name="Google Shape;65;p5"/>
          <p:cNvCxnSpPr>
            <a:cxnSpLocks/>
          </p:cNvCxnSpPr>
          <p:nvPr/>
        </p:nvCxnSpPr>
        <p:spPr>
          <a:xfrm>
            <a:off x="8292159" y="2866453"/>
            <a:ext cx="0" cy="960306"/>
          </a:xfrm>
          <a:prstGeom prst="straightConnector1">
            <a:avLst/>
          </a:prstGeom>
          <a:noFill/>
          <a:ln w="38100" cap="flat" cmpd="sng">
            <a:solidFill>
              <a:schemeClr val="accent1"/>
            </a:solidFill>
            <a:prstDash val="solid"/>
            <a:round/>
            <a:headEnd type="none" w="sm" len="sm"/>
            <a:tailEnd type="none" w="sm" len="sm"/>
          </a:ln>
        </p:spPr>
      </p:cxnSp>
      <p:sp>
        <p:nvSpPr>
          <p:cNvPr id="66" name="Google Shape;66;p5"/>
          <p:cNvSpPr txBox="1"/>
          <p:nvPr/>
        </p:nvSpPr>
        <p:spPr>
          <a:xfrm>
            <a:off x="8340203" y="2846144"/>
            <a:ext cx="124371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Key Subgroup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Differences</a:t>
            </a:r>
          </a:p>
        </p:txBody>
      </p:sp>
      <p:sp>
        <p:nvSpPr>
          <p:cNvPr id="2" name="Google Shape;64;p5">
            <a:extLst>
              <a:ext uri="{FF2B5EF4-FFF2-40B4-BE49-F238E27FC236}">
                <a16:creationId xmlns:a16="http://schemas.microsoft.com/office/drawing/2014/main" id="{E2776A74-2A75-F7BD-D45A-D6BF8A038177}"/>
              </a:ext>
            </a:extLst>
          </p:cNvPr>
          <p:cNvSpPr/>
          <p:nvPr/>
        </p:nvSpPr>
        <p:spPr>
          <a:xfrm>
            <a:off x="9631962" y="2876522"/>
            <a:ext cx="948983" cy="923689"/>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05</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3" name="Google Shape;65;p5">
            <a:extLst>
              <a:ext uri="{FF2B5EF4-FFF2-40B4-BE49-F238E27FC236}">
                <a16:creationId xmlns:a16="http://schemas.microsoft.com/office/drawing/2014/main" id="{A5406F79-8151-8E3D-7674-A72E098DFA8A}"/>
              </a:ext>
            </a:extLst>
          </p:cNvPr>
          <p:cNvCxnSpPr/>
          <p:nvPr/>
        </p:nvCxnSpPr>
        <p:spPr>
          <a:xfrm>
            <a:off x="10738029" y="2868953"/>
            <a:ext cx="0" cy="960306"/>
          </a:xfrm>
          <a:prstGeom prst="straightConnector1">
            <a:avLst/>
          </a:prstGeom>
          <a:noFill/>
          <a:ln w="38100" cap="flat" cmpd="sng">
            <a:solidFill>
              <a:schemeClr val="accent1"/>
            </a:solidFill>
            <a:prstDash val="solid"/>
            <a:round/>
            <a:headEnd type="none" w="sm" len="sm"/>
            <a:tailEnd type="none" w="sm" len="sm"/>
          </a:ln>
        </p:spPr>
      </p:cxnSp>
      <p:sp>
        <p:nvSpPr>
          <p:cNvPr id="4" name="Google Shape;66;p5">
            <a:extLst>
              <a:ext uri="{FF2B5EF4-FFF2-40B4-BE49-F238E27FC236}">
                <a16:creationId xmlns:a16="http://schemas.microsoft.com/office/drawing/2014/main" id="{DD3841DA-14C4-41A1-C042-68154039944B}"/>
              </a:ext>
            </a:extLst>
          </p:cNvPr>
          <p:cNvSpPr txBox="1"/>
          <p:nvPr/>
        </p:nvSpPr>
        <p:spPr>
          <a:xfrm>
            <a:off x="10786073" y="2848644"/>
            <a:ext cx="1201431"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Wrap-up</a:t>
            </a:r>
            <a:endPar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Tree>
    <p:extLst>
      <p:ext uri="{BB962C8B-B14F-4D97-AF65-F5344CB8AC3E}">
        <p14:creationId xmlns:p14="http://schemas.microsoft.com/office/powerpoint/2010/main" val="1479375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3A5F-DEB9-860C-B47D-CF47C60EF439}"/>
              </a:ext>
            </a:extLst>
          </p:cNvPr>
          <p:cNvSpPr>
            <a:spLocks noGrp="1"/>
          </p:cNvSpPr>
          <p:nvPr>
            <p:ph type="title"/>
          </p:nvPr>
        </p:nvSpPr>
        <p:spPr/>
        <p:txBody>
          <a:bodyPr>
            <a:noAutofit/>
          </a:bodyPr>
          <a:lstStyle/>
          <a:p>
            <a:r>
              <a:rPr lang="en-US" sz="3200" dirty="0">
                <a:latin typeface="Brandon Grotesque Regular" panose="020B0503020203060202" pitchFamily="34" charset="77"/>
                <a:sym typeface="Arial"/>
              </a:rPr>
              <a:t>The overall satisfaction of employees with their job is ‘good’</a:t>
            </a:r>
            <a:endParaRPr lang="en-US" sz="3200" dirty="0"/>
          </a:p>
        </p:txBody>
      </p:sp>
      <p:graphicFrame>
        <p:nvGraphicFramePr>
          <p:cNvPr id="3" name="Chart 2">
            <a:extLst>
              <a:ext uri="{FF2B5EF4-FFF2-40B4-BE49-F238E27FC236}">
                <a16:creationId xmlns:a16="http://schemas.microsoft.com/office/drawing/2014/main" id="{741159A6-F277-80CD-B2FB-23A72468E0A0}"/>
              </a:ext>
            </a:extLst>
          </p:cNvPr>
          <p:cNvGraphicFramePr>
            <a:graphicFrameLocks/>
          </p:cNvGraphicFramePr>
          <p:nvPr>
            <p:extLst>
              <p:ext uri="{D42A27DB-BD31-4B8C-83A1-F6EECF244321}">
                <p14:modId xmlns:p14="http://schemas.microsoft.com/office/powerpoint/2010/main" val="654052657"/>
              </p:ext>
            </p:extLst>
          </p:nvPr>
        </p:nvGraphicFramePr>
        <p:xfrm>
          <a:off x="1306833" y="1268987"/>
          <a:ext cx="7282267" cy="347133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071D5DE-3744-301B-8242-6FFE5ABB10F4}"/>
              </a:ext>
            </a:extLst>
          </p:cNvPr>
          <p:cNvSpPr txBox="1"/>
          <p:nvPr/>
        </p:nvSpPr>
        <p:spPr>
          <a:xfrm>
            <a:off x="8920368" y="1977111"/>
            <a:ext cx="2463353" cy="2554545"/>
          </a:xfrm>
          <a:prstGeom prst="rect">
            <a:avLst/>
          </a:prstGeom>
          <a:noFill/>
          <a:ln>
            <a:solidFill>
              <a:schemeClr val="tx1"/>
            </a:solidFill>
          </a:ln>
        </p:spPr>
        <p:txBody>
          <a:bodyPr wrap="square" rtlCol="0">
            <a:spAutoFit/>
          </a:bodyPr>
          <a:lstStyle/>
          <a:p>
            <a:r>
              <a:rPr lang="en-US" sz="1600" dirty="0">
                <a:latin typeface="Brandon Grotesque Regular" panose="020B0503020203060202" pitchFamily="34" charset="77"/>
              </a:rPr>
              <a:t>NPS is a widely accepted measure of customer satisfaction.</a:t>
            </a:r>
          </a:p>
          <a:p>
            <a:endParaRPr lang="en-US" sz="1600" dirty="0">
              <a:latin typeface="Brandon Grotesque Regular" panose="020B0503020203060202" pitchFamily="34" charset="77"/>
            </a:endParaRPr>
          </a:p>
          <a:p>
            <a:r>
              <a:rPr lang="en-US" sz="1600" dirty="0">
                <a:latin typeface="Brandon Grotesque Regular" panose="020B0503020203060202" pitchFamily="34" charset="77"/>
              </a:rPr>
              <a:t>It is calculated by taking the percent of ‘Promoters’ (people who give a 9 or 10) and subtracting the percent of ‘Detractors’ (people who give a score of 1-6)</a:t>
            </a:r>
          </a:p>
        </p:txBody>
      </p:sp>
      <p:sp>
        <p:nvSpPr>
          <p:cNvPr id="5" name="TextBox 4">
            <a:extLst>
              <a:ext uri="{FF2B5EF4-FFF2-40B4-BE49-F238E27FC236}">
                <a16:creationId xmlns:a16="http://schemas.microsoft.com/office/drawing/2014/main" id="{E91FBB44-6B88-E4F7-9C01-98159AEB96E4}"/>
              </a:ext>
            </a:extLst>
          </p:cNvPr>
          <p:cNvSpPr txBox="1"/>
          <p:nvPr/>
        </p:nvSpPr>
        <p:spPr>
          <a:xfrm>
            <a:off x="1306834" y="5117884"/>
            <a:ext cx="6096000" cy="871008"/>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GB" sz="1600" kern="100" dirty="0">
                <a:effectLst/>
                <a:latin typeface="Brandon Grotesque Regular" panose="020B0503020203060202"/>
                <a:ea typeface="Calibri" panose="020F0502020204030204" pitchFamily="34" charset="0"/>
                <a:cs typeface="Times New Roman" panose="02020603050405020304" pitchFamily="18" charset="0"/>
              </a:rPr>
              <a:t>For employee NPS (also known as </a:t>
            </a:r>
            <a:r>
              <a:rPr lang="en-GB" sz="1600" kern="100" dirty="0" err="1">
                <a:effectLst/>
                <a:latin typeface="Brandon Grotesque Regular" panose="020B0503020203060202"/>
                <a:ea typeface="Calibri" panose="020F0502020204030204" pitchFamily="34" charset="0"/>
                <a:cs typeface="Times New Roman" panose="02020603050405020304" pitchFamily="18" charset="0"/>
              </a:rPr>
              <a:t>eNPS</a:t>
            </a:r>
            <a:r>
              <a:rPr lang="en-GB" sz="1600" kern="100" dirty="0">
                <a:effectLst/>
                <a:latin typeface="Brandon Grotesque Regular" panose="020B0503020203060202"/>
                <a:ea typeface="Calibri" panose="020F0502020204030204" pitchFamily="34" charset="0"/>
                <a:cs typeface="Times New Roman" panose="02020603050405020304" pitchFamily="18" charset="0"/>
              </a:rPr>
              <a:t>), a score…</a:t>
            </a:r>
          </a:p>
          <a:p>
            <a:pPr marR="0" lvl="0">
              <a:lnSpc>
                <a:spcPct val="107000"/>
              </a:lnSpc>
              <a:spcBef>
                <a:spcPts val="0"/>
              </a:spcBef>
              <a:spcAft>
                <a:spcPts val="0"/>
              </a:spcAft>
              <a:buSzPts val="1000"/>
              <a:tabLst>
                <a:tab pos="457200" algn="l"/>
              </a:tabLst>
            </a:pPr>
            <a:r>
              <a:rPr lang="en-GB" sz="1600" kern="100" dirty="0">
                <a:effectLst/>
                <a:latin typeface="Brandon Grotesque Regular" panose="020B0503020203060202"/>
                <a:ea typeface="Calibri" panose="020F0502020204030204" pitchFamily="34" charset="0"/>
                <a:cs typeface="Times New Roman" panose="02020603050405020304" pitchFamily="18" charset="0"/>
              </a:rPr>
              <a:t>… between 10 and </a:t>
            </a:r>
            <a:r>
              <a:rPr lang="en-GB" sz="1600" kern="100" dirty="0">
                <a:latin typeface="Brandon Grotesque Regular" panose="020B0503020203060202"/>
                <a:ea typeface="Calibri" panose="020F0502020204030204" pitchFamily="34" charset="0"/>
                <a:cs typeface="Times New Roman" panose="02020603050405020304" pitchFamily="18" charset="0"/>
              </a:rPr>
              <a:t>30 is</a:t>
            </a:r>
            <a:r>
              <a:rPr lang="en-GB" sz="1600" kern="100" dirty="0">
                <a:effectLst/>
                <a:latin typeface="Brandon Grotesque Regular" panose="020B0503020203060202"/>
                <a:ea typeface="Calibri" panose="020F0502020204030204" pitchFamily="34" charset="0"/>
                <a:cs typeface="Times New Roman" panose="02020603050405020304" pitchFamily="18" charset="0"/>
              </a:rPr>
              <a:t> good</a:t>
            </a:r>
          </a:p>
          <a:p>
            <a:pPr marR="0" lvl="0">
              <a:lnSpc>
                <a:spcPct val="107000"/>
              </a:lnSpc>
              <a:spcBef>
                <a:spcPts val="0"/>
              </a:spcBef>
              <a:spcAft>
                <a:spcPts val="0"/>
              </a:spcAft>
              <a:buSzPts val="1000"/>
              <a:tabLst>
                <a:tab pos="457200" algn="l"/>
              </a:tabLst>
            </a:pPr>
            <a:r>
              <a:rPr lang="en-GB" sz="1600" kern="100" dirty="0">
                <a:latin typeface="Brandon Grotesque Regular" panose="020B0503020203060202"/>
                <a:ea typeface="Calibri" panose="020F0502020204030204" pitchFamily="34" charset="0"/>
                <a:cs typeface="Times New Roman" panose="02020603050405020304" pitchFamily="18" charset="0"/>
              </a:rPr>
              <a:t>… a</a:t>
            </a:r>
            <a:r>
              <a:rPr lang="en-GB" sz="1600" kern="100" dirty="0">
                <a:effectLst/>
                <a:latin typeface="Brandon Grotesque Regular" panose="020B0503020203060202"/>
                <a:ea typeface="Calibri" panose="020F0502020204030204" pitchFamily="34" charset="0"/>
                <a:cs typeface="Times New Roman" panose="02020603050405020304" pitchFamily="18" charset="0"/>
              </a:rPr>
              <a:t>bove 30 is </a:t>
            </a:r>
            <a:r>
              <a:rPr lang="en-GB" sz="1600" kern="100" dirty="0">
                <a:latin typeface="Brandon Grotesque Regular" panose="020B0503020203060202"/>
                <a:ea typeface="Calibri" panose="020F0502020204030204" pitchFamily="34" charset="0"/>
                <a:cs typeface="Times New Roman" panose="02020603050405020304" pitchFamily="18" charset="0"/>
              </a:rPr>
              <a:t>excellent</a:t>
            </a:r>
            <a:endParaRPr lang="en-GB" sz="1600" kern="100" dirty="0">
              <a:effectLst/>
              <a:latin typeface="Brandon Grotesque Regular" panose="020B0503020203060202"/>
              <a:ea typeface="Calibri" panose="020F0502020204030204" pitchFamily="34" charset="0"/>
              <a:cs typeface="Times New Roman" panose="02020603050405020304" pitchFamily="18" charset="0"/>
            </a:endParaRPr>
          </a:p>
        </p:txBody>
      </p:sp>
      <p:sp>
        <p:nvSpPr>
          <p:cNvPr id="6" name="Google Shape;207;p14">
            <a:extLst>
              <a:ext uri="{FF2B5EF4-FFF2-40B4-BE49-F238E27FC236}">
                <a16:creationId xmlns:a16="http://schemas.microsoft.com/office/drawing/2014/main" id="{0C48624E-B92E-9A26-39E6-13EB21F6E26A}"/>
              </a:ext>
            </a:extLst>
          </p:cNvPr>
          <p:cNvSpPr txBox="1"/>
          <p:nvPr/>
        </p:nvSpPr>
        <p:spPr>
          <a:xfrm>
            <a:off x="7741808" y="2974815"/>
            <a:ext cx="98066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Brandon Grotesque Regular" panose="020B0503020203060202" pitchFamily="34" charset="77"/>
                <a:sym typeface="Arial"/>
              </a:rPr>
              <a:t>NPS</a:t>
            </a:r>
            <a:endParaRPr dirty="0">
              <a:latin typeface="Brandon Grotesque Regular" panose="020B0503020203060202" pitchFamily="34" charset="77"/>
            </a:endParaRPr>
          </a:p>
          <a:p>
            <a:pPr marL="0" marR="0" lvl="0" indent="0" algn="ctr" rtl="0">
              <a:spcBef>
                <a:spcPts val="0"/>
              </a:spcBef>
              <a:spcAft>
                <a:spcPts val="0"/>
              </a:spcAft>
              <a:buNone/>
            </a:pPr>
            <a:r>
              <a:rPr lang="en-US" sz="1800" dirty="0">
                <a:solidFill>
                  <a:schemeClr val="dk1"/>
                </a:solidFill>
                <a:latin typeface="Brandon Grotesque Regular" panose="020B0503020203060202" pitchFamily="34" charset="77"/>
                <a:sym typeface="Arial"/>
              </a:rPr>
              <a:t>+13</a:t>
            </a:r>
            <a:endParaRPr dirty="0">
              <a:latin typeface="Brandon Grotesque Regular" panose="020B0503020203060202" pitchFamily="34" charset="77"/>
            </a:endParaRPr>
          </a:p>
        </p:txBody>
      </p:sp>
      <p:sp>
        <p:nvSpPr>
          <p:cNvPr id="7" name="TextBox 6">
            <a:extLst>
              <a:ext uri="{FF2B5EF4-FFF2-40B4-BE49-F238E27FC236}">
                <a16:creationId xmlns:a16="http://schemas.microsoft.com/office/drawing/2014/main" id="{EBEF3D61-906A-412D-05CF-CE4598D09292}"/>
              </a:ext>
            </a:extLst>
          </p:cNvPr>
          <p:cNvSpPr txBox="1"/>
          <p:nvPr/>
        </p:nvSpPr>
        <p:spPr>
          <a:xfrm>
            <a:off x="1423098" y="4100904"/>
            <a:ext cx="946093" cy="523220"/>
          </a:xfrm>
          <a:prstGeom prst="rect">
            <a:avLst/>
          </a:prstGeom>
          <a:noFill/>
        </p:spPr>
        <p:txBody>
          <a:bodyPr wrap="none" rtlCol="0">
            <a:spAutoFit/>
          </a:bodyPr>
          <a:lstStyle/>
          <a:p>
            <a:r>
              <a:rPr lang="en-US" dirty="0">
                <a:latin typeface="Brandon Grotesque Regular" panose="020B0503020203060202" pitchFamily="34" charset="77"/>
              </a:rPr>
              <a:t>Detractors</a:t>
            </a:r>
          </a:p>
          <a:p>
            <a:pPr algn="ctr"/>
            <a:r>
              <a:rPr lang="en-US" dirty="0">
                <a:latin typeface="Brandon Grotesque Regular" panose="020B0503020203060202" pitchFamily="34" charset="77"/>
              </a:rPr>
              <a:t>(1-6)</a:t>
            </a:r>
          </a:p>
        </p:txBody>
      </p:sp>
      <p:sp>
        <p:nvSpPr>
          <p:cNvPr id="8" name="TextBox 7">
            <a:extLst>
              <a:ext uri="{FF2B5EF4-FFF2-40B4-BE49-F238E27FC236}">
                <a16:creationId xmlns:a16="http://schemas.microsoft.com/office/drawing/2014/main" id="{8EEB09EB-A76A-E593-B8A5-829458C08E57}"/>
              </a:ext>
            </a:extLst>
          </p:cNvPr>
          <p:cNvSpPr txBox="1"/>
          <p:nvPr/>
        </p:nvSpPr>
        <p:spPr>
          <a:xfrm>
            <a:off x="3246513" y="4104354"/>
            <a:ext cx="753732" cy="523220"/>
          </a:xfrm>
          <a:prstGeom prst="rect">
            <a:avLst/>
          </a:prstGeom>
          <a:noFill/>
        </p:spPr>
        <p:txBody>
          <a:bodyPr wrap="none" rtlCol="0">
            <a:spAutoFit/>
          </a:bodyPr>
          <a:lstStyle/>
          <a:p>
            <a:r>
              <a:rPr lang="en-US" dirty="0">
                <a:latin typeface="Brandon Grotesque Regular" panose="020B0503020203060202" pitchFamily="34" charset="77"/>
              </a:rPr>
              <a:t>Passives</a:t>
            </a:r>
          </a:p>
          <a:p>
            <a:pPr algn="ctr"/>
            <a:r>
              <a:rPr lang="en-US" dirty="0">
                <a:latin typeface="Brandon Grotesque Regular" panose="020B0503020203060202" pitchFamily="34" charset="77"/>
              </a:rPr>
              <a:t>(7-8)</a:t>
            </a:r>
          </a:p>
        </p:txBody>
      </p:sp>
      <p:sp>
        <p:nvSpPr>
          <p:cNvPr id="9" name="TextBox 8">
            <a:extLst>
              <a:ext uri="{FF2B5EF4-FFF2-40B4-BE49-F238E27FC236}">
                <a16:creationId xmlns:a16="http://schemas.microsoft.com/office/drawing/2014/main" id="{818AE4AE-F733-0913-9AE4-CB098570E08E}"/>
              </a:ext>
            </a:extLst>
          </p:cNvPr>
          <p:cNvSpPr txBox="1"/>
          <p:nvPr/>
        </p:nvSpPr>
        <p:spPr>
          <a:xfrm>
            <a:off x="5224857" y="4104353"/>
            <a:ext cx="926856" cy="523220"/>
          </a:xfrm>
          <a:prstGeom prst="rect">
            <a:avLst/>
          </a:prstGeom>
          <a:noFill/>
        </p:spPr>
        <p:txBody>
          <a:bodyPr wrap="none" rtlCol="0">
            <a:spAutoFit/>
          </a:bodyPr>
          <a:lstStyle/>
          <a:p>
            <a:pPr algn="ctr"/>
            <a:r>
              <a:rPr lang="en-US" dirty="0">
                <a:latin typeface="Brandon Grotesque Regular" panose="020B0503020203060202" pitchFamily="34" charset="77"/>
              </a:rPr>
              <a:t>Promoters</a:t>
            </a:r>
          </a:p>
          <a:p>
            <a:pPr algn="ctr"/>
            <a:r>
              <a:rPr lang="en-US" dirty="0">
                <a:latin typeface="Brandon Grotesque Regular" panose="020B0503020203060202" pitchFamily="34" charset="77"/>
              </a:rPr>
              <a:t>(9-10)</a:t>
            </a:r>
          </a:p>
        </p:txBody>
      </p:sp>
    </p:spTree>
    <p:extLst>
      <p:ext uri="{BB962C8B-B14F-4D97-AF65-F5344CB8AC3E}">
        <p14:creationId xmlns:p14="http://schemas.microsoft.com/office/powerpoint/2010/main" val="209602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a:spLocks noGrp="1"/>
          </p:cNvSpPr>
          <p:nvPr>
            <p:ph type="title"/>
          </p:nvPr>
        </p:nvSpPr>
        <p:spPr>
          <a:xfrm>
            <a:off x="373248" y="465603"/>
            <a:ext cx="11207750" cy="572266"/>
          </a:xfrm>
          <a:prstGeom prst="rect">
            <a:avLst/>
          </a:prstGeom>
          <a:noFill/>
          <a:ln>
            <a:noFill/>
          </a:ln>
        </p:spPr>
        <p:txBody>
          <a:bodyPr spcFirstLastPara="1" wrap="square" lIns="91425" tIns="45700" rIns="91425" bIns="45700" anchor="ctr" anchorCtr="0">
            <a:noAutofit/>
          </a:bodyPr>
          <a:lstStyle/>
          <a:p>
            <a:pPr algn="l">
              <a:spcBef>
                <a:spcPts val="0"/>
              </a:spcBef>
              <a:buClr>
                <a:schemeClr val="dk1"/>
              </a:buClr>
              <a:buSzPct val="100000"/>
              <a:buFont typeface="Arial"/>
              <a:buNone/>
            </a:pPr>
            <a:r>
              <a:rPr lang="en-US" sz="3200" dirty="0">
                <a:latin typeface="Brandon Grotesque Regular" panose="020B0503020203060202" pitchFamily="34" charset="77"/>
                <a:sym typeface="Arial"/>
              </a:rPr>
              <a:t>Staff seem fairly connected to their </a:t>
            </a:r>
            <a:r>
              <a:rPr lang="en-US" sz="3200" dirty="0" err="1">
                <a:latin typeface="Brandon Grotesque Regular" panose="020B0503020203060202" pitchFamily="34" charset="77"/>
                <a:sym typeface="Arial"/>
              </a:rPr>
              <a:t>organisations</a:t>
            </a:r>
            <a:endParaRPr lang="en-US" sz="3200" dirty="0">
              <a:latin typeface="Brandon Grotesque Regular" panose="020B0503020203060202" pitchFamily="34" charset="77"/>
            </a:endParaRPr>
          </a:p>
        </p:txBody>
      </p:sp>
      <p:graphicFrame>
        <p:nvGraphicFramePr>
          <p:cNvPr id="2" name="Chart 1">
            <a:extLst>
              <a:ext uri="{FF2B5EF4-FFF2-40B4-BE49-F238E27FC236}">
                <a16:creationId xmlns:a16="http://schemas.microsoft.com/office/drawing/2014/main" id="{18299720-8C59-938B-7F2B-2DBDE806B120}"/>
              </a:ext>
            </a:extLst>
          </p:cNvPr>
          <p:cNvGraphicFramePr>
            <a:graphicFrameLocks/>
          </p:cNvGraphicFramePr>
          <p:nvPr>
            <p:extLst>
              <p:ext uri="{D42A27DB-BD31-4B8C-83A1-F6EECF244321}">
                <p14:modId xmlns:p14="http://schemas.microsoft.com/office/powerpoint/2010/main" val="394740829"/>
              </p:ext>
            </p:extLst>
          </p:nvPr>
        </p:nvGraphicFramePr>
        <p:xfrm>
          <a:off x="1511821" y="1088542"/>
          <a:ext cx="8789086" cy="1483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837D83C-296E-48E2-F075-4DFF9E64BBF1}"/>
              </a:ext>
            </a:extLst>
          </p:cNvPr>
          <p:cNvGraphicFramePr>
            <a:graphicFrameLocks/>
          </p:cNvGraphicFramePr>
          <p:nvPr>
            <p:extLst>
              <p:ext uri="{D42A27DB-BD31-4B8C-83A1-F6EECF244321}">
                <p14:modId xmlns:p14="http://schemas.microsoft.com/office/powerpoint/2010/main" val="2186308275"/>
              </p:ext>
            </p:extLst>
          </p:nvPr>
        </p:nvGraphicFramePr>
        <p:xfrm>
          <a:off x="1511821" y="2126778"/>
          <a:ext cx="8789086" cy="1579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27A814FC-7494-D099-E846-61DF20F0855D}"/>
              </a:ext>
            </a:extLst>
          </p:cNvPr>
          <p:cNvGraphicFramePr>
            <a:graphicFrameLocks/>
          </p:cNvGraphicFramePr>
          <p:nvPr>
            <p:extLst>
              <p:ext uri="{D42A27DB-BD31-4B8C-83A1-F6EECF244321}">
                <p14:modId xmlns:p14="http://schemas.microsoft.com/office/powerpoint/2010/main" val="2125244816"/>
              </p:ext>
            </p:extLst>
          </p:nvPr>
        </p:nvGraphicFramePr>
        <p:xfrm>
          <a:off x="1432215" y="3294643"/>
          <a:ext cx="8890999" cy="1712084"/>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FC7B78AB-F5CE-16B0-C8EA-261A3E890312}"/>
              </a:ext>
            </a:extLst>
          </p:cNvPr>
          <p:cNvSpPr txBox="1"/>
          <p:nvPr/>
        </p:nvSpPr>
        <p:spPr>
          <a:xfrm>
            <a:off x="9942244" y="1280746"/>
            <a:ext cx="1260309" cy="461665"/>
          </a:xfrm>
          <a:prstGeom prst="rect">
            <a:avLst/>
          </a:prstGeom>
          <a:noFill/>
        </p:spPr>
        <p:txBody>
          <a:bodyPr wrap="square" rtlCol="0">
            <a:spAutoFit/>
          </a:bodyPr>
          <a:lstStyle/>
          <a:p>
            <a:r>
              <a:rPr lang="en-US" sz="1200" dirty="0">
                <a:latin typeface="Brandon Grotesque Regular" panose="020B0503020203060202" pitchFamily="34" charset="77"/>
              </a:rPr>
              <a:t>% who Somewhat or Strongly Agree</a:t>
            </a:r>
          </a:p>
        </p:txBody>
      </p:sp>
      <p:sp>
        <p:nvSpPr>
          <p:cNvPr id="6" name="Google Shape;220;p15">
            <a:extLst>
              <a:ext uri="{FF2B5EF4-FFF2-40B4-BE49-F238E27FC236}">
                <a16:creationId xmlns:a16="http://schemas.microsoft.com/office/drawing/2014/main" id="{5265AAFE-4A11-E346-BB3D-ECF139CF230C}"/>
              </a:ext>
            </a:extLst>
          </p:cNvPr>
          <p:cNvSpPr txBox="1"/>
          <p:nvPr/>
        </p:nvSpPr>
        <p:spPr>
          <a:xfrm>
            <a:off x="10252262" y="1840420"/>
            <a:ext cx="75854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Brandon Grotesque Regular" panose="020B0503020203060202" pitchFamily="34" charset="77"/>
              </a:rPr>
              <a:t>55%</a:t>
            </a:r>
            <a:endParaRPr dirty="0">
              <a:latin typeface="Brandon Grotesque Regular" panose="020B0503020203060202" pitchFamily="34" charset="77"/>
            </a:endParaRPr>
          </a:p>
        </p:txBody>
      </p:sp>
      <p:sp>
        <p:nvSpPr>
          <p:cNvPr id="7" name="Google Shape;220;p15">
            <a:extLst>
              <a:ext uri="{FF2B5EF4-FFF2-40B4-BE49-F238E27FC236}">
                <a16:creationId xmlns:a16="http://schemas.microsoft.com/office/drawing/2014/main" id="{D799AF67-8A30-45E8-BE13-2DCD9B456785}"/>
              </a:ext>
            </a:extLst>
          </p:cNvPr>
          <p:cNvSpPr txBox="1"/>
          <p:nvPr/>
        </p:nvSpPr>
        <p:spPr>
          <a:xfrm>
            <a:off x="10250186" y="2933174"/>
            <a:ext cx="90248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Brandon Grotesque Regular" panose="020B0503020203060202" pitchFamily="34" charset="77"/>
              </a:rPr>
              <a:t>61</a:t>
            </a:r>
            <a:r>
              <a:rPr lang="en-US" sz="1800" dirty="0">
                <a:solidFill>
                  <a:schemeClr val="dk1"/>
                </a:solidFill>
                <a:latin typeface="Brandon Grotesque Regular" panose="020B0503020203060202" pitchFamily="34" charset="77"/>
              </a:rPr>
              <a:t>%</a:t>
            </a:r>
            <a:endParaRPr dirty="0">
              <a:latin typeface="Brandon Grotesque Regular" panose="020B0503020203060202" pitchFamily="34" charset="77"/>
            </a:endParaRPr>
          </a:p>
        </p:txBody>
      </p:sp>
      <p:sp>
        <p:nvSpPr>
          <p:cNvPr id="8" name="Google Shape;220;p15">
            <a:extLst>
              <a:ext uri="{FF2B5EF4-FFF2-40B4-BE49-F238E27FC236}">
                <a16:creationId xmlns:a16="http://schemas.microsoft.com/office/drawing/2014/main" id="{D846F139-AAF7-FA61-0054-3EEC3F9C46E8}"/>
              </a:ext>
            </a:extLst>
          </p:cNvPr>
          <p:cNvSpPr txBox="1"/>
          <p:nvPr/>
        </p:nvSpPr>
        <p:spPr>
          <a:xfrm>
            <a:off x="10258842" y="3966790"/>
            <a:ext cx="90248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Brandon Grotesque Regular" panose="020B0503020203060202" pitchFamily="34" charset="77"/>
              </a:rPr>
              <a:t>66</a:t>
            </a:r>
            <a:r>
              <a:rPr lang="en-US" sz="1800" dirty="0">
                <a:solidFill>
                  <a:schemeClr val="dk1"/>
                </a:solidFill>
                <a:latin typeface="Brandon Grotesque Regular" panose="020B0503020203060202" pitchFamily="34" charset="77"/>
              </a:rPr>
              <a:t>%</a:t>
            </a:r>
            <a:endParaRPr dirty="0">
              <a:latin typeface="Brandon Grotesque Regular" panose="020B0503020203060202" pitchFamily="34" charset="77"/>
            </a:endParaRPr>
          </a:p>
        </p:txBody>
      </p:sp>
      <p:graphicFrame>
        <p:nvGraphicFramePr>
          <p:cNvPr id="9" name="Chart 8">
            <a:extLst>
              <a:ext uri="{FF2B5EF4-FFF2-40B4-BE49-F238E27FC236}">
                <a16:creationId xmlns:a16="http://schemas.microsoft.com/office/drawing/2014/main" id="{3493F1F4-850D-7AAD-D4C5-2B2348AEA381}"/>
              </a:ext>
            </a:extLst>
          </p:cNvPr>
          <p:cNvGraphicFramePr>
            <a:graphicFrameLocks/>
          </p:cNvGraphicFramePr>
          <p:nvPr>
            <p:extLst>
              <p:ext uri="{D42A27DB-BD31-4B8C-83A1-F6EECF244321}">
                <p14:modId xmlns:p14="http://schemas.microsoft.com/office/powerpoint/2010/main" val="3133201515"/>
              </p:ext>
            </p:extLst>
          </p:nvPr>
        </p:nvGraphicFramePr>
        <p:xfrm>
          <a:off x="1511821" y="4273158"/>
          <a:ext cx="9374632"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10" name="Google Shape;220;p15">
            <a:extLst>
              <a:ext uri="{FF2B5EF4-FFF2-40B4-BE49-F238E27FC236}">
                <a16:creationId xmlns:a16="http://schemas.microsoft.com/office/drawing/2014/main" id="{BE08ED4D-7FCF-6F98-0524-10DBA58FA39E}"/>
              </a:ext>
            </a:extLst>
          </p:cNvPr>
          <p:cNvSpPr txBox="1"/>
          <p:nvPr/>
        </p:nvSpPr>
        <p:spPr>
          <a:xfrm>
            <a:off x="10243606" y="5000406"/>
            <a:ext cx="90248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Brandon Grotesque Regular" panose="020B0503020203060202" pitchFamily="34" charset="77"/>
              </a:rPr>
              <a:t>73</a:t>
            </a:r>
            <a:r>
              <a:rPr lang="en-US" sz="1800" dirty="0">
                <a:solidFill>
                  <a:schemeClr val="dk1"/>
                </a:solidFill>
                <a:latin typeface="Brandon Grotesque Regular" panose="020B0503020203060202" pitchFamily="34" charset="77"/>
              </a:rPr>
              <a:t>%</a:t>
            </a:r>
            <a:endParaRPr dirty="0">
              <a:latin typeface="Brandon Grotesque Regular" panose="020B0503020203060202" pitchFamily="34" charset="77"/>
            </a:endParaRPr>
          </a:p>
        </p:txBody>
      </p:sp>
    </p:spTree>
    <p:extLst>
      <p:ext uri="{BB962C8B-B14F-4D97-AF65-F5344CB8AC3E}">
        <p14:creationId xmlns:p14="http://schemas.microsoft.com/office/powerpoint/2010/main" val="407729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8" name="Google Shape;68;p4">
            <a:extLst>
              <a:ext uri="{FF2B5EF4-FFF2-40B4-BE49-F238E27FC236}">
                <a16:creationId xmlns:a16="http://schemas.microsoft.com/office/drawing/2014/main" id="{0F9DFE27-5CF3-D5FC-D5F7-E99E8B602868}"/>
              </a:ext>
            </a:extLst>
          </p:cNvPr>
          <p:cNvSpPr txBox="1"/>
          <p:nvPr/>
        </p:nvSpPr>
        <p:spPr>
          <a:xfrm>
            <a:off x="1570382" y="4314195"/>
            <a:ext cx="3806686" cy="1853874"/>
          </a:xfrm>
          <a:prstGeom prst="rect">
            <a:avLst/>
          </a:prstGeom>
          <a:noFill/>
          <a:ln w="9525" cap="flat" cmpd="sng">
            <a:solidFill>
              <a:srgbClr val="011CA1"/>
            </a:solidFill>
            <a:prstDash val="solid"/>
            <a:round/>
            <a:headEnd type="none" w="sm" len="sm"/>
            <a:tailEnd type="none" w="sm" len="sm"/>
          </a:ln>
        </p:spPr>
        <p:txBody>
          <a:bodyPr spcFirstLastPara="1" wrap="square" lIns="68569" tIns="68569" rIns="68569" bIns="68569" anchor="t" anchorCtr="0">
            <a:noAutofit/>
          </a:bodyPr>
          <a:lstStyle/>
          <a:p>
            <a:pPr algn="ctr">
              <a:lnSpc>
                <a:spcPct val="115000"/>
              </a:lnSpc>
              <a:buSzPts val="1100"/>
            </a:pPr>
            <a:r>
              <a:rPr lang="en-US" sz="1100" b="1" dirty="0">
                <a:solidFill>
                  <a:srgbClr val="011CA1"/>
                </a:solidFill>
                <a:latin typeface="Brandon Grotesque Regular" panose="020B0503020203060202" pitchFamily="34" charset="77"/>
              </a:rPr>
              <a:t>2. Commissioned Projects</a:t>
            </a:r>
          </a:p>
          <a:p>
            <a:pPr>
              <a:lnSpc>
                <a:spcPct val="115000"/>
              </a:lnSpc>
              <a:buSzPts val="1100"/>
            </a:pPr>
            <a:endParaRPr lang="en-US" sz="900" dirty="0">
              <a:solidFill>
                <a:srgbClr val="011CA1"/>
              </a:solidFill>
              <a:latin typeface="Brandon Grotesque Regular" panose="020B0503020203060202" pitchFamily="34" charset="77"/>
            </a:endParaRPr>
          </a:p>
          <a:p>
            <a:pPr marL="347660"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latin typeface="Brandon Grotesque Regular" panose="020B0503020203060202" pitchFamily="34" charset="77"/>
              </a:rPr>
              <a:t>Research projects commissioned by each member to solve their specific problems and help achieve their goals</a:t>
            </a:r>
          </a:p>
          <a:p>
            <a:pPr marL="347660"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latin typeface="Brandon Grotesque Regular" panose="020B0503020203060202" pitchFamily="34" charset="77"/>
              </a:rPr>
              <a:t>Projects made available to the entire membership once completed</a:t>
            </a:r>
          </a:p>
          <a:p>
            <a:pPr marL="347660"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latin typeface="Brandon Grotesque Regular" panose="020B0503020203060202" pitchFamily="34" charset="77"/>
              </a:rPr>
              <a:t>400+ projects completed in the last 5 years are available to all members</a:t>
            </a:r>
          </a:p>
        </p:txBody>
      </p:sp>
      <p:sp>
        <p:nvSpPr>
          <p:cNvPr id="9" name="Google Shape;69;p4">
            <a:extLst>
              <a:ext uri="{FF2B5EF4-FFF2-40B4-BE49-F238E27FC236}">
                <a16:creationId xmlns:a16="http://schemas.microsoft.com/office/drawing/2014/main" id="{081D5AB8-D836-34BA-0501-8B1FCC3A0B72}"/>
              </a:ext>
            </a:extLst>
          </p:cNvPr>
          <p:cNvSpPr txBox="1"/>
          <p:nvPr/>
        </p:nvSpPr>
        <p:spPr>
          <a:xfrm>
            <a:off x="5749533" y="4314194"/>
            <a:ext cx="4020631" cy="1853874"/>
          </a:xfrm>
          <a:prstGeom prst="rect">
            <a:avLst/>
          </a:prstGeom>
          <a:noFill/>
          <a:ln w="9525" cap="flat" cmpd="sng">
            <a:solidFill>
              <a:srgbClr val="011CA1"/>
            </a:solidFill>
            <a:prstDash val="solid"/>
            <a:round/>
            <a:headEnd type="none" w="sm" len="sm"/>
            <a:tailEnd type="none" w="sm" len="sm"/>
          </a:ln>
        </p:spPr>
        <p:txBody>
          <a:bodyPr spcFirstLastPara="1" wrap="square" lIns="68569" tIns="68569" rIns="68569" bIns="68569" anchor="t" anchorCtr="0">
            <a:noAutofit/>
          </a:bodyPr>
          <a:lstStyle/>
          <a:p>
            <a:pPr algn="ctr">
              <a:lnSpc>
                <a:spcPct val="115000"/>
              </a:lnSpc>
              <a:buSzPts val="1100"/>
            </a:pPr>
            <a:r>
              <a:rPr lang="en-US" sz="1100" b="1" dirty="0">
                <a:solidFill>
                  <a:srgbClr val="011CA1"/>
                </a:solidFill>
                <a:latin typeface="Brandon Grotesque Regular" panose="020B0503020203060202" pitchFamily="34" charset="77"/>
              </a:rPr>
              <a:t>4. Networking and Convening</a:t>
            </a:r>
          </a:p>
          <a:p>
            <a:pPr>
              <a:lnSpc>
                <a:spcPct val="115000"/>
              </a:lnSpc>
              <a:buSzPts val="1100"/>
            </a:pPr>
            <a:endParaRPr lang="en-US" sz="900" b="1" dirty="0">
              <a:solidFill>
                <a:srgbClr val="011CA1"/>
              </a:solidFill>
              <a:latin typeface="Brandon Grotesque Regular" panose="020B0503020203060202" pitchFamily="34" charset="77"/>
            </a:endParaRPr>
          </a:p>
          <a:p>
            <a:pPr marL="347660"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latin typeface="Brandon Grotesque Regular" panose="020B0503020203060202" pitchFamily="34" charset="77"/>
              </a:rPr>
              <a:t>ABA Executive Roundtables are held around the world for the world’s most prestigious arts and culture CEOs</a:t>
            </a:r>
          </a:p>
          <a:p>
            <a:pPr marL="347660"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highlight>
                  <a:srgbClr val="FFFFFF"/>
                </a:highlight>
                <a:latin typeface="Brandon Grotesque Regular" panose="020B0503020203060202" pitchFamily="34" charset="77"/>
              </a:rPr>
              <a:t>Peer roundtables – Curated, virtual networking groups Peer connections – curated introductions to other arts professionals on individual networking priorities</a:t>
            </a:r>
          </a:p>
          <a:p>
            <a:pPr marL="347660"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highlight>
                  <a:srgbClr val="FFFFFF"/>
                </a:highlight>
                <a:latin typeface="Brandon Grotesque Regular" panose="020B0503020203060202" pitchFamily="34" charset="77"/>
              </a:rPr>
              <a:t>Management Fundamentals workshops available to support the development of leaders across the organization</a:t>
            </a:r>
          </a:p>
          <a:p>
            <a:pPr>
              <a:lnSpc>
                <a:spcPct val="115000"/>
              </a:lnSpc>
              <a:buSzPts val="1100"/>
            </a:pPr>
            <a:endParaRPr lang="en-US" sz="788" b="1" dirty="0">
              <a:solidFill>
                <a:srgbClr val="011CA1"/>
              </a:solidFill>
              <a:latin typeface="Brandon Grotesque Regular" panose="020B0503020203060202" pitchFamily="34" charset="77"/>
            </a:endParaRPr>
          </a:p>
        </p:txBody>
      </p:sp>
      <p:sp>
        <p:nvSpPr>
          <p:cNvPr id="6" name="Google Shape;69;p4">
            <a:extLst>
              <a:ext uri="{FF2B5EF4-FFF2-40B4-BE49-F238E27FC236}">
                <a16:creationId xmlns:a16="http://schemas.microsoft.com/office/drawing/2014/main" id="{7019C0E2-8E0B-9111-EA7F-257176B3A22F}"/>
              </a:ext>
            </a:extLst>
          </p:cNvPr>
          <p:cNvSpPr txBox="1"/>
          <p:nvPr/>
        </p:nvSpPr>
        <p:spPr>
          <a:xfrm>
            <a:off x="5749534" y="2135375"/>
            <a:ext cx="4020630" cy="2078813"/>
          </a:xfrm>
          <a:prstGeom prst="rect">
            <a:avLst/>
          </a:prstGeom>
          <a:noFill/>
          <a:ln w="9525" cap="flat" cmpd="sng">
            <a:solidFill>
              <a:srgbClr val="011CA1"/>
            </a:solidFill>
            <a:prstDash val="solid"/>
            <a:round/>
            <a:headEnd type="none" w="sm" len="sm"/>
            <a:tailEnd type="none" w="sm" len="sm"/>
          </a:ln>
        </p:spPr>
        <p:txBody>
          <a:bodyPr spcFirstLastPara="1" wrap="square" lIns="68569" tIns="68569" rIns="68569" bIns="68569" anchor="t" anchorCtr="0">
            <a:noAutofit/>
          </a:bodyPr>
          <a:lstStyle/>
          <a:p>
            <a:pPr algn="ctr">
              <a:lnSpc>
                <a:spcPct val="115000"/>
              </a:lnSpc>
              <a:buSzPts val="1100"/>
            </a:pPr>
            <a:r>
              <a:rPr lang="en-US" sz="1100" b="1" dirty="0">
                <a:solidFill>
                  <a:srgbClr val="011CA1"/>
                </a:solidFill>
                <a:latin typeface="Brandon Grotesque Regular" panose="020B0503020203060202" pitchFamily="34" charset="77"/>
              </a:rPr>
              <a:t>3. Surveys and Data</a:t>
            </a:r>
          </a:p>
          <a:p>
            <a:pPr>
              <a:lnSpc>
                <a:spcPct val="115000"/>
              </a:lnSpc>
              <a:buSzPts val="1100"/>
            </a:pPr>
            <a:endParaRPr lang="en-US" sz="900" b="1" dirty="0">
              <a:solidFill>
                <a:srgbClr val="011CA1"/>
              </a:solidFill>
              <a:latin typeface="Brandon Grotesque Regular" panose="020B0503020203060202" pitchFamily="34" charset="77"/>
            </a:endParaRPr>
          </a:p>
          <a:p>
            <a:pPr marL="347660"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latin typeface="Brandon Grotesque Regular" panose="020B0503020203060202" pitchFamily="34" charset="77"/>
              </a:rPr>
              <a:t>Vast array of tools and data assets created both commissioned by individual members and stemming from major research initiatives</a:t>
            </a:r>
          </a:p>
          <a:p>
            <a:pPr marL="347660"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latin typeface="Brandon Grotesque Regular" panose="020B0503020203060202" pitchFamily="34" charset="77"/>
              </a:rPr>
              <a:t>ABA has become the exclusive audience surveying tool for many members</a:t>
            </a:r>
          </a:p>
          <a:p>
            <a:pPr marL="347660"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latin typeface="Brandon Grotesque Regular" panose="020B0503020203060202" pitchFamily="34" charset="77"/>
              </a:rPr>
              <a:t>Proprietary data solutions and tools have been created to support the major functions of each organization</a:t>
            </a:r>
            <a:endParaRPr lang="en-US" sz="788" b="1" dirty="0">
              <a:solidFill>
                <a:srgbClr val="011CA1"/>
              </a:solidFill>
              <a:latin typeface="Brandon Grotesque Regular" panose="020B0503020203060202" pitchFamily="34" charset="77"/>
            </a:endParaRPr>
          </a:p>
          <a:p>
            <a:pPr>
              <a:lnSpc>
                <a:spcPct val="115000"/>
              </a:lnSpc>
              <a:buSzPts val="1100"/>
            </a:pPr>
            <a:endParaRPr lang="en-US" sz="788" b="1" dirty="0">
              <a:solidFill>
                <a:srgbClr val="011CA1"/>
              </a:solidFill>
              <a:latin typeface="Brandon Grotesque Regular" panose="020B0503020203060202" pitchFamily="34" charset="77"/>
            </a:endParaRPr>
          </a:p>
        </p:txBody>
      </p:sp>
      <p:sp>
        <p:nvSpPr>
          <p:cNvPr id="7" name="Google Shape;67;p4">
            <a:extLst>
              <a:ext uri="{FF2B5EF4-FFF2-40B4-BE49-F238E27FC236}">
                <a16:creationId xmlns:a16="http://schemas.microsoft.com/office/drawing/2014/main" id="{DFE93720-6D82-B87E-AFD0-D87005C3F1C2}"/>
              </a:ext>
            </a:extLst>
          </p:cNvPr>
          <p:cNvSpPr txBox="1">
            <a:spLocks noChangeAspect="1"/>
          </p:cNvSpPr>
          <p:nvPr/>
        </p:nvSpPr>
        <p:spPr>
          <a:xfrm>
            <a:off x="1570382" y="2135375"/>
            <a:ext cx="3806686" cy="2078812"/>
          </a:xfrm>
          <a:prstGeom prst="rect">
            <a:avLst/>
          </a:prstGeom>
          <a:noFill/>
          <a:ln w="9525" cap="flat" cmpd="sng">
            <a:solidFill>
              <a:srgbClr val="011CA1"/>
            </a:solidFill>
            <a:prstDash val="solid"/>
            <a:round/>
            <a:headEnd type="none" w="sm" len="sm"/>
            <a:tailEnd type="none" w="sm" len="sm"/>
          </a:ln>
        </p:spPr>
        <p:txBody>
          <a:bodyPr spcFirstLastPara="1" wrap="square" lIns="68569" tIns="68569" rIns="68569" bIns="68569" anchor="t" anchorCtr="0">
            <a:noAutofit/>
          </a:bodyPr>
          <a:lstStyle/>
          <a:p>
            <a:pPr algn="ctr">
              <a:lnSpc>
                <a:spcPct val="115000"/>
              </a:lnSpc>
              <a:buSzPts val="1100"/>
            </a:pPr>
            <a:r>
              <a:rPr lang="en-US" sz="1100" b="1" dirty="0">
                <a:solidFill>
                  <a:srgbClr val="011CA1"/>
                </a:solidFill>
                <a:latin typeface="Brandon Grotesque Regular" panose="020B0503020203060202" pitchFamily="34" charset="77"/>
              </a:rPr>
              <a:t>1. Major Research Initiatives</a:t>
            </a:r>
            <a:endParaRPr lang="en-US" sz="1100" dirty="0">
              <a:solidFill>
                <a:srgbClr val="222222"/>
              </a:solidFill>
              <a:highlight>
                <a:srgbClr val="FFFFFF"/>
              </a:highlight>
              <a:latin typeface="Brandon Grotesque Regular" panose="020B0503020203060202" pitchFamily="34" charset="77"/>
            </a:endParaRPr>
          </a:p>
          <a:p>
            <a:pPr>
              <a:lnSpc>
                <a:spcPct val="115000"/>
              </a:lnSpc>
              <a:buSzPts val="1100"/>
            </a:pPr>
            <a:endParaRPr lang="en-US" sz="900" dirty="0">
              <a:solidFill>
                <a:srgbClr val="222222"/>
              </a:solidFill>
              <a:highlight>
                <a:srgbClr val="FFFFFF"/>
              </a:highlight>
              <a:latin typeface="Brandon Grotesque Regular" panose="020B0503020203060202" pitchFamily="34" charset="77"/>
            </a:endParaRPr>
          </a:p>
          <a:p>
            <a:pPr marL="347660"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highlight>
                  <a:srgbClr val="FFFFFF"/>
                </a:highlight>
                <a:latin typeface="Brandon Grotesque Regular" panose="020B0503020203060202" pitchFamily="34" charset="77"/>
              </a:rPr>
              <a:t>3-5 annual research initiatives chosen to help find  breakthrough solutions to the most urgent topics</a:t>
            </a:r>
          </a:p>
          <a:p>
            <a:pPr marL="347660"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highlight>
                  <a:srgbClr val="FFFFFF"/>
                </a:highlight>
                <a:latin typeface="Brandon Grotesque Regular" panose="020B0503020203060202" pitchFamily="34" charset="77"/>
              </a:rPr>
              <a:t>Topics selected annually by the membership</a:t>
            </a:r>
          </a:p>
          <a:p>
            <a:pPr marL="347660"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highlight>
                  <a:srgbClr val="FFFFFF"/>
                </a:highlight>
                <a:latin typeface="Brandon Grotesque Regular" panose="020B0503020203060202" pitchFamily="34" charset="77"/>
              </a:rPr>
              <a:t>2025 topics will include:</a:t>
            </a:r>
          </a:p>
          <a:p>
            <a:pPr marL="804860" lvl="1"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highlight>
                  <a:srgbClr val="FFFFFF"/>
                </a:highlight>
                <a:latin typeface="Brandon Grotesque Regular" panose="020B0503020203060202" pitchFamily="34" charset="77"/>
              </a:rPr>
              <a:t>The Future is Now: Growing the Next Generation of Audiences</a:t>
            </a:r>
          </a:p>
          <a:p>
            <a:pPr marL="804860" lvl="1"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highlight>
                  <a:srgbClr val="FFFFFF"/>
                </a:highlight>
                <a:latin typeface="Brandon Grotesque Regular" panose="020B0503020203060202" pitchFamily="34" charset="77"/>
              </a:rPr>
              <a:t>Business Model Innovation</a:t>
            </a:r>
          </a:p>
          <a:p>
            <a:pPr marL="804860" lvl="1" indent="-228600">
              <a:lnSpc>
                <a:spcPct val="115000"/>
              </a:lnSpc>
              <a:spcAft>
                <a:spcPts val="338"/>
              </a:spcAft>
              <a:buClr>
                <a:srgbClr val="222222"/>
              </a:buClr>
              <a:buSzPts val="1100"/>
              <a:buFont typeface="Arial" panose="020B0604020202020204" pitchFamily="34" charset="0"/>
              <a:buChar char="•"/>
            </a:pPr>
            <a:r>
              <a:rPr lang="en-US" sz="1000" dirty="0">
                <a:solidFill>
                  <a:srgbClr val="222222"/>
                </a:solidFill>
                <a:highlight>
                  <a:srgbClr val="FFFFFF"/>
                </a:highlight>
                <a:latin typeface="Brandon Grotesque Regular" panose="020B0503020203060202" pitchFamily="34" charset="77"/>
              </a:rPr>
              <a:t>Cultivating the Next Generation of Major Donors</a:t>
            </a:r>
          </a:p>
        </p:txBody>
      </p:sp>
      <p:pic>
        <p:nvPicPr>
          <p:cNvPr id="30" name="Graphique 2" descr="Loupe avec un remplissage uni">
            <a:extLst>
              <a:ext uri="{FF2B5EF4-FFF2-40B4-BE49-F238E27FC236}">
                <a16:creationId xmlns:a16="http://schemas.microsoft.com/office/drawing/2014/main" id="{8F545D63-BFED-FC18-548B-E132E9B3B3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9281" y="2196628"/>
            <a:ext cx="259032" cy="248069"/>
          </a:xfrm>
          <a:prstGeom prst="rect">
            <a:avLst/>
          </a:prstGeom>
        </p:spPr>
      </p:pic>
      <p:pic>
        <p:nvPicPr>
          <p:cNvPr id="31" name="Graphique 8" descr="Engrenages avec un remplissage uni">
            <a:extLst>
              <a:ext uri="{FF2B5EF4-FFF2-40B4-BE49-F238E27FC236}">
                <a16:creationId xmlns:a16="http://schemas.microsoft.com/office/drawing/2014/main" id="{AC3B2648-647E-C09E-4A8F-7B356EDB13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5696" y="2204336"/>
            <a:ext cx="282427" cy="208986"/>
          </a:xfrm>
          <a:prstGeom prst="rect">
            <a:avLst/>
          </a:prstGeom>
        </p:spPr>
      </p:pic>
      <p:pic>
        <p:nvPicPr>
          <p:cNvPr id="32" name="Graphique 10" descr="Réseaux sociaux avec un remplissage uni">
            <a:extLst>
              <a:ext uri="{FF2B5EF4-FFF2-40B4-BE49-F238E27FC236}">
                <a16:creationId xmlns:a16="http://schemas.microsoft.com/office/drawing/2014/main" id="{8A814382-C649-6F15-78E4-0DAA86706D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07343" y="4324335"/>
            <a:ext cx="330896" cy="244852"/>
          </a:xfrm>
          <a:prstGeom prst="rect">
            <a:avLst/>
          </a:prstGeom>
        </p:spPr>
      </p:pic>
      <p:pic>
        <p:nvPicPr>
          <p:cNvPr id="33" name="Graphique 2" descr="Loupe avec un remplissage uni">
            <a:extLst>
              <a:ext uri="{FF2B5EF4-FFF2-40B4-BE49-F238E27FC236}">
                <a16:creationId xmlns:a16="http://schemas.microsoft.com/office/drawing/2014/main" id="{2AF066C1-F175-7ED2-67B0-1661A9839C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2058" y="4376143"/>
            <a:ext cx="266255" cy="248069"/>
          </a:xfrm>
          <a:prstGeom prst="rect">
            <a:avLst/>
          </a:prstGeom>
        </p:spPr>
      </p:pic>
      <p:sp>
        <p:nvSpPr>
          <p:cNvPr id="175" name="Google Shape;175;p4"/>
          <p:cNvSpPr txBox="1">
            <a:spLocks noGrp="1"/>
          </p:cNvSpPr>
          <p:nvPr>
            <p:ph type="title"/>
          </p:nvPr>
        </p:nvSpPr>
        <p:spPr>
          <a:xfrm>
            <a:off x="373248" y="465603"/>
            <a:ext cx="10515600" cy="572266"/>
          </a:xfrm>
          <a:prstGeom prst="rect">
            <a:avLst/>
          </a:prstGeom>
          <a:noFill/>
          <a:ln>
            <a:noFill/>
          </a:ln>
        </p:spPr>
        <p:txBody>
          <a:bodyPr spcFirstLastPara="1" wrap="square" lIns="65000" tIns="65000" rIns="65000" bIns="65000" anchor="ctr" anchorCtr="0">
            <a:noAutofit/>
          </a:bodyPr>
          <a:lstStyle/>
          <a:p>
            <a:pPr>
              <a:buClr>
                <a:srgbClr val="000090"/>
              </a:buClr>
              <a:buSzPts val="1329"/>
            </a:pPr>
            <a:r>
              <a:rPr lang="en-US" sz="3200" dirty="0">
                <a:latin typeface="Brandon Grotesque Regular" panose="020B0503020203060202" pitchFamily="34" charset="77"/>
                <a:sym typeface="Arial"/>
              </a:rPr>
              <a:t>ABA </a:t>
            </a:r>
            <a:r>
              <a:rPr lang="en-US" sz="3200" i="1" dirty="0">
                <a:latin typeface="Brandon Grotesque Regular" panose="020B0503020203060202" pitchFamily="34" charset="77"/>
                <a:sym typeface="Arial"/>
              </a:rPr>
              <a:t>Insights </a:t>
            </a:r>
            <a:r>
              <a:rPr lang="en-US" sz="3200" dirty="0">
                <a:latin typeface="Brandon Grotesque Regular" panose="020B0503020203060202" pitchFamily="34" charset="77"/>
                <a:sym typeface="Arial"/>
              </a:rPr>
              <a:t>is an Extension of the Member’s Staff </a:t>
            </a:r>
            <a:endParaRPr sz="3200" dirty="0">
              <a:latin typeface="Brandon Grotesque Regular" panose="020B0503020203060202" pitchFamily="34" charset="77"/>
              <a:sym typeface="Arial"/>
            </a:endParaRPr>
          </a:p>
        </p:txBody>
      </p:sp>
      <p:sp>
        <p:nvSpPr>
          <p:cNvPr id="2" name="TextBox 1">
            <a:extLst>
              <a:ext uri="{FF2B5EF4-FFF2-40B4-BE49-F238E27FC236}">
                <a16:creationId xmlns:a16="http://schemas.microsoft.com/office/drawing/2014/main" id="{EBBCE42B-207A-9C84-55C4-BFD8924A3049}"/>
              </a:ext>
            </a:extLst>
          </p:cNvPr>
          <p:cNvSpPr txBox="1"/>
          <p:nvPr/>
        </p:nvSpPr>
        <p:spPr>
          <a:xfrm>
            <a:off x="416027" y="1225816"/>
            <a:ext cx="10697450" cy="738664"/>
          </a:xfrm>
          <a:prstGeom prst="rect">
            <a:avLst/>
          </a:prstGeom>
          <a:noFill/>
        </p:spPr>
        <p:txBody>
          <a:bodyPr wrap="square">
            <a:spAutoFit/>
          </a:bodyPr>
          <a:lstStyle/>
          <a:p>
            <a:r>
              <a:rPr lang="en-US" sz="1400" dirty="0">
                <a:solidFill>
                  <a:srgbClr val="011CA1"/>
                </a:solidFill>
                <a:latin typeface="Brandon Grotesque Regular" panose="020B0503020203060202" pitchFamily="34" charset="77"/>
                <a:sym typeface="Arial"/>
              </a:rPr>
              <a:t>ABA provides a suite of services tailored to each organization’s unique characteristics and needs, aimed at accelerating an organization’s key goals and enabling world-class solutions to their core problems.  ABA’s four major service offerings run across four major “</a:t>
            </a:r>
            <a:r>
              <a:rPr lang="en-US" sz="1400" dirty="0" err="1">
                <a:solidFill>
                  <a:srgbClr val="011CA1"/>
                </a:solidFill>
                <a:latin typeface="Brandon Grotesque Regular" panose="020B0503020203060202" pitchFamily="34" charset="77"/>
                <a:sym typeface="Arial"/>
              </a:rPr>
              <a:t>Centres</a:t>
            </a:r>
            <a:r>
              <a:rPr lang="en-US" sz="1400" dirty="0">
                <a:solidFill>
                  <a:srgbClr val="011CA1"/>
                </a:solidFill>
                <a:latin typeface="Brandon Grotesque Regular" panose="020B0503020203060202" pitchFamily="34" charset="77"/>
                <a:sym typeface="Arial"/>
              </a:rPr>
              <a:t> of Excellence” where we run deepest: Marketing, Fundraising, People and CEO &amp; Board.</a:t>
            </a:r>
            <a:endParaRPr lang="en-GB" sz="1400" dirty="0"/>
          </a:p>
        </p:txBody>
      </p:sp>
    </p:spTree>
    <p:extLst>
      <p:ext uri="{BB962C8B-B14F-4D97-AF65-F5344CB8AC3E}">
        <p14:creationId xmlns:p14="http://schemas.microsoft.com/office/powerpoint/2010/main" val="1320332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810CCEFD-560B-B632-5984-D6C88A01A92E}"/>
            </a:ext>
          </a:extLst>
        </p:cNvPr>
        <p:cNvGrpSpPr/>
        <p:nvPr/>
      </p:nvGrpSpPr>
      <p:grpSpPr>
        <a:xfrm>
          <a:off x="0" y="0"/>
          <a:ext cx="0" cy="0"/>
          <a:chOff x="0" y="0"/>
          <a:chExt cx="0" cy="0"/>
        </a:xfrm>
      </p:grpSpPr>
      <p:sp>
        <p:nvSpPr>
          <p:cNvPr id="261" name="Google Shape;261;p19">
            <a:extLst>
              <a:ext uri="{FF2B5EF4-FFF2-40B4-BE49-F238E27FC236}">
                <a16:creationId xmlns:a16="http://schemas.microsoft.com/office/drawing/2014/main" id="{03A9B580-A0F9-624C-037B-4E5E9B38DAD1}"/>
              </a:ext>
            </a:extLst>
          </p:cNvPr>
          <p:cNvSpPr txBox="1">
            <a:spLocks noGrp="1"/>
          </p:cNvSpPr>
          <p:nvPr>
            <p:ph type="title"/>
          </p:nvPr>
        </p:nvSpPr>
        <p:spPr>
          <a:xfrm>
            <a:off x="373247" y="330645"/>
            <a:ext cx="10932061" cy="572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sym typeface="Arial"/>
              </a:rPr>
              <a:t>However, they have a range of ideas about how to make their employment more attractive</a:t>
            </a:r>
            <a:endParaRPr sz="3200" dirty="0">
              <a:latin typeface="Brandon Grotesque Regular" panose="020B0503020203060202" pitchFamily="34" charset="77"/>
            </a:endParaRPr>
          </a:p>
        </p:txBody>
      </p:sp>
      <p:sp>
        <p:nvSpPr>
          <p:cNvPr id="3" name="Google Shape;185;p12">
            <a:extLst>
              <a:ext uri="{FF2B5EF4-FFF2-40B4-BE49-F238E27FC236}">
                <a16:creationId xmlns:a16="http://schemas.microsoft.com/office/drawing/2014/main" id="{03535719-C59D-1A5C-DE2C-27829B277B93}"/>
              </a:ext>
            </a:extLst>
          </p:cNvPr>
          <p:cNvSpPr txBox="1"/>
          <p:nvPr/>
        </p:nvSpPr>
        <p:spPr>
          <a:xfrm>
            <a:off x="1989403" y="1401331"/>
            <a:ext cx="8135865"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rPr>
              <a:t>Free Response: Main Themes</a:t>
            </a:r>
            <a:endParaRPr kumimoji="0"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endParaRPr>
          </a:p>
        </p:txBody>
      </p:sp>
      <p:sp>
        <p:nvSpPr>
          <p:cNvPr id="4" name="TextBox 3">
            <a:extLst>
              <a:ext uri="{FF2B5EF4-FFF2-40B4-BE49-F238E27FC236}">
                <a16:creationId xmlns:a16="http://schemas.microsoft.com/office/drawing/2014/main" id="{11551D54-DA52-2382-F03F-1CB7965D8CB0}"/>
              </a:ext>
            </a:extLst>
          </p:cNvPr>
          <p:cNvSpPr txBox="1"/>
          <p:nvPr/>
        </p:nvSpPr>
        <p:spPr>
          <a:xfrm>
            <a:off x="874041" y="1930179"/>
            <a:ext cx="10443917" cy="4185761"/>
          </a:xfrm>
          <a:prstGeom prst="rect">
            <a:avLst/>
          </a:prstGeom>
          <a:noFill/>
        </p:spPr>
        <p:txBody>
          <a:bodyPr wrap="square" rtlCol="0">
            <a:spAutoFit/>
          </a:bodyPr>
          <a:lstStyle/>
          <a:p>
            <a:pPr marL="342900" indent="-342900">
              <a:spcAft>
                <a:spcPts val="1200"/>
              </a:spcAft>
              <a:buFont typeface="+mj-lt"/>
              <a:buAutoNum type="arabicPeriod"/>
            </a:pPr>
            <a:r>
              <a:rPr lang="en-US" sz="1600" b="1" dirty="0">
                <a:solidFill>
                  <a:schemeClr val="accent1"/>
                </a:solidFill>
                <a:latin typeface="Brandon Grotesque Regular" panose="020B0503020203060202" pitchFamily="34" charset="77"/>
              </a:rPr>
              <a:t>Work-life balance &amp; flexibility (25%): </a:t>
            </a:r>
            <a:r>
              <a:rPr lang="en-US" sz="1600" dirty="0">
                <a:latin typeface="Brandon Grotesque Regular" panose="020B0503020203060202" pitchFamily="34" charset="77"/>
              </a:rPr>
              <a:t>Many employees expressed a desire for more flexible working conditions, such as remote work, better work-life balance, and support for caregiving responsibilities.</a:t>
            </a:r>
          </a:p>
          <a:p>
            <a:pPr marL="342900" indent="-342900">
              <a:spcAft>
                <a:spcPts val="1200"/>
              </a:spcAft>
              <a:buFont typeface="+mj-lt"/>
              <a:buAutoNum type="arabicPeriod"/>
            </a:pPr>
            <a:r>
              <a:rPr lang="en-US" sz="1600" b="1" dirty="0">
                <a:solidFill>
                  <a:schemeClr val="accent1"/>
                </a:solidFill>
                <a:latin typeface="Brandon Grotesque Regular" panose="020B0503020203060202" pitchFamily="34" charset="77"/>
              </a:rPr>
              <a:t>Compensation &amp; benefits (25%): </a:t>
            </a:r>
            <a:r>
              <a:rPr lang="en-US" sz="1600" dirty="0">
                <a:latin typeface="Brandon Grotesque Regular" panose="020B0503020203060202" pitchFamily="34" charset="77"/>
              </a:rPr>
              <a:t>Competitive salaries and clear progression were frequently mentioned as critical factors for retaining staff, especially giving the high cost of living in cities like London.</a:t>
            </a:r>
          </a:p>
          <a:p>
            <a:pPr marL="342900" indent="-342900">
              <a:spcAft>
                <a:spcPts val="1200"/>
              </a:spcAft>
              <a:buFont typeface="+mj-lt"/>
              <a:buAutoNum type="arabicPeriod"/>
            </a:pPr>
            <a:r>
              <a:rPr lang="en-US" sz="1600" b="1" dirty="0">
                <a:solidFill>
                  <a:schemeClr val="accent1"/>
                </a:solidFill>
                <a:latin typeface="Brandon Grotesque Regular" panose="020B0503020203060202" pitchFamily="34" charset="77"/>
              </a:rPr>
              <a:t>Career development &amp; training (20%): </a:t>
            </a:r>
            <a:r>
              <a:rPr lang="en-US" sz="1600" dirty="0">
                <a:latin typeface="Brandon Grotesque Regular" panose="020B0503020203060202" pitchFamily="34" charset="77"/>
              </a:rPr>
              <a:t>Employees seek more opportunities for professional development, training, and structured career progression.</a:t>
            </a:r>
          </a:p>
          <a:p>
            <a:pPr marL="342900" indent="-342900">
              <a:spcAft>
                <a:spcPts val="1200"/>
              </a:spcAft>
              <a:buFont typeface="+mj-lt"/>
              <a:buAutoNum type="arabicPeriod"/>
            </a:pPr>
            <a:r>
              <a:rPr lang="en-US" sz="1600" b="1" dirty="0" err="1">
                <a:solidFill>
                  <a:schemeClr val="accent1"/>
                </a:solidFill>
                <a:latin typeface="Brandon Grotesque Regular" panose="020B0503020203060202" pitchFamily="34" charset="77"/>
              </a:rPr>
              <a:t>Organisational</a:t>
            </a:r>
            <a:r>
              <a:rPr lang="en-US" sz="1600" b="1" dirty="0">
                <a:solidFill>
                  <a:schemeClr val="accent1"/>
                </a:solidFill>
                <a:latin typeface="Brandon Grotesque Regular" panose="020B0503020203060202" pitchFamily="34" charset="77"/>
              </a:rPr>
              <a:t> culture &amp; communication (15%): </a:t>
            </a:r>
            <a:r>
              <a:rPr lang="en-US" sz="1600" dirty="0">
                <a:latin typeface="Brandon Grotesque Regular" panose="020B0503020203060202" pitchFamily="34" charset="77"/>
              </a:rPr>
              <a:t>There were many calls for better communication across department, a stronger focus on teamwork, and improving the work environment to be more supportive and inclusive. </a:t>
            </a:r>
          </a:p>
          <a:p>
            <a:pPr marL="342900" indent="-342900">
              <a:spcAft>
                <a:spcPts val="1200"/>
              </a:spcAft>
              <a:buFont typeface="+mj-lt"/>
              <a:buAutoNum type="arabicPeriod"/>
            </a:pPr>
            <a:r>
              <a:rPr lang="en-US" sz="1600" b="1" dirty="0">
                <a:solidFill>
                  <a:schemeClr val="accent1"/>
                </a:solidFill>
                <a:latin typeface="Brandon Grotesque Regular" panose="020B0503020203060202" pitchFamily="34" charset="77"/>
              </a:rPr>
              <a:t>Employee recognition &amp; appreciation (10%): </a:t>
            </a:r>
            <a:r>
              <a:rPr lang="en-US" sz="1600" dirty="0">
                <a:latin typeface="Brandon Grotesque Regular" panose="020B0503020203060202" pitchFamily="34" charset="77"/>
              </a:rPr>
              <a:t>Recognition for hard work, whether through praise, rewards, or flexibility, was seen as important for motivating staff and preventing burnout. </a:t>
            </a:r>
          </a:p>
          <a:p>
            <a:pPr marL="342900" indent="-342900">
              <a:spcAft>
                <a:spcPts val="1200"/>
              </a:spcAft>
              <a:buFont typeface="+mj-lt"/>
              <a:buAutoNum type="arabicPeriod"/>
            </a:pPr>
            <a:r>
              <a:rPr lang="en-US" sz="1600" b="1" dirty="0">
                <a:solidFill>
                  <a:schemeClr val="accent1"/>
                </a:solidFill>
                <a:latin typeface="Brandon Grotesque Regular" panose="020B0503020203060202" pitchFamily="34" charset="77"/>
              </a:rPr>
              <a:t>Diversity &amp; inclusion (5%):  </a:t>
            </a:r>
            <a:r>
              <a:rPr lang="en-US" sz="1600" dirty="0">
                <a:latin typeface="Brandon Grotesque Regular" panose="020B0503020203060202" pitchFamily="34" charset="77"/>
              </a:rPr>
              <a:t>Some respondents felt the organization could do more to diversify its workforce and promote a more inclusive work environment.</a:t>
            </a:r>
          </a:p>
          <a:p>
            <a:pPr marL="342900" indent="-342900">
              <a:buFont typeface="+mj-lt"/>
              <a:buAutoNum type="arabicPeriod"/>
            </a:pPr>
            <a:endParaRPr lang="en-US" sz="1400" dirty="0">
              <a:latin typeface="Brandon Grotesque Regular" panose="020B0503020203060202" pitchFamily="34" charset="77"/>
            </a:endParaRPr>
          </a:p>
        </p:txBody>
      </p:sp>
      <p:sp>
        <p:nvSpPr>
          <p:cNvPr id="5" name="TextBox 4">
            <a:extLst>
              <a:ext uri="{FF2B5EF4-FFF2-40B4-BE49-F238E27FC236}">
                <a16:creationId xmlns:a16="http://schemas.microsoft.com/office/drawing/2014/main" id="{B0307182-E794-2272-4EAB-9BA01823868E}"/>
              </a:ext>
            </a:extLst>
          </p:cNvPr>
          <p:cNvSpPr txBox="1"/>
          <p:nvPr/>
        </p:nvSpPr>
        <p:spPr>
          <a:xfrm>
            <a:off x="373247" y="6034912"/>
            <a:ext cx="9207171" cy="553998"/>
          </a:xfrm>
          <a:prstGeom prst="rect">
            <a:avLst/>
          </a:prstGeom>
          <a:noFill/>
        </p:spPr>
        <p:txBody>
          <a:bodyPr wrap="square" rtlCol="0">
            <a:spAutoFit/>
          </a:bodyPr>
          <a:lstStyle/>
          <a:p>
            <a:r>
              <a:rPr lang="en-GB" sz="1200" b="0" i="0" u="none" strike="noStrike" dirty="0">
                <a:solidFill>
                  <a:srgbClr val="000000"/>
                </a:solidFill>
                <a:effectLst/>
                <a:latin typeface="Brandon Grotesque Regular" panose="020B0503020203060202" pitchFamily="34" charset="77"/>
              </a:rPr>
              <a:t>Note: AI analysis of </a:t>
            </a:r>
            <a:r>
              <a:rPr lang="en-GB" sz="1200" dirty="0">
                <a:solidFill>
                  <a:srgbClr val="000000"/>
                </a:solidFill>
                <a:latin typeface="Brandon Grotesque Regular" panose="020B0503020203060202" pitchFamily="34" charset="77"/>
              </a:rPr>
              <a:t>221</a:t>
            </a:r>
            <a:r>
              <a:rPr lang="en-GB" sz="1200" b="0" i="0" u="none" strike="noStrike" dirty="0">
                <a:solidFill>
                  <a:srgbClr val="000000"/>
                </a:solidFill>
                <a:effectLst/>
                <a:latin typeface="Brandon Grotesque Regular" panose="020B0503020203060202" pitchFamily="34" charset="77"/>
              </a:rPr>
              <a:t> responses in answer to question about how to make jobs more attractive (estimated frequency shown in parentheses)</a:t>
            </a:r>
          </a:p>
          <a:p>
            <a:endParaRPr lang="en-US" dirty="0"/>
          </a:p>
        </p:txBody>
      </p:sp>
    </p:spTree>
    <p:extLst>
      <p:ext uri="{BB962C8B-B14F-4D97-AF65-F5344CB8AC3E}">
        <p14:creationId xmlns:p14="http://schemas.microsoft.com/office/powerpoint/2010/main" val="325718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67;p5">
            <a:extLst>
              <a:ext uri="{FF2B5EF4-FFF2-40B4-BE49-F238E27FC236}">
                <a16:creationId xmlns:a16="http://schemas.microsoft.com/office/drawing/2014/main" id="{9CD8FD11-41CB-0EEB-D86F-66B4E4BFEBCA}"/>
              </a:ext>
            </a:extLst>
          </p:cNvPr>
          <p:cNvSpPr/>
          <p:nvPr/>
        </p:nvSpPr>
        <p:spPr>
          <a:xfrm>
            <a:off x="7077761" y="2723631"/>
            <a:ext cx="2454166" cy="127461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endParaRPr>
          </a:p>
        </p:txBody>
      </p:sp>
      <p:sp>
        <p:nvSpPr>
          <p:cNvPr id="54" name="Google Shape;54;p5"/>
          <p:cNvSpPr txBox="1">
            <a:spLocks noGrp="1"/>
          </p:cNvSpPr>
          <p:nvPr>
            <p:ph type="title"/>
          </p:nvPr>
        </p:nvSpPr>
        <p:spPr>
          <a:xfrm>
            <a:off x="373248" y="465603"/>
            <a:ext cx="10515600" cy="572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6" dirty="0">
                <a:latin typeface="Brandon Grotesque Regular" panose="020B0503020203060202" pitchFamily="34" charset="77"/>
              </a:rPr>
              <a:t>Today’s discussion</a:t>
            </a:r>
            <a:endParaRPr sz="3563" dirty="0">
              <a:latin typeface="Brandon Grotesque Regular" panose="020B0503020203060202" pitchFamily="34" charset="77"/>
            </a:endParaRPr>
          </a:p>
        </p:txBody>
      </p:sp>
      <p:sp>
        <p:nvSpPr>
          <p:cNvPr id="55" name="Google Shape;55;p5"/>
          <p:cNvSpPr/>
          <p:nvPr/>
        </p:nvSpPr>
        <p:spPr>
          <a:xfrm>
            <a:off x="404565" y="2902144"/>
            <a:ext cx="948985" cy="917592"/>
          </a:xfrm>
          <a:prstGeom prst="rect">
            <a:avLst/>
          </a:prstGeom>
          <a:noFill/>
          <a:ln w="38100" cap="flat" cmpd="sng">
            <a:solidFill>
              <a:srgbClr val="011C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01</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cxnSp>
        <p:nvCxnSpPr>
          <p:cNvPr id="56" name="Google Shape;56;p5"/>
          <p:cNvCxnSpPr/>
          <p:nvPr/>
        </p:nvCxnSpPr>
        <p:spPr>
          <a:xfrm>
            <a:off x="1509477" y="2888356"/>
            <a:ext cx="0" cy="945168"/>
          </a:xfrm>
          <a:prstGeom prst="straightConnector1">
            <a:avLst/>
          </a:prstGeom>
          <a:noFill/>
          <a:ln w="38100" cap="flat" cmpd="sng">
            <a:solidFill>
              <a:srgbClr val="011CA1"/>
            </a:solidFill>
            <a:prstDash val="solid"/>
            <a:round/>
            <a:headEnd type="none" w="sm" len="sm"/>
            <a:tailEnd type="none" w="sm" len="sm"/>
          </a:ln>
        </p:spPr>
      </p:cxnSp>
      <p:sp>
        <p:nvSpPr>
          <p:cNvPr id="57" name="Google Shape;57;p5"/>
          <p:cNvSpPr txBox="1"/>
          <p:nvPr/>
        </p:nvSpPr>
        <p:spPr>
          <a:xfrm>
            <a:off x="1569398" y="2865669"/>
            <a:ext cx="117387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Context and Methodology</a:t>
            </a:r>
          </a:p>
        </p:txBody>
      </p:sp>
      <p:sp>
        <p:nvSpPr>
          <p:cNvPr id="58" name="Google Shape;58;p5"/>
          <p:cNvSpPr/>
          <p:nvPr/>
        </p:nvSpPr>
        <p:spPr>
          <a:xfrm>
            <a:off x="2710364" y="2890799"/>
            <a:ext cx="948983" cy="945168"/>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02</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59" name="Google Shape;59;p5"/>
          <p:cNvCxnSpPr/>
          <p:nvPr/>
        </p:nvCxnSpPr>
        <p:spPr>
          <a:xfrm>
            <a:off x="3816431" y="2883230"/>
            <a:ext cx="0" cy="960306"/>
          </a:xfrm>
          <a:prstGeom prst="straightConnector1">
            <a:avLst/>
          </a:prstGeom>
          <a:noFill/>
          <a:ln w="38100" cap="flat" cmpd="sng">
            <a:solidFill>
              <a:schemeClr val="accent1"/>
            </a:solidFill>
            <a:prstDash val="solid"/>
            <a:round/>
            <a:headEnd type="none" w="sm" len="sm"/>
            <a:tailEnd type="none" w="sm" len="sm"/>
          </a:ln>
        </p:spPr>
      </p:cxnSp>
      <p:sp>
        <p:nvSpPr>
          <p:cNvPr id="60" name="Google Shape;60;p5"/>
          <p:cNvSpPr txBox="1"/>
          <p:nvPr/>
        </p:nvSpPr>
        <p:spPr>
          <a:xfrm>
            <a:off x="4011075" y="2867082"/>
            <a:ext cx="99662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Overall findings</a:t>
            </a:r>
          </a:p>
        </p:txBody>
      </p:sp>
      <p:sp>
        <p:nvSpPr>
          <p:cNvPr id="61" name="Google Shape;61;p5"/>
          <p:cNvSpPr/>
          <p:nvPr/>
        </p:nvSpPr>
        <p:spPr>
          <a:xfrm>
            <a:off x="4937148" y="2895778"/>
            <a:ext cx="948985" cy="917591"/>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03</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62" name="Google Shape;62;p5"/>
          <p:cNvCxnSpPr/>
          <p:nvPr/>
        </p:nvCxnSpPr>
        <p:spPr>
          <a:xfrm>
            <a:off x="6064921" y="2865915"/>
            <a:ext cx="0" cy="947336"/>
          </a:xfrm>
          <a:prstGeom prst="straightConnector1">
            <a:avLst/>
          </a:prstGeom>
          <a:noFill/>
          <a:ln w="38100" cap="flat" cmpd="sng">
            <a:solidFill>
              <a:schemeClr val="accent1"/>
            </a:solidFill>
            <a:prstDash val="solid"/>
            <a:round/>
            <a:headEnd type="none" w="sm" len="sm"/>
            <a:tailEnd type="none" w="sm" len="sm"/>
          </a:ln>
        </p:spPr>
      </p:cxnSp>
      <p:sp>
        <p:nvSpPr>
          <p:cNvPr id="63" name="Google Shape;63;p5"/>
          <p:cNvSpPr txBox="1"/>
          <p:nvPr/>
        </p:nvSpPr>
        <p:spPr>
          <a:xfrm>
            <a:off x="6101823" y="2839122"/>
            <a:ext cx="103622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Employee Satisfaction</a:t>
            </a:r>
          </a:p>
        </p:txBody>
      </p:sp>
      <p:sp>
        <p:nvSpPr>
          <p:cNvPr id="64" name="Google Shape;64;p5"/>
          <p:cNvSpPr/>
          <p:nvPr/>
        </p:nvSpPr>
        <p:spPr>
          <a:xfrm>
            <a:off x="7186093" y="2874022"/>
            <a:ext cx="948982" cy="926189"/>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04</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65" name="Google Shape;65;p5"/>
          <p:cNvCxnSpPr>
            <a:cxnSpLocks/>
          </p:cNvCxnSpPr>
          <p:nvPr/>
        </p:nvCxnSpPr>
        <p:spPr>
          <a:xfrm>
            <a:off x="8292159" y="2866453"/>
            <a:ext cx="0" cy="960306"/>
          </a:xfrm>
          <a:prstGeom prst="straightConnector1">
            <a:avLst/>
          </a:prstGeom>
          <a:noFill/>
          <a:ln w="38100" cap="flat" cmpd="sng">
            <a:solidFill>
              <a:schemeClr val="accent1"/>
            </a:solidFill>
            <a:prstDash val="solid"/>
            <a:round/>
            <a:headEnd type="none" w="sm" len="sm"/>
            <a:tailEnd type="none" w="sm" len="sm"/>
          </a:ln>
        </p:spPr>
      </p:cxnSp>
      <p:sp>
        <p:nvSpPr>
          <p:cNvPr id="66" name="Google Shape;66;p5"/>
          <p:cNvSpPr txBox="1"/>
          <p:nvPr/>
        </p:nvSpPr>
        <p:spPr>
          <a:xfrm>
            <a:off x="8340203" y="2846144"/>
            <a:ext cx="124371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Key Subgroup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Differences</a:t>
            </a:r>
          </a:p>
        </p:txBody>
      </p:sp>
      <p:sp>
        <p:nvSpPr>
          <p:cNvPr id="2" name="Google Shape;64;p5">
            <a:extLst>
              <a:ext uri="{FF2B5EF4-FFF2-40B4-BE49-F238E27FC236}">
                <a16:creationId xmlns:a16="http://schemas.microsoft.com/office/drawing/2014/main" id="{E2776A74-2A75-F7BD-D45A-D6BF8A038177}"/>
              </a:ext>
            </a:extLst>
          </p:cNvPr>
          <p:cNvSpPr/>
          <p:nvPr/>
        </p:nvSpPr>
        <p:spPr>
          <a:xfrm>
            <a:off x="9631962" y="2876522"/>
            <a:ext cx="948983" cy="923689"/>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05</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3" name="Google Shape;65;p5">
            <a:extLst>
              <a:ext uri="{FF2B5EF4-FFF2-40B4-BE49-F238E27FC236}">
                <a16:creationId xmlns:a16="http://schemas.microsoft.com/office/drawing/2014/main" id="{A5406F79-8151-8E3D-7674-A72E098DFA8A}"/>
              </a:ext>
            </a:extLst>
          </p:cNvPr>
          <p:cNvCxnSpPr/>
          <p:nvPr/>
        </p:nvCxnSpPr>
        <p:spPr>
          <a:xfrm>
            <a:off x="10738029" y="2868953"/>
            <a:ext cx="0" cy="960306"/>
          </a:xfrm>
          <a:prstGeom prst="straightConnector1">
            <a:avLst/>
          </a:prstGeom>
          <a:noFill/>
          <a:ln w="38100" cap="flat" cmpd="sng">
            <a:solidFill>
              <a:schemeClr val="accent1"/>
            </a:solidFill>
            <a:prstDash val="solid"/>
            <a:round/>
            <a:headEnd type="none" w="sm" len="sm"/>
            <a:tailEnd type="none" w="sm" len="sm"/>
          </a:ln>
        </p:spPr>
      </p:cxnSp>
      <p:sp>
        <p:nvSpPr>
          <p:cNvPr id="4" name="Google Shape;66;p5">
            <a:extLst>
              <a:ext uri="{FF2B5EF4-FFF2-40B4-BE49-F238E27FC236}">
                <a16:creationId xmlns:a16="http://schemas.microsoft.com/office/drawing/2014/main" id="{DD3841DA-14C4-41A1-C042-68154039944B}"/>
              </a:ext>
            </a:extLst>
          </p:cNvPr>
          <p:cNvSpPr txBox="1"/>
          <p:nvPr/>
        </p:nvSpPr>
        <p:spPr>
          <a:xfrm>
            <a:off x="10786073" y="2848644"/>
            <a:ext cx="1201431"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Wrap-up</a:t>
            </a:r>
            <a:endPar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Tree>
    <p:extLst>
      <p:ext uri="{BB962C8B-B14F-4D97-AF65-F5344CB8AC3E}">
        <p14:creationId xmlns:p14="http://schemas.microsoft.com/office/powerpoint/2010/main" val="289040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373248" y="465603"/>
            <a:ext cx="10515600" cy="572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We examined the data through five lenses</a:t>
            </a:r>
            <a:endParaRPr sz="3200" dirty="0">
              <a:latin typeface="Brandon Grotesque Regular" panose="020B0503020203060202" pitchFamily="34" charset="77"/>
            </a:endParaRPr>
          </a:p>
        </p:txBody>
      </p:sp>
      <p:pic>
        <p:nvPicPr>
          <p:cNvPr id="150" name="Google Shape;150;p9" descr="City with solid fill"/>
          <p:cNvPicPr preferRelativeResize="0"/>
          <p:nvPr/>
        </p:nvPicPr>
        <p:blipFill rotWithShape="1">
          <a:blip r:embed="rId3">
            <a:alphaModFix/>
          </a:blip>
          <a:srcRect/>
          <a:stretch/>
        </p:blipFill>
        <p:spPr>
          <a:xfrm>
            <a:off x="7784833" y="2613866"/>
            <a:ext cx="914400" cy="914400"/>
          </a:xfrm>
          <a:prstGeom prst="rect">
            <a:avLst/>
          </a:prstGeom>
          <a:noFill/>
          <a:ln>
            <a:noFill/>
          </a:ln>
        </p:spPr>
      </p:pic>
      <p:pic>
        <p:nvPicPr>
          <p:cNvPr id="152" name="Google Shape;152;p9" descr="Decision chart with solid fill"/>
          <p:cNvPicPr preferRelativeResize="0"/>
          <p:nvPr/>
        </p:nvPicPr>
        <p:blipFill rotWithShape="1">
          <a:blip r:embed="rId4">
            <a:alphaModFix/>
          </a:blip>
          <a:srcRect/>
          <a:stretch/>
        </p:blipFill>
        <p:spPr>
          <a:xfrm>
            <a:off x="5632788" y="2613825"/>
            <a:ext cx="914400" cy="914400"/>
          </a:xfrm>
          <a:prstGeom prst="rect">
            <a:avLst/>
          </a:prstGeom>
          <a:noFill/>
          <a:ln>
            <a:noFill/>
          </a:ln>
        </p:spPr>
      </p:pic>
      <p:pic>
        <p:nvPicPr>
          <p:cNvPr id="154" name="Google Shape;154;p9" descr="Family with two children with solid fill"/>
          <p:cNvPicPr preferRelativeResize="0"/>
          <p:nvPr/>
        </p:nvPicPr>
        <p:blipFill rotWithShape="1">
          <a:blip r:embed="rId5">
            <a:alphaModFix/>
          </a:blip>
          <a:srcRect/>
          <a:stretch/>
        </p:blipFill>
        <p:spPr>
          <a:xfrm>
            <a:off x="1472430" y="2613825"/>
            <a:ext cx="914400" cy="914400"/>
          </a:xfrm>
          <a:prstGeom prst="rect">
            <a:avLst/>
          </a:prstGeom>
          <a:noFill/>
          <a:ln>
            <a:noFill/>
          </a:ln>
        </p:spPr>
      </p:pic>
      <p:sp>
        <p:nvSpPr>
          <p:cNvPr id="156" name="Google Shape;156;p9"/>
          <p:cNvSpPr txBox="1"/>
          <p:nvPr/>
        </p:nvSpPr>
        <p:spPr>
          <a:xfrm>
            <a:off x="1302816" y="3722581"/>
            <a:ext cx="1275319"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Generation</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157" name="Google Shape;157;p9"/>
          <p:cNvSpPr txBox="1"/>
          <p:nvPr/>
        </p:nvSpPr>
        <p:spPr>
          <a:xfrm>
            <a:off x="3654548" y="3722540"/>
            <a:ext cx="62228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Role</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159" name="Google Shape;159;p9"/>
          <p:cNvSpPr txBox="1"/>
          <p:nvPr/>
        </p:nvSpPr>
        <p:spPr>
          <a:xfrm>
            <a:off x="7784833" y="3722581"/>
            <a:ext cx="1071336"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Location</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160" name="Google Shape;160;p9"/>
          <p:cNvSpPr txBox="1"/>
          <p:nvPr/>
        </p:nvSpPr>
        <p:spPr>
          <a:xfrm>
            <a:off x="5048677" y="3722581"/>
            <a:ext cx="217239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Department</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pic>
        <p:nvPicPr>
          <p:cNvPr id="2" name="Graphic 1" descr="Roped Off outline">
            <a:extLst>
              <a:ext uri="{FF2B5EF4-FFF2-40B4-BE49-F238E27FC236}">
                <a16:creationId xmlns:a16="http://schemas.microsoft.com/office/drawing/2014/main" id="{8C615ED7-97A5-C6B6-2D74-339808B288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21638" y="3022696"/>
            <a:ext cx="572266" cy="572266"/>
          </a:xfrm>
          <a:prstGeom prst="rect">
            <a:avLst/>
          </a:prstGeom>
        </p:spPr>
      </p:pic>
      <p:pic>
        <p:nvPicPr>
          <p:cNvPr id="3" name="Graphic 2" descr="Drama outline">
            <a:extLst>
              <a:ext uri="{FF2B5EF4-FFF2-40B4-BE49-F238E27FC236}">
                <a16:creationId xmlns:a16="http://schemas.microsoft.com/office/drawing/2014/main" id="{36E8BE55-7076-99E4-355D-AEF0982367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77091" y="2640496"/>
            <a:ext cx="764400" cy="764400"/>
          </a:xfrm>
          <a:prstGeom prst="rect">
            <a:avLst/>
          </a:prstGeom>
        </p:spPr>
      </p:pic>
      <p:pic>
        <p:nvPicPr>
          <p:cNvPr id="4" name="Graphic 3" descr="Violin with solid fill">
            <a:extLst>
              <a:ext uri="{FF2B5EF4-FFF2-40B4-BE49-F238E27FC236}">
                <a16:creationId xmlns:a16="http://schemas.microsoft.com/office/drawing/2014/main" id="{7F49989E-EF66-2172-E87E-F6052A9B2F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04975" y="2640496"/>
            <a:ext cx="572266" cy="572266"/>
          </a:xfrm>
          <a:prstGeom prst="rect">
            <a:avLst/>
          </a:prstGeom>
        </p:spPr>
      </p:pic>
      <p:sp>
        <p:nvSpPr>
          <p:cNvPr id="5" name="Google Shape;158;p9">
            <a:extLst>
              <a:ext uri="{FF2B5EF4-FFF2-40B4-BE49-F238E27FC236}">
                <a16:creationId xmlns:a16="http://schemas.microsoft.com/office/drawing/2014/main" id="{F56BD85F-C12C-4256-1F4B-3FAA4A5A5B00}"/>
              </a:ext>
            </a:extLst>
          </p:cNvPr>
          <p:cNvSpPr txBox="1"/>
          <p:nvPr/>
        </p:nvSpPr>
        <p:spPr>
          <a:xfrm>
            <a:off x="9578706" y="3722540"/>
            <a:ext cx="1704313"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Genre</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pic>
        <p:nvPicPr>
          <p:cNvPr id="7" name="Graphic 6" descr="Meeting with solid fill">
            <a:extLst>
              <a:ext uri="{FF2B5EF4-FFF2-40B4-BE49-F238E27FC236}">
                <a16:creationId xmlns:a16="http://schemas.microsoft.com/office/drawing/2014/main" id="{571A727E-9BED-49D1-E133-C416D1F7ECC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08491" y="2613825"/>
            <a:ext cx="914400" cy="914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DA1A6-577C-5C39-73F3-902598EB09DF}"/>
              </a:ext>
            </a:extLst>
          </p:cNvPr>
          <p:cNvSpPr>
            <a:spLocks noGrp="1"/>
          </p:cNvSpPr>
          <p:nvPr>
            <p:ph type="title"/>
          </p:nvPr>
        </p:nvSpPr>
        <p:spPr>
          <a:xfrm>
            <a:off x="373248" y="465603"/>
            <a:ext cx="11276560" cy="572266"/>
          </a:xfrm>
        </p:spPr>
        <p:txBody>
          <a:bodyPr>
            <a:normAutofit/>
          </a:bodyPr>
          <a:lstStyle/>
          <a:p>
            <a:r>
              <a:rPr lang="en-US" sz="3200" dirty="0">
                <a:latin typeface="Brandon Grotesque Regular" panose="020B0503020203060202" pitchFamily="34" charset="77"/>
              </a:rPr>
              <a:t>The most significant difference is generational</a:t>
            </a:r>
            <a:endParaRPr lang="en-US" sz="3200" dirty="0">
              <a:highlight>
                <a:srgbClr val="FFFF00"/>
              </a:highlight>
              <a:latin typeface="Brandon Grotesque Regular" panose="020B0503020203060202" pitchFamily="34" charset="77"/>
            </a:endParaRPr>
          </a:p>
        </p:txBody>
      </p:sp>
      <p:sp>
        <p:nvSpPr>
          <p:cNvPr id="3" name="TextBox 2">
            <a:extLst>
              <a:ext uri="{FF2B5EF4-FFF2-40B4-BE49-F238E27FC236}">
                <a16:creationId xmlns:a16="http://schemas.microsoft.com/office/drawing/2014/main" id="{137617DC-2EA2-38FA-1BDF-BDA9EA04E129}"/>
              </a:ext>
            </a:extLst>
          </p:cNvPr>
          <p:cNvSpPr txBox="1"/>
          <p:nvPr/>
        </p:nvSpPr>
        <p:spPr>
          <a:xfrm>
            <a:off x="2358181" y="1480387"/>
            <a:ext cx="9179991"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Generation:</a:t>
            </a:r>
            <a:r>
              <a:rPr kumimoji="0" lang="en-US" sz="200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There were </a:t>
            </a:r>
            <a:r>
              <a:rPr kumimoji="0" lang="en-US" sz="2000" i="0" u="sng"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significant difference in the results</a:t>
            </a:r>
            <a:r>
              <a:rPr kumimoji="0" lang="en-US" sz="200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both in terms of what is </a:t>
            </a:r>
            <a:r>
              <a:rPr lang="en-US" sz="2000" kern="0" dirty="0">
                <a:solidFill>
                  <a:srgbClr val="000000"/>
                </a:solidFill>
                <a:latin typeface="Brandon Grotesque Regular" panose="020B0503020203060202" pitchFamily="34" charset="77"/>
                <a:cs typeface="Arial"/>
                <a:sym typeface="Arial"/>
              </a:rPr>
              <a:t>most important and in terms of satisfaction (millennial staff members are the least satisfied)</a:t>
            </a:r>
            <a:endParaRPr kumimoji="0" lang="en-US" sz="20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Role</a:t>
            </a:r>
            <a:r>
              <a:rPr kumimoji="0" lang="en-US" sz="20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a:t>
            </a:r>
            <a:r>
              <a:rPr kumimoji="0" lang="en-US" sz="2000" i="0" u="none" strike="noStrike" kern="0" cap="none" spc="0" normalizeH="0" baseline="0" noProof="0" dirty="0">
                <a:ln>
                  <a:noFill/>
                </a:ln>
                <a:effectLst/>
                <a:uLnTx/>
                <a:uFillTx/>
                <a:latin typeface="Brandon Grotesque Regular" panose="020B0503020203060202" pitchFamily="34" charset="77"/>
                <a:cs typeface="Arial"/>
                <a:sym typeface="Arial"/>
              </a:rPr>
              <a:t>While differences in manager vs non-manager roles were significant, they appear to correlate with</a:t>
            </a:r>
            <a:r>
              <a:rPr kumimoji="0" lang="en-US" sz="2000" b="1"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 age.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Department</a:t>
            </a:r>
            <a:r>
              <a:rPr kumimoji="0" lang="en-US" sz="20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The differences were as anticipated: artistic roles care more about artistic reputation; learning and participation roles care more about DEI, HR/Finance care more about culture &amp; manager quality.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Region</a:t>
            </a:r>
            <a:r>
              <a:rPr kumimoji="0" lang="en-US" sz="20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There were minimal differences by region, however there were </a:t>
            </a:r>
            <a:r>
              <a:rPr kumimoji="0" lang="en-US" sz="2000" b="0" i="0" u="sng"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significant differences when comparing London vs non-London staff responses</a:t>
            </a:r>
            <a:r>
              <a:rPr kumimoji="0" lang="en-US" sz="20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0" dirty="0">
                <a:solidFill>
                  <a:srgbClr val="000000"/>
                </a:solidFill>
                <a:latin typeface="Brandon Grotesque Regular" panose="020B0503020203060202" pitchFamily="34" charset="77"/>
                <a:cs typeface="Arial"/>
                <a:sym typeface="Arial"/>
              </a:rPr>
              <a:t>Genre:</a:t>
            </a:r>
            <a:r>
              <a:rPr lang="en-US" sz="2000" kern="0" dirty="0">
                <a:solidFill>
                  <a:srgbClr val="000000"/>
                </a:solidFill>
                <a:latin typeface="Brandon Grotesque Regular" panose="020B0503020203060202" pitchFamily="34" charset="77"/>
                <a:cs typeface="Arial"/>
                <a:sym typeface="Arial"/>
              </a:rPr>
              <a:t> There were not significant differences by type of </a:t>
            </a:r>
            <a:r>
              <a:rPr lang="en-US" sz="2000" kern="0" dirty="0" err="1">
                <a:solidFill>
                  <a:srgbClr val="000000"/>
                </a:solidFill>
                <a:latin typeface="Brandon Grotesque Regular" panose="020B0503020203060202" pitchFamily="34" charset="77"/>
                <a:cs typeface="Arial"/>
                <a:sym typeface="Arial"/>
              </a:rPr>
              <a:t>organisation</a:t>
            </a:r>
            <a:endParaRPr kumimoji="0" lang="en-US" sz="20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cxnSp>
        <p:nvCxnSpPr>
          <p:cNvPr id="15" name="Straight Connector 14">
            <a:extLst>
              <a:ext uri="{FF2B5EF4-FFF2-40B4-BE49-F238E27FC236}">
                <a16:creationId xmlns:a16="http://schemas.microsoft.com/office/drawing/2014/main" id="{1DE765D5-E790-BAD5-0AB0-A3D380E683E5}"/>
              </a:ext>
            </a:extLst>
          </p:cNvPr>
          <p:cNvCxnSpPr/>
          <p:nvPr/>
        </p:nvCxnSpPr>
        <p:spPr>
          <a:xfrm>
            <a:off x="484884" y="3259496"/>
            <a:ext cx="11053288" cy="0"/>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3859020-F48D-5F5B-43FB-C737B3F1170D}"/>
              </a:ext>
            </a:extLst>
          </p:cNvPr>
          <p:cNvCxnSpPr/>
          <p:nvPr/>
        </p:nvCxnSpPr>
        <p:spPr>
          <a:xfrm>
            <a:off x="558940" y="4392971"/>
            <a:ext cx="11053288" cy="0"/>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pic>
        <p:nvPicPr>
          <p:cNvPr id="4" name="Google Shape;152;p9" descr="Decision chart with solid fill">
            <a:extLst>
              <a:ext uri="{FF2B5EF4-FFF2-40B4-BE49-F238E27FC236}">
                <a16:creationId xmlns:a16="http://schemas.microsoft.com/office/drawing/2014/main" id="{BF9E372A-ADF1-778A-820F-8D6D3E4ED8CC}"/>
              </a:ext>
            </a:extLst>
          </p:cNvPr>
          <p:cNvPicPr preferRelativeResize="0"/>
          <p:nvPr/>
        </p:nvPicPr>
        <p:blipFill rotWithShape="1">
          <a:blip r:embed="rId2">
            <a:alphaModFix/>
          </a:blip>
          <a:srcRect/>
          <a:stretch/>
        </p:blipFill>
        <p:spPr>
          <a:xfrm>
            <a:off x="884168" y="3342369"/>
            <a:ext cx="914400" cy="914400"/>
          </a:xfrm>
          <a:prstGeom prst="rect">
            <a:avLst/>
          </a:prstGeom>
          <a:noFill/>
          <a:ln>
            <a:noFill/>
          </a:ln>
        </p:spPr>
      </p:pic>
      <p:pic>
        <p:nvPicPr>
          <p:cNvPr id="10" name="Graphic 9" descr="Meeting with solid fill">
            <a:extLst>
              <a:ext uri="{FF2B5EF4-FFF2-40B4-BE49-F238E27FC236}">
                <a16:creationId xmlns:a16="http://schemas.microsoft.com/office/drawing/2014/main" id="{492C7597-C0D3-C113-1C9B-9866226A01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4168" y="2279733"/>
            <a:ext cx="914400" cy="914400"/>
          </a:xfrm>
          <a:prstGeom prst="rect">
            <a:avLst/>
          </a:prstGeom>
        </p:spPr>
      </p:pic>
      <p:pic>
        <p:nvPicPr>
          <p:cNvPr id="11" name="Google Shape;150;p9" descr="City with solid fill">
            <a:extLst>
              <a:ext uri="{FF2B5EF4-FFF2-40B4-BE49-F238E27FC236}">
                <a16:creationId xmlns:a16="http://schemas.microsoft.com/office/drawing/2014/main" id="{D3BEB126-4473-7AF0-0655-EB8389232106}"/>
              </a:ext>
            </a:extLst>
          </p:cNvPr>
          <p:cNvPicPr preferRelativeResize="0"/>
          <p:nvPr/>
        </p:nvPicPr>
        <p:blipFill rotWithShape="1">
          <a:blip r:embed="rId5">
            <a:alphaModFix/>
          </a:blip>
          <a:srcRect/>
          <a:stretch/>
        </p:blipFill>
        <p:spPr>
          <a:xfrm>
            <a:off x="884168" y="4491037"/>
            <a:ext cx="914400" cy="914400"/>
          </a:xfrm>
          <a:prstGeom prst="rect">
            <a:avLst/>
          </a:prstGeom>
          <a:noFill/>
          <a:ln>
            <a:noFill/>
          </a:ln>
        </p:spPr>
      </p:pic>
      <p:cxnSp>
        <p:nvCxnSpPr>
          <p:cNvPr id="5" name="Straight Connector 4">
            <a:extLst>
              <a:ext uri="{FF2B5EF4-FFF2-40B4-BE49-F238E27FC236}">
                <a16:creationId xmlns:a16="http://schemas.microsoft.com/office/drawing/2014/main" id="{C2A56E4B-D864-3872-2222-915C24931958}"/>
              </a:ext>
            </a:extLst>
          </p:cNvPr>
          <p:cNvCxnSpPr/>
          <p:nvPr/>
        </p:nvCxnSpPr>
        <p:spPr>
          <a:xfrm>
            <a:off x="501135" y="5396708"/>
            <a:ext cx="11053288" cy="0"/>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pic>
        <p:nvPicPr>
          <p:cNvPr id="6" name="Graphic 5" descr="Roped Off outline">
            <a:extLst>
              <a:ext uri="{FF2B5EF4-FFF2-40B4-BE49-F238E27FC236}">
                <a16:creationId xmlns:a16="http://schemas.microsoft.com/office/drawing/2014/main" id="{CB17AC3B-B4B8-9D1A-9B75-5D69D9B926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2307" y="5873327"/>
            <a:ext cx="450585" cy="413214"/>
          </a:xfrm>
          <a:prstGeom prst="rect">
            <a:avLst/>
          </a:prstGeom>
        </p:spPr>
      </p:pic>
      <p:pic>
        <p:nvPicPr>
          <p:cNvPr id="7" name="Graphic 6" descr="Drama outline">
            <a:extLst>
              <a:ext uri="{FF2B5EF4-FFF2-40B4-BE49-F238E27FC236}">
                <a16:creationId xmlns:a16="http://schemas.microsoft.com/office/drawing/2014/main" id="{C8CBB7A0-2404-683D-8101-C45317D653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5213" y="5511027"/>
            <a:ext cx="601866" cy="551948"/>
          </a:xfrm>
          <a:prstGeom prst="rect">
            <a:avLst/>
          </a:prstGeom>
        </p:spPr>
      </p:pic>
      <p:pic>
        <p:nvPicPr>
          <p:cNvPr id="8" name="Graphic 7" descr="Violin with solid fill">
            <a:extLst>
              <a:ext uri="{FF2B5EF4-FFF2-40B4-BE49-F238E27FC236}">
                <a16:creationId xmlns:a16="http://schemas.microsoft.com/office/drawing/2014/main" id="{049D6D76-AD6B-F086-A606-BBBC2C20EB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65644" y="5491127"/>
            <a:ext cx="450585" cy="413214"/>
          </a:xfrm>
          <a:prstGeom prst="rect">
            <a:avLst/>
          </a:prstGeom>
        </p:spPr>
      </p:pic>
      <p:pic>
        <p:nvPicPr>
          <p:cNvPr id="9" name="Google Shape;154;p9" descr="Family with two children with solid fill">
            <a:extLst>
              <a:ext uri="{FF2B5EF4-FFF2-40B4-BE49-F238E27FC236}">
                <a16:creationId xmlns:a16="http://schemas.microsoft.com/office/drawing/2014/main" id="{239689E1-4418-A69F-08D6-4C8DEF289482}"/>
              </a:ext>
            </a:extLst>
          </p:cNvPr>
          <p:cNvPicPr preferRelativeResize="0"/>
          <p:nvPr/>
        </p:nvPicPr>
        <p:blipFill rotWithShape="1">
          <a:blip r:embed="rId12">
            <a:alphaModFix/>
          </a:blip>
          <a:srcRect/>
          <a:stretch/>
        </p:blipFill>
        <p:spPr>
          <a:xfrm>
            <a:off x="838349" y="1278300"/>
            <a:ext cx="914400" cy="914400"/>
          </a:xfrm>
          <a:prstGeom prst="rect">
            <a:avLst/>
          </a:prstGeom>
          <a:noFill/>
          <a:ln>
            <a:noFill/>
          </a:ln>
        </p:spPr>
      </p:pic>
      <p:cxnSp>
        <p:nvCxnSpPr>
          <p:cNvPr id="12" name="Straight Connector 11">
            <a:extLst>
              <a:ext uri="{FF2B5EF4-FFF2-40B4-BE49-F238E27FC236}">
                <a16:creationId xmlns:a16="http://schemas.microsoft.com/office/drawing/2014/main" id="{107C29B5-82D4-5D23-3A98-979BAECB8509}"/>
              </a:ext>
            </a:extLst>
          </p:cNvPr>
          <p:cNvCxnSpPr/>
          <p:nvPr/>
        </p:nvCxnSpPr>
        <p:spPr>
          <a:xfrm>
            <a:off x="469119" y="2213711"/>
            <a:ext cx="11053288" cy="0"/>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0096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59F2BA59-0B02-08E5-0C65-9703FF1A1DA9}"/>
            </a:ext>
          </a:extLst>
        </p:cNvPr>
        <p:cNvGrpSpPr/>
        <p:nvPr/>
      </p:nvGrpSpPr>
      <p:grpSpPr>
        <a:xfrm>
          <a:off x="0" y="0"/>
          <a:ext cx="0" cy="0"/>
          <a:chOff x="0" y="0"/>
          <a:chExt cx="0" cy="0"/>
        </a:xfrm>
      </p:grpSpPr>
      <p:sp>
        <p:nvSpPr>
          <p:cNvPr id="286" name="Google Shape;286;p23">
            <a:extLst>
              <a:ext uri="{FF2B5EF4-FFF2-40B4-BE49-F238E27FC236}">
                <a16:creationId xmlns:a16="http://schemas.microsoft.com/office/drawing/2014/main" id="{3EC265F9-5DE7-344D-66D3-C1C0B4C211B8}"/>
              </a:ext>
            </a:extLst>
          </p:cNvPr>
          <p:cNvSpPr txBox="1">
            <a:spLocks noGrp="1"/>
          </p:cNvSpPr>
          <p:nvPr>
            <p:ph type="title"/>
          </p:nvPr>
        </p:nvSpPr>
        <p:spPr>
          <a:xfrm>
            <a:off x="373248" y="465603"/>
            <a:ext cx="11207750" cy="572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In several areas, the results are similar across generations</a:t>
            </a:r>
            <a:endParaRPr sz="3200" dirty="0">
              <a:latin typeface="Brandon Grotesque Regular" panose="020B0503020203060202" pitchFamily="34" charset="77"/>
            </a:endParaRPr>
          </a:p>
        </p:txBody>
      </p:sp>
      <p:sp>
        <p:nvSpPr>
          <p:cNvPr id="288" name="Google Shape;288;p23">
            <a:extLst>
              <a:ext uri="{FF2B5EF4-FFF2-40B4-BE49-F238E27FC236}">
                <a16:creationId xmlns:a16="http://schemas.microsoft.com/office/drawing/2014/main" id="{4A4D4DB8-0306-67F1-D759-E0E7DD2C0B19}"/>
              </a:ext>
            </a:extLst>
          </p:cNvPr>
          <p:cNvSpPr txBox="1"/>
          <p:nvPr/>
        </p:nvSpPr>
        <p:spPr>
          <a:xfrm>
            <a:off x="2028067" y="1438984"/>
            <a:ext cx="8135865"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rPr>
              <a:t>Importance Score by Generation</a:t>
            </a:r>
            <a:endParaRPr kumimoji="0"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endParaRPr>
          </a:p>
        </p:txBody>
      </p:sp>
      <p:sp>
        <p:nvSpPr>
          <p:cNvPr id="2" name="TextBox 1">
            <a:extLst>
              <a:ext uri="{FF2B5EF4-FFF2-40B4-BE49-F238E27FC236}">
                <a16:creationId xmlns:a16="http://schemas.microsoft.com/office/drawing/2014/main" id="{C1BDCFAA-8415-113D-9F4E-8F07840C72DC}"/>
              </a:ext>
            </a:extLst>
          </p:cNvPr>
          <p:cNvSpPr txBox="1"/>
          <p:nvPr/>
        </p:nvSpPr>
        <p:spPr>
          <a:xfrm>
            <a:off x="10957955" y="213756"/>
            <a:ext cx="1005444"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Generation</a:t>
            </a:r>
          </a:p>
        </p:txBody>
      </p:sp>
      <p:graphicFrame>
        <p:nvGraphicFramePr>
          <p:cNvPr id="3" name="Chart 2">
            <a:extLst>
              <a:ext uri="{FF2B5EF4-FFF2-40B4-BE49-F238E27FC236}">
                <a16:creationId xmlns:a16="http://schemas.microsoft.com/office/drawing/2014/main" id="{7267ED7F-A700-6323-68A6-0C6A9FDEDDAB}"/>
              </a:ext>
            </a:extLst>
          </p:cNvPr>
          <p:cNvGraphicFramePr>
            <a:graphicFrameLocks/>
          </p:cNvGraphicFramePr>
          <p:nvPr>
            <p:extLst>
              <p:ext uri="{D42A27DB-BD31-4B8C-83A1-F6EECF244321}">
                <p14:modId xmlns:p14="http://schemas.microsoft.com/office/powerpoint/2010/main" val="3528555735"/>
              </p:ext>
            </p:extLst>
          </p:nvPr>
        </p:nvGraphicFramePr>
        <p:xfrm>
          <a:off x="2419061" y="2336801"/>
          <a:ext cx="7353878" cy="3329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9981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12A267ED-6A05-8979-CD9E-7C8DFE83A8B6}"/>
            </a:ext>
          </a:extLst>
        </p:cNvPr>
        <p:cNvGrpSpPr/>
        <p:nvPr/>
      </p:nvGrpSpPr>
      <p:grpSpPr>
        <a:xfrm>
          <a:off x="0" y="0"/>
          <a:ext cx="0" cy="0"/>
          <a:chOff x="0" y="0"/>
          <a:chExt cx="0" cy="0"/>
        </a:xfrm>
      </p:grpSpPr>
      <p:sp>
        <p:nvSpPr>
          <p:cNvPr id="286" name="Google Shape;286;p23">
            <a:extLst>
              <a:ext uri="{FF2B5EF4-FFF2-40B4-BE49-F238E27FC236}">
                <a16:creationId xmlns:a16="http://schemas.microsoft.com/office/drawing/2014/main" id="{8E85349B-679D-1814-EA4C-57E346FE6498}"/>
              </a:ext>
            </a:extLst>
          </p:cNvPr>
          <p:cNvSpPr txBox="1">
            <a:spLocks noGrp="1"/>
          </p:cNvSpPr>
          <p:nvPr>
            <p:ph type="title"/>
          </p:nvPr>
        </p:nvSpPr>
        <p:spPr>
          <a:xfrm>
            <a:off x="373248" y="465603"/>
            <a:ext cx="11207750" cy="572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However, there are attributes that do matter more to each generation</a:t>
            </a:r>
            <a:endParaRPr sz="3200" dirty="0">
              <a:latin typeface="Brandon Grotesque Regular" panose="020B0503020203060202" pitchFamily="34" charset="77"/>
            </a:endParaRPr>
          </a:p>
        </p:txBody>
      </p:sp>
      <p:sp>
        <p:nvSpPr>
          <p:cNvPr id="288" name="Google Shape;288;p23">
            <a:extLst>
              <a:ext uri="{FF2B5EF4-FFF2-40B4-BE49-F238E27FC236}">
                <a16:creationId xmlns:a16="http://schemas.microsoft.com/office/drawing/2014/main" id="{08A2324E-37A3-1009-68A2-42BBB92EB12D}"/>
              </a:ext>
            </a:extLst>
          </p:cNvPr>
          <p:cNvSpPr txBox="1"/>
          <p:nvPr/>
        </p:nvSpPr>
        <p:spPr>
          <a:xfrm>
            <a:off x="2028067" y="1438984"/>
            <a:ext cx="8135865"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rPr>
              <a:t>Importance Scores by Generation</a:t>
            </a:r>
            <a:endParaRPr kumimoji="0"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endParaRPr>
          </a:p>
        </p:txBody>
      </p:sp>
      <p:sp>
        <p:nvSpPr>
          <p:cNvPr id="2" name="TextBox 1">
            <a:extLst>
              <a:ext uri="{FF2B5EF4-FFF2-40B4-BE49-F238E27FC236}">
                <a16:creationId xmlns:a16="http://schemas.microsoft.com/office/drawing/2014/main" id="{E70BE433-D5D0-7960-5507-0013AEF394D0}"/>
              </a:ext>
            </a:extLst>
          </p:cNvPr>
          <p:cNvSpPr txBox="1"/>
          <p:nvPr/>
        </p:nvSpPr>
        <p:spPr>
          <a:xfrm>
            <a:off x="10957955" y="213756"/>
            <a:ext cx="1005444"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Generation</a:t>
            </a:r>
          </a:p>
        </p:txBody>
      </p:sp>
      <p:graphicFrame>
        <p:nvGraphicFramePr>
          <p:cNvPr id="3" name="Chart 2">
            <a:extLst>
              <a:ext uri="{FF2B5EF4-FFF2-40B4-BE49-F238E27FC236}">
                <a16:creationId xmlns:a16="http://schemas.microsoft.com/office/drawing/2014/main" id="{C4A8864A-9128-B8E2-1DE5-9F7E451B53F2}"/>
              </a:ext>
            </a:extLst>
          </p:cNvPr>
          <p:cNvGraphicFramePr>
            <a:graphicFrameLocks/>
          </p:cNvGraphicFramePr>
          <p:nvPr>
            <p:extLst>
              <p:ext uri="{D42A27DB-BD31-4B8C-83A1-F6EECF244321}">
                <p14:modId xmlns:p14="http://schemas.microsoft.com/office/powerpoint/2010/main" val="2854713471"/>
              </p:ext>
            </p:extLst>
          </p:nvPr>
        </p:nvGraphicFramePr>
        <p:xfrm>
          <a:off x="373246" y="2334489"/>
          <a:ext cx="11333843" cy="3858491"/>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E1884E9B-05A4-72DA-6E35-420B0FD23E4B}"/>
              </a:ext>
            </a:extLst>
          </p:cNvPr>
          <p:cNvCxnSpPr/>
          <p:nvPr/>
        </p:nvCxnSpPr>
        <p:spPr>
          <a:xfrm>
            <a:off x="3962400" y="1746761"/>
            <a:ext cx="0" cy="3725784"/>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A72D316-F93E-4496-F7F2-0D76E3AFE7CB}"/>
              </a:ext>
            </a:extLst>
          </p:cNvPr>
          <p:cNvCxnSpPr/>
          <p:nvPr/>
        </p:nvCxnSpPr>
        <p:spPr>
          <a:xfrm>
            <a:off x="8215745" y="1746761"/>
            <a:ext cx="0" cy="3725784"/>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A721B3F-8945-0EC6-FD13-532F0C26CA5D}"/>
              </a:ext>
            </a:extLst>
          </p:cNvPr>
          <p:cNvSpPr txBox="1"/>
          <p:nvPr/>
        </p:nvSpPr>
        <p:spPr>
          <a:xfrm>
            <a:off x="785073" y="1886736"/>
            <a:ext cx="2765501" cy="307777"/>
          </a:xfrm>
          <a:prstGeom prst="rect">
            <a:avLst/>
          </a:prstGeom>
          <a:noFill/>
        </p:spPr>
        <p:txBody>
          <a:bodyPr wrap="none" rtlCol="0">
            <a:spAutoFit/>
          </a:bodyPr>
          <a:lstStyle/>
          <a:p>
            <a:pPr algn="ctr"/>
            <a:r>
              <a:rPr lang="en-US" sz="1400" dirty="0">
                <a:latin typeface="Brandon Grotesque Regular" panose="020B0503020203060202" pitchFamily="34" charset="77"/>
              </a:rPr>
              <a:t>What matters most to Gen X &amp; older</a:t>
            </a:r>
          </a:p>
        </p:txBody>
      </p:sp>
      <p:sp>
        <p:nvSpPr>
          <p:cNvPr id="8" name="TextBox 7">
            <a:extLst>
              <a:ext uri="{FF2B5EF4-FFF2-40B4-BE49-F238E27FC236}">
                <a16:creationId xmlns:a16="http://schemas.microsoft.com/office/drawing/2014/main" id="{D3357714-4AC3-74AE-1918-76AE7345C35A}"/>
              </a:ext>
            </a:extLst>
          </p:cNvPr>
          <p:cNvSpPr txBox="1"/>
          <p:nvPr/>
        </p:nvSpPr>
        <p:spPr>
          <a:xfrm>
            <a:off x="4784054" y="1886736"/>
            <a:ext cx="2512226" cy="307777"/>
          </a:xfrm>
          <a:prstGeom prst="rect">
            <a:avLst/>
          </a:prstGeom>
          <a:noFill/>
        </p:spPr>
        <p:txBody>
          <a:bodyPr wrap="none" rtlCol="0">
            <a:spAutoFit/>
          </a:bodyPr>
          <a:lstStyle/>
          <a:p>
            <a:pPr algn="ctr"/>
            <a:r>
              <a:rPr lang="en-US" sz="1400" dirty="0">
                <a:latin typeface="Brandon Grotesque Regular" panose="020B0503020203060202" pitchFamily="34" charset="77"/>
              </a:rPr>
              <a:t>What matters most to Millennials</a:t>
            </a:r>
          </a:p>
        </p:txBody>
      </p:sp>
      <p:sp>
        <p:nvSpPr>
          <p:cNvPr id="9" name="TextBox 8">
            <a:extLst>
              <a:ext uri="{FF2B5EF4-FFF2-40B4-BE49-F238E27FC236}">
                <a16:creationId xmlns:a16="http://schemas.microsoft.com/office/drawing/2014/main" id="{708E79E8-4A26-F995-47F8-140690F950D8}"/>
              </a:ext>
            </a:extLst>
          </p:cNvPr>
          <p:cNvSpPr txBox="1"/>
          <p:nvPr/>
        </p:nvSpPr>
        <p:spPr>
          <a:xfrm>
            <a:off x="9061706" y="1886736"/>
            <a:ext cx="2204450" cy="307777"/>
          </a:xfrm>
          <a:prstGeom prst="rect">
            <a:avLst/>
          </a:prstGeom>
          <a:noFill/>
        </p:spPr>
        <p:txBody>
          <a:bodyPr wrap="none" rtlCol="0">
            <a:spAutoFit/>
          </a:bodyPr>
          <a:lstStyle/>
          <a:p>
            <a:pPr algn="ctr"/>
            <a:r>
              <a:rPr lang="en-US" sz="1400" dirty="0">
                <a:latin typeface="Brandon Grotesque Regular" panose="020B0503020203060202" pitchFamily="34" charset="77"/>
              </a:rPr>
              <a:t>What matters most to Gen Z</a:t>
            </a:r>
          </a:p>
        </p:txBody>
      </p:sp>
    </p:spTree>
    <p:extLst>
      <p:ext uri="{BB962C8B-B14F-4D97-AF65-F5344CB8AC3E}">
        <p14:creationId xmlns:p14="http://schemas.microsoft.com/office/powerpoint/2010/main" val="405959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a:spLocks noGrp="1"/>
          </p:cNvSpPr>
          <p:nvPr>
            <p:ph type="title"/>
          </p:nvPr>
        </p:nvSpPr>
        <p:spPr>
          <a:xfrm>
            <a:off x="373248" y="465603"/>
            <a:ext cx="11207750" cy="572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Gen X (and older) are the most satisfied, millennials are the least</a:t>
            </a:r>
            <a:endParaRPr sz="3200" dirty="0">
              <a:latin typeface="Brandon Grotesque Regular" panose="020B0503020203060202" pitchFamily="34" charset="77"/>
            </a:endParaRPr>
          </a:p>
        </p:txBody>
      </p:sp>
      <p:sp>
        <p:nvSpPr>
          <p:cNvPr id="288" name="Google Shape;288;p23"/>
          <p:cNvSpPr txBox="1"/>
          <p:nvPr/>
        </p:nvSpPr>
        <p:spPr>
          <a:xfrm>
            <a:off x="2028067" y="1438984"/>
            <a:ext cx="8135865"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rPr>
              <a:t>NPS by Generation</a:t>
            </a:r>
            <a:endParaRPr kumimoji="0"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endParaRPr>
          </a:p>
        </p:txBody>
      </p:sp>
      <p:sp>
        <p:nvSpPr>
          <p:cNvPr id="2" name="TextBox 1">
            <a:extLst>
              <a:ext uri="{FF2B5EF4-FFF2-40B4-BE49-F238E27FC236}">
                <a16:creationId xmlns:a16="http://schemas.microsoft.com/office/drawing/2014/main" id="{5CA5B077-B3EE-54F2-2B6D-ECE6686240D6}"/>
              </a:ext>
            </a:extLst>
          </p:cNvPr>
          <p:cNvSpPr txBox="1"/>
          <p:nvPr/>
        </p:nvSpPr>
        <p:spPr>
          <a:xfrm>
            <a:off x="10957955" y="213756"/>
            <a:ext cx="1005444"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Generation</a:t>
            </a:r>
          </a:p>
        </p:txBody>
      </p:sp>
      <p:graphicFrame>
        <p:nvGraphicFramePr>
          <p:cNvPr id="3" name="Chart 2">
            <a:extLst>
              <a:ext uri="{FF2B5EF4-FFF2-40B4-BE49-F238E27FC236}">
                <a16:creationId xmlns:a16="http://schemas.microsoft.com/office/drawing/2014/main" id="{BBFA3F5A-6E34-E69B-96F1-657D4F26F163}"/>
              </a:ext>
            </a:extLst>
          </p:cNvPr>
          <p:cNvGraphicFramePr>
            <a:graphicFrameLocks/>
          </p:cNvGraphicFramePr>
          <p:nvPr/>
        </p:nvGraphicFramePr>
        <p:xfrm>
          <a:off x="1205948" y="1746761"/>
          <a:ext cx="8454886" cy="4047730"/>
        </p:xfrm>
        <a:graphic>
          <a:graphicData uri="http://schemas.openxmlformats.org/drawingml/2006/chart">
            <c:chart xmlns:c="http://schemas.openxmlformats.org/drawingml/2006/chart" xmlns:r="http://schemas.openxmlformats.org/officeDocument/2006/relationships" r:id="rId3"/>
          </a:graphicData>
        </a:graphic>
      </p:graphicFrame>
      <p:sp>
        <p:nvSpPr>
          <p:cNvPr id="4" name="Google Shape;300;p24">
            <a:extLst>
              <a:ext uri="{FF2B5EF4-FFF2-40B4-BE49-F238E27FC236}">
                <a16:creationId xmlns:a16="http://schemas.microsoft.com/office/drawing/2014/main" id="{AC0D176D-49E1-0CFD-B250-50B2A31268DE}"/>
              </a:ext>
            </a:extLst>
          </p:cNvPr>
          <p:cNvSpPr txBox="1"/>
          <p:nvPr/>
        </p:nvSpPr>
        <p:spPr>
          <a:xfrm>
            <a:off x="9798838" y="2288760"/>
            <a:ext cx="7000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Brandon Grotesque Regular" panose="020B0503020203060202" pitchFamily="34" charset="77"/>
                <a:sym typeface="Arial"/>
              </a:rPr>
              <a:t>+</a:t>
            </a:r>
            <a:r>
              <a:rPr lang="en-US" dirty="0">
                <a:solidFill>
                  <a:schemeClr val="dk1"/>
                </a:solidFill>
                <a:latin typeface="Brandon Grotesque Regular" panose="020B0503020203060202" pitchFamily="34" charset="77"/>
                <a:sym typeface="Arial"/>
              </a:rPr>
              <a:t>38</a:t>
            </a:r>
            <a:endParaRPr dirty="0">
              <a:latin typeface="Brandon Grotesque Regular" panose="020B0503020203060202" pitchFamily="34" charset="77"/>
            </a:endParaRPr>
          </a:p>
        </p:txBody>
      </p:sp>
      <p:sp>
        <p:nvSpPr>
          <p:cNvPr id="5" name="Google Shape;300;p24">
            <a:extLst>
              <a:ext uri="{FF2B5EF4-FFF2-40B4-BE49-F238E27FC236}">
                <a16:creationId xmlns:a16="http://schemas.microsoft.com/office/drawing/2014/main" id="{638D57A6-4684-5B26-66B5-10090AB8FE80}"/>
              </a:ext>
            </a:extLst>
          </p:cNvPr>
          <p:cNvSpPr txBox="1"/>
          <p:nvPr/>
        </p:nvSpPr>
        <p:spPr>
          <a:xfrm>
            <a:off x="9798839" y="3366984"/>
            <a:ext cx="7000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Brandon Grotesque Regular" panose="020B0503020203060202" pitchFamily="34" charset="77"/>
                <a:sym typeface="Arial"/>
              </a:rPr>
              <a:t>+</a:t>
            </a:r>
            <a:r>
              <a:rPr lang="en-US" dirty="0">
                <a:solidFill>
                  <a:schemeClr val="dk1"/>
                </a:solidFill>
                <a:latin typeface="Brandon Grotesque Regular" panose="020B0503020203060202" pitchFamily="34" charset="77"/>
                <a:sym typeface="Arial"/>
              </a:rPr>
              <a:t>2</a:t>
            </a:r>
            <a:endParaRPr dirty="0">
              <a:latin typeface="Brandon Grotesque Regular" panose="020B0503020203060202" pitchFamily="34" charset="77"/>
            </a:endParaRPr>
          </a:p>
        </p:txBody>
      </p:sp>
      <p:sp>
        <p:nvSpPr>
          <p:cNvPr id="6" name="Google Shape;300;p24">
            <a:extLst>
              <a:ext uri="{FF2B5EF4-FFF2-40B4-BE49-F238E27FC236}">
                <a16:creationId xmlns:a16="http://schemas.microsoft.com/office/drawing/2014/main" id="{2783B60D-5206-0FFE-2455-8C6D697F04CC}"/>
              </a:ext>
            </a:extLst>
          </p:cNvPr>
          <p:cNvSpPr txBox="1"/>
          <p:nvPr/>
        </p:nvSpPr>
        <p:spPr>
          <a:xfrm>
            <a:off x="9798840" y="4513601"/>
            <a:ext cx="7000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Brandon Grotesque Regular" panose="020B0503020203060202" pitchFamily="34" charset="77"/>
                <a:sym typeface="Arial"/>
              </a:rPr>
              <a:t>+</a:t>
            </a:r>
            <a:r>
              <a:rPr lang="en-US" dirty="0">
                <a:solidFill>
                  <a:schemeClr val="dk1"/>
                </a:solidFill>
                <a:latin typeface="Brandon Grotesque Regular" panose="020B0503020203060202" pitchFamily="34" charset="77"/>
                <a:sym typeface="Arial"/>
              </a:rPr>
              <a:t>11</a:t>
            </a:r>
            <a:endParaRPr dirty="0">
              <a:latin typeface="Brandon Grotesque Regular" panose="020B0503020203060202" pitchFamily="34" charset="77"/>
            </a:endParaRPr>
          </a:p>
        </p:txBody>
      </p:sp>
    </p:spTree>
    <p:extLst>
      <p:ext uri="{BB962C8B-B14F-4D97-AF65-F5344CB8AC3E}">
        <p14:creationId xmlns:p14="http://schemas.microsoft.com/office/powerpoint/2010/main" val="3732526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594BF05B-F87A-912B-F48E-06CAD59BAE0D}"/>
            </a:ext>
          </a:extLst>
        </p:cNvPr>
        <p:cNvGrpSpPr/>
        <p:nvPr/>
      </p:nvGrpSpPr>
      <p:grpSpPr>
        <a:xfrm>
          <a:off x="0" y="0"/>
          <a:ext cx="0" cy="0"/>
          <a:chOff x="0" y="0"/>
          <a:chExt cx="0" cy="0"/>
        </a:xfrm>
      </p:grpSpPr>
      <p:sp>
        <p:nvSpPr>
          <p:cNvPr id="286" name="Google Shape;286;p23">
            <a:extLst>
              <a:ext uri="{FF2B5EF4-FFF2-40B4-BE49-F238E27FC236}">
                <a16:creationId xmlns:a16="http://schemas.microsoft.com/office/drawing/2014/main" id="{D99696F7-B571-3E12-EF0B-7C6AAFF982CD}"/>
              </a:ext>
            </a:extLst>
          </p:cNvPr>
          <p:cNvSpPr txBox="1">
            <a:spLocks noGrp="1"/>
          </p:cNvSpPr>
          <p:nvPr>
            <p:ph type="title"/>
          </p:nvPr>
        </p:nvSpPr>
        <p:spPr>
          <a:xfrm>
            <a:off x="373248" y="465603"/>
            <a:ext cx="10584707" cy="572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Gen Z cares more about appearing successful but are far less defined by their work</a:t>
            </a:r>
            <a:endParaRPr sz="3200" dirty="0">
              <a:latin typeface="Brandon Grotesque Regular" panose="020B0503020203060202" pitchFamily="34" charset="77"/>
            </a:endParaRPr>
          </a:p>
        </p:txBody>
      </p:sp>
      <p:sp>
        <p:nvSpPr>
          <p:cNvPr id="288" name="Google Shape;288;p23">
            <a:extLst>
              <a:ext uri="{FF2B5EF4-FFF2-40B4-BE49-F238E27FC236}">
                <a16:creationId xmlns:a16="http://schemas.microsoft.com/office/drawing/2014/main" id="{FBA7E513-3FC8-7F5A-E78C-BE37A7FE8024}"/>
              </a:ext>
            </a:extLst>
          </p:cNvPr>
          <p:cNvSpPr txBox="1"/>
          <p:nvPr/>
        </p:nvSpPr>
        <p:spPr>
          <a:xfrm>
            <a:off x="2028067" y="1438984"/>
            <a:ext cx="8135865"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lang="en-US" sz="1400" b="1" kern="0" dirty="0">
                <a:solidFill>
                  <a:srgbClr val="333333"/>
                </a:solidFill>
                <a:latin typeface="Brandon Grotesque Regular" panose="020B0503020203060202" pitchFamily="34" charset="77"/>
                <a:cs typeface="Arial"/>
                <a:sym typeface="Arial"/>
              </a:rPr>
              <a:t>% Agreeing with Statement</a:t>
            </a:r>
            <a:endParaRPr kumimoji="0"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endParaRPr>
          </a:p>
        </p:txBody>
      </p:sp>
      <p:sp>
        <p:nvSpPr>
          <p:cNvPr id="2" name="TextBox 1">
            <a:extLst>
              <a:ext uri="{FF2B5EF4-FFF2-40B4-BE49-F238E27FC236}">
                <a16:creationId xmlns:a16="http://schemas.microsoft.com/office/drawing/2014/main" id="{A1D1FA90-EBD5-7F49-2A47-9696222FDD80}"/>
              </a:ext>
            </a:extLst>
          </p:cNvPr>
          <p:cNvSpPr txBox="1"/>
          <p:nvPr/>
        </p:nvSpPr>
        <p:spPr>
          <a:xfrm>
            <a:off x="10957955" y="213756"/>
            <a:ext cx="1005444"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Generation</a:t>
            </a:r>
          </a:p>
        </p:txBody>
      </p:sp>
      <p:graphicFrame>
        <p:nvGraphicFramePr>
          <p:cNvPr id="4" name="Chart 3">
            <a:extLst>
              <a:ext uri="{FF2B5EF4-FFF2-40B4-BE49-F238E27FC236}">
                <a16:creationId xmlns:a16="http://schemas.microsoft.com/office/drawing/2014/main" id="{271FF1FE-865F-35EA-315F-38305DB5C9AA}"/>
              </a:ext>
            </a:extLst>
          </p:cNvPr>
          <p:cNvGraphicFramePr>
            <a:graphicFrameLocks/>
          </p:cNvGraphicFramePr>
          <p:nvPr>
            <p:extLst>
              <p:ext uri="{D42A27DB-BD31-4B8C-83A1-F6EECF244321}">
                <p14:modId xmlns:p14="http://schemas.microsoft.com/office/powerpoint/2010/main" val="263251035"/>
              </p:ext>
            </p:extLst>
          </p:nvPr>
        </p:nvGraphicFramePr>
        <p:xfrm>
          <a:off x="2190314" y="1888297"/>
          <a:ext cx="7573618" cy="39691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0878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a:spLocks noGrp="1"/>
          </p:cNvSpPr>
          <p:nvPr>
            <p:ph type="title"/>
          </p:nvPr>
        </p:nvSpPr>
        <p:spPr>
          <a:xfrm>
            <a:off x="373248" y="465603"/>
            <a:ext cx="11207750" cy="572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Managers are more satisfied than team members</a:t>
            </a:r>
            <a:endParaRPr sz="3200" dirty="0">
              <a:latin typeface="Brandon Grotesque Regular" panose="020B0503020203060202" pitchFamily="34" charset="77"/>
            </a:endParaRPr>
          </a:p>
        </p:txBody>
      </p:sp>
      <p:sp>
        <p:nvSpPr>
          <p:cNvPr id="288" name="Google Shape;288;p23"/>
          <p:cNvSpPr txBox="1"/>
          <p:nvPr/>
        </p:nvSpPr>
        <p:spPr>
          <a:xfrm>
            <a:off x="2028067" y="1438984"/>
            <a:ext cx="8135865"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rPr>
              <a:t>NPS by Role</a:t>
            </a:r>
            <a:endParaRPr kumimoji="0"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endParaRPr>
          </a:p>
        </p:txBody>
      </p:sp>
      <p:sp>
        <p:nvSpPr>
          <p:cNvPr id="2" name="TextBox 1">
            <a:extLst>
              <a:ext uri="{FF2B5EF4-FFF2-40B4-BE49-F238E27FC236}">
                <a16:creationId xmlns:a16="http://schemas.microsoft.com/office/drawing/2014/main" id="{5CA5B077-B3EE-54F2-2B6D-ECE6686240D6}"/>
              </a:ext>
            </a:extLst>
          </p:cNvPr>
          <p:cNvSpPr txBox="1"/>
          <p:nvPr/>
        </p:nvSpPr>
        <p:spPr>
          <a:xfrm>
            <a:off x="10957955" y="213756"/>
            <a:ext cx="1005444"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Role</a:t>
            </a:r>
          </a:p>
        </p:txBody>
      </p:sp>
      <p:graphicFrame>
        <p:nvGraphicFramePr>
          <p:cNvPr id="3" name="Chart 2">
            <a:extLst>
              <a:ext uri="{FF2B5EF4-FFF2-40B4-BE49-F238E27FC236}">
                <a16:creationId xmlns:a16="http://schemas.microsoft.com/office/drawing/2014/main" id="{64C747EA-E866-4A1A-68B1-D23E77386473}"/>
              </a:ext>
            </a:extLst>
          </p:cNvPr>
          <p:cNvGraphicFramePr>
            <a:graphicFrameLocks/>
          </p:cNvGraphicFramePr>
          <p:nvPr/>
        </p:nvGraphicFramePr>
        <p:xfrm>
          <a:off x="2028067" y="1934598"/>
          <a:ext cx="7772400" cy="3484418"/>
        </p:xfrm>
        <a:graphic>
          <a:graphicData uri="http://schemas.openxmlformats.org/drawingml/2006/chart">
            <c:chart xmlns:c="http://schemas.openxmlformats.org/drawingml/2006/chart" xmlns:r="http://schemas.openxmlformats.org/officeDocument/2006/relationships" r:id="rId3"/>
          </a:graphicData>
        </a:graphic>
      </p:graphicFrame>
      <p:sp>
        <p:nvSpPr>
          <p:cNvPr id="4" name="Google Shape;300;p24">
            <a:extLst>
              <a:ext uri="{FF2B5EF4-FFF2-40B4-BE49-F238E27FC236}">
                <a16:creationId xmlns:a16="http://schemas.microsoft.com/office/drawing/2014/main" id="{9D184BAB-8B8E-0082-707D-6630B1EC3A49}"/>
              </a:ext>
            </a:extLst>
          </p:cNvPr>
          <p:cNvSpPr txBox="1"/>
          <p:nvPr/>
        </p:nvSpPr>
        <p:spPr>
          <a:xfrm>
            <a:off x="9813888" y="3951305"/>
            <a:ext cx="7000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Brandon Grotesque Regular" panose="020B0503020203060202" pitchFamily="34" charset="77"/>
                <a:sym typeface="Arial"/>
              </a:rPr>
              <a:t>+17</a:t>
            </a:r>
            <a:endParaRPr dirty="0">
              <a:latin typeface="Brandon Grotesque Regular" panose="020B0503020203060202" pitchFamily="34" charset="77"/>
            </a:endParaRPr>
          </a:p>
        </p:txBody>
      </p:sp>
      <p:sp>
        <p:nvSpPr>
          <p:cNvPr id="5" name="Google Shape;300;p24">
            <a:extLst>
              <a:ext uri="{FF2B5EF4-FFF2-40B4-BE49-F238E27FC236}">
                <a16:creationId xmlns:a16="http://schemas.microsoft.com/office/drawing/2014/main" id="{00756814-0078-EEC7-15C9-089B56CAE40F}"/>
              </a:ext>
            </a:extLst>
          </p:cNvPr>
          <p:cNvSpPr txBox="1"/>
          <p:nvPr/>
        </p:nvSpPr>
        <p:spPr>
          <a:xfrm>
            <a:off x="9800467" y="2555512"/>
            <a:ext cx="7000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Brandon Grotesque Regular" panose="020B0503020203060202" pitchFamily="34" charset="77"/>
                <a:sym typeface="Arial"/>
              </a:rPr>
              <a:t>+6</a:t>
            </a:r>
            <a:endParaRPr dirty="0">
              <a:latin typeface="Brandon Grotesque Regular" panose="020B0503020203060202" pitchFamily="34" charset="77"/>
            </a:endParaRPr>
          </a:p>
        </p:txBody>
      </p:sp>
    </p:spTree>
    <p:extLst>
      <p:ext uri="{BB962C8B-B14F-4D97-AF65-F5344CB8AC3E}">
        <p14:creationId xmlns:p14="http://schemas.microsoft.com/office/powerpoint/2010/main" val="4808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F0BC6742-2E00-2798-ABCF-49C8C0EB864A}"/>
            </a:ext>
          </a:extLst>
        </p:cNvPr>
        <p:cNvGrpSpPr/>
        <p:nvPr/>
      </p:nvGrpSpPr>
      <p:grpSpPr>
        <a:xfrm>
          <a:off x="0" y="0"/>
          <a:ext cx="0" cy="0"/>
          <a:chOff x="0" y="0"/>
          <a:chExt cx="0" cy="0"/>
        </a:xfrm>
      </p:grpSpPr>
      <p:sp>
        <p:nvSpPr>
          <p:cNvPr id="286" name="Google Shape;286;p23">
            <a:extLst>
              <a:ext uri="{FF2B5EF4-FFF2-40B4-BE49-F238E27FC236}">
                <a16:creationId xmlns:a16="http://schemas.microsoft.com/office/drawing/2014/main" id="{6E84AD15-E07A-4E17-51D6-BC2B078DD79E}"/>
              </a:ext>
            </a:extLst>
          </p:cNvPr>
          <p:cNvSpPr txBox="1">
            <a:spLocks noGrp="1"/>
          </p:cNvSpPr>
          <p:nvPr>
            <p:ph type="title"/>
          </p:nvPr>
        </p:nvSpPr>
        <p:spPr>
          <a:xfrm>
            <a:off x="373248" y="465603"/>
            <a:ext cx="11207750" cy="572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Managers and non-Managers have different priorities</a:t>
            </a:r>
            <a:endParaRPr sz="3200" dirty="0">
              <a:latin typeface="Brandon Grotesque Regular" panose="020B0503020203060202" pitchFamily="34" charset="77"/>
            </a:endParaRPr>
          </a:p>
        </p:txBody>
      </p:sp>
      <p:sp>
        <p:nvSpPr>
          <p:cNvPr id="288" name="Google Shape;288;p23">
            <a:extLst>
              <a:ext uri="{FF2B5EF4-FFF2-40B4-BE49-F238E27FC236}">
                <a16:creationId xmlns:a16="http://schemas.microsoft.com/office/drawing/2014/main" id="{A4AC1F63-DD5A-1237-C5A6-93A0E09EAD14}"/>
              </a:ext>
            </a:extLst>
          </p:cNvPr>
          <p:cNvSpPr txBox="1"/>
          <p:nvPr/>
        </p:nvSpPr>
        <p:spPr>
          <a:xfrm>
            <a:off x="2028067" y="1438984"/>
            <a:ext cx="8135865"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rPr>
              <a:t>Importance Scores by Role</a:t>
            </a:r>
            <a:endParaRPr kumimoji="0"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endParaRPr>
          </a:p>
        </p:txBody>
      </p:sp>
      <p:sp>
        <p:nvSpPr>
          <p:cNvPr id="2" name="TextBox 1">
            <a:extLst>
              <a:ext uri="{FF2B5EF4-FFF2-40B4-BE49-F238E27FC236}">
                <a16:creationId xmlns:a16="http://schemas.microsoft.com/office/drawing/2014/main" id="{65BBD8C5-689B-543A-0A2A-286EB7A24222}"/>
              </a:ext>
            </a:extLst>
          </p:cNvPr>
          <p:cNvSpPr txBox="1"/>
          <p:nvPr/>
        </p:nvSpPr>
        <p:spPr>
          <a:xfrm>
            <a:off x="10957955" y="213756"/>
            <a:ext cx="1005444"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Role</a:t>
            </a:r>
          </a:p>
        </p:txBody>
      </p:sp>
      <p:graphicFrame>
        <p:nvGraphicFramePr>
          <p:cNvPr id="3" name="Chart 2">
            <a:extLst>
              <a:ext uri="{FF2B5EF4-FFF2-40B4-BE49-F238E27FC236}">
                <a16:creationId xmlns:a16="http://schemas.microsoft.com/office/drawing/2014/main" id="{4B2E85CE-3C79-FF47-D4EB-FCC9B267A8C0}"/>
              </a:ext>
            </a:extLst>
          </p:cNvPr>
          <p:cNvGraphicFramePr>
            <a:graphicFrameLocks/>
          </p:cNvGraphicFramePr>
          <p:nvPr/>
        </p:nvGraphicFramePr>
        <p:xfrm>
          <a:off x="547253" y="2147876"/>
          <a:ext cx="11097491" cy="386715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3B74A21A-D2E4-5FEA-2B74-0090B5E30B11}"/>
              </a:ext>
            </a:extLst>
          </p:cNvPr>
          <p:cNvCxnSpPr/>
          <p:nvPr/>
        </p:nvCxnSpPr>
        <p:spPr>
          <a:xfrm>
            <a:off x="6123709" y="1746761"/>
            <a:ext cx="0" cy="3725784"/>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FD7A855-7A37-D9BC-76C5-1DFAC4B94064}"/>
              </a:ext>
            </a:extLst>
          </p:cNvPr>
          <p:cNvSpPr txBox="1"/>
          <p:nvPr/>
        </p:nvSpPr>
        <p:spPr>
          <a:xfrm>
            <a:off x="2089792" y="1840099"/>
            <a:ext cx="2491387" cy="523220"/>
          </a:xfrm>
          <a:prstGeom prst="rect">
            <a:avLst/>
          </a:prstGeom>
          <a:noFill/>
        </p:spPr>
        <p:txBody>
          <a:bodyPr wrap="none" rtlCol="0">
            <a:spAutoFit/>
          </a:bodyPr>
          <a:lstStyle/>
          <a:p>
            <a:pPr algn="ctr"/>
            <a:r>
              <a:rPr lang="en-US" sz="1400" dirty="0">
                <a:latin typeface="Brandon Grotesque Regular" panose="020B0503020203060202" pitchFamily="34" charset="77"/>
              </a:rPr>
              <a:t>Top 5 Most Important Attributes</a:t>
            </a:r>
          </a:p>
          <a:p>
            <a:pPr algn="ctr"/>
            <a:r>
              <a:rPr lang="en-US" sz="1400" dirty="0">
                <a:latin typeface="Brandon Grotesque Regular" panose="020B0503020203060202" pitchFamily="34" charset="77"/>
              </a:rPr>
              <a:t>For Managers</a:t>
            </a:r>
          </a:p>
        </p:txBody>
      </p:sp>
      <p:sp>
        <p:nvSpPr>
          <p:cNvPr id="6" name="TextBox 5">
            <a:extLst>
              <a:ext uri="{FF2B5EF4-FFF2-40B4-BE49-F238E27FC236}">
                <a16:creationId xmlns:a16="http://schemas.microsoft.com/office/drawing/2014/main" id="{009483D3-65E1-D690-088E-F4900AFE2B02}"/>
              </a:ext>
            </a:extLst>
          </p:cNvPr>
          <p:cNvSpPr txBox="1"/>
          <p:nvPr/>
        </p:nvSpPr>
        <p:spPr>
          <a:xfrm>
            <a:off x="7638533" y="1840099"/>
            <a:ext cx="2491387" cy="523220"/>
          </a:xfrm>
          <a:prstGeom prst="rect">
            <a:avLst/>
          </a:prstGeom>
          <a:noFill/>
        </p:spPr>
        <p:txBody>
          <a:bodyPr wrap="none" rtlCol="0">
            <a:spAutoFit/>
          </a:bodyPr>
          <a:lstStyle/>
          <a:p>
            <a:pPr algn="ctr"/>
            <a:r>
              <a:rPr lang="en-US" sz="1400" dirty="0">
                <a:latin typeface="Brandon Grotesque Regular" panose="020B0503020203060202" pitchFamily="34" charset="77"/>
              </a:rPr>
              <a:t>Top 5 Most Important Attributes</a:t>
            </a:r>
          </a:p>
          <a:p>
            <a:pPr algn="ctr"/>
            <a:r>
              <a:rPr lang="en-US" sz="1400" dirty="0">
                <a:latin typeface="Brandon Grotesque Regular" panose="020B0503020203060202" pitchFamily="34" charset="77"/>
              </a:rPr>
              <a:t>For Non-Managers</a:t>
            </a:r>
          </a:p>
        </p:txBody>
      </p:sp>
      <p:sp>
        <p:nvSpPr>
          <p:cNvPr id="8" name="Google Shape;197;p13">
            <a:extLst>
              <a:ext uri="{FF2B5EF4-FFF2-40B4-BE49-F238E27FC236}">
                <a16:creationId xmlns:a16="http://schemas.microsoft.com/office/drawing/2014/main" id="{642D16F9-0C27-6078-ED07-B31A3E57BCAF}"/>
              </a:ext>
            </a:extLst>
          </p:cNvPr>
          <p:cNvSpPr/>
          <p:nvPr/>
        </p:nvSpPr>
        <p:spPr>
          <a:xfrm>
            <a:off x="3604595" y="2664212"/>
            <a:ext cx="1089326" cy="2954709"/>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51CA1"/>
              </a:solidFill>
              <a:latin typeface="Brandon Grotesque Regular" panose="020B0503020203060202" pitchFamily="34" charset="77"/>
              <a:sym typeface="Arial"/>
            </a:endParaRPr>
          </a:p>
        </p:txBody>
      </p:sp>
      <p:sp>
        <p:nvSpPr>
          <p:cNvPr id="9" name="Google Shape;197;p13">
            <a:extLst>
              <a:ext uri="{FF2B5EF4-FFF2-40B4-BE49-F238E27FC236}">
                <a16:creationId xmlns:a16="http://schemas.microsoft.com/office/drawing/2014/main" id="{D319784E-9E79-7895-04AD-7FB653DB7D5A}"/>
              </a:ext>
            </a:extLst>
          </p:cNvPr>
          <p:cNvSpPr/>
          <p:nvPr/>
        </p:nvSpPr>
        <p:spPr>
          <a:xfrm>
            <a:off x="6642056" y="2671096"/>
            <a:ext cx="1948067" cy="2954709"/>
          </a:xfrm>
          <a:prstGeom prst="rect">
            <a:avLst/>
          </a:prstGeom>
          <a:no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51CA1"/>
              </a:solidFill>
              <a:latin typeface="Brandon Grotesque Regular" panose="020B0503020203060202" pitchFamily="34" charset="77"/>
              <a:sym typeface="Arial"/>
            </a:endParaRPr>
          </a:p>
        </p:txBody>
      </p:sp>
      <p:sp>
        <p:nvSpPr>
          <p:cNvPr id="7" name="Google Shape;197;p13">
            <a:extLst>
              <a:ext uri="{FF2B5EF4-FFF2-40B4-BE49-F238E27FC236}">
                <a16:creationId xmlns:a16="http://schemas.microsoft.com/office/drawing/2014/main" id="{2AE32EEB-9619-06D4-1FFB-B55BBA89FBE9}"/>
              </a:ext>
            </a:extLst>
          </p:cNvPr>
          <p:cNvSpPr/>
          <p:nvPr/>
        </p:nvSpPr>
        <p:spPr>
          <a:xfrm>
            <a:off x="648035" y="2023110"/>
            <a:ext cx="1089326" cy="3599621"/>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51CA1"/>
              </a:solidFill>
              <a:latin typeface="Brandon Grotesque Regular" panose="020B0503020203060202" pitchFamily="34" charset="77"/>
              <a:sym typeface="Arial"/>
            </a:endParaRPr>
          </a:p>
        </p:txBody>
      </p:sp>
    </p:spTree>
    <p:extLst>
      <p:ext uri="{BB962C8B-B14F-4D97-AF65-F5344CB8AC3E}">
        <p14:creationId xmlns:p14="http://schemas.microsoft.com/office/powerpoint/2010/main" val="421508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359330-BE22-999F-658D-B4DFAC522536}"/>
              </a:ext>
            </a:extLst>
          </p:cNvPr>
          <p:cNvSpPr>
            <a:spLocks noGrp="1"/>
          </p:cNvSpPr>
          <p:nvPr>
            <p:ph type="title"/>
          </p:nvPr>
        </p:nvSpPr>
        <p:spPr>
          <a:xfrm>
            <a:off x="611788" y="425067"/>
            <a:ext cx="10515600" cy="572266"/>
          </a:xfrm>
        </p:spPr>
        <p:txBody>
          <a:bodyPr>
            <a:normAutofit/>
          </a:bodyPr>
          <a:lstStyle/>
          <a:p>
            <a:r>
              <a:rPr lang="en-US" sz="3200" dirty="0">
                <a:latin typeface="Brandon Grotesque Regular" panose="020B0503020203060202" pitchFamily="34" charset="77"/>
              </a:rPr>
              <a:t>Research Agenda Poll Topics by Centre of Excellence</a:t>
            </a:r>
          </a:p>
        </p:txBody>
      </p:sp>
      <p:sp>
        <p:nvSpPr>
          <p:cNvPr id="7" name="Rectangle 6">
            <a:extLst>
              <a:ext uri="{FF2B5EF4-FFF2-40B4-BE49-F238E27FC236}">
                <a16:creationId xmlns:a16="http://schemas.microsoft.com/office/drawing/2014/main" id="{F7EE79FC-CBD1-A14A-ACE0-9ACE254866C7}"/>
              </a:ext>
            </a:extLst>
          </p:cNvPr>
          <p:cNvSpPr/>
          <p:nvPr/>
        </p:nvSpPr>
        <p:spPr>
          <a:xfrm>
            <a:off x="762001" y="1511300"/>
            <a:ext cx="2529840" cy="46355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dirty="0">
                <a:latin typeface="Brandon Grotesque Regular" panose="020B0503020203060202" pitchFamily="34" charset="77"/>
              </a:rPr>
              <a:t>Marketing</a:t>
            </a:r>
          </a:p>
          <a:p>
            <a:pPr algn="ctr"/>
            <a:endParaRPr lang="en-US" sz="1400" b="1" dirty="0">
              <a:latin typeface="Brandon Grotesque Regular" panose="020B0503020203060202" pitchFamily="34" charset="77"/>
            </a:endParaRP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Growing the Next Generation of Audiences and Visitors</a:t>
            </a:r>
            <a:r>
              <a:rPr lang="en-GB" sz="1400" dirty="0">
                <a:effectLst/>
                <a:latin typeface="Brandon Grotesque Regular" panose="020B0503020203060202" pitchFamily="34" charset="77"/>
              </a:rPr>
              <a:t> </a:t>
            </a: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Designing and Delivering Innovative Experiences for Customer</a:t>
            </a: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Delivering and Measuring Social and Economic Impact in Our Communities</a:t>
            </a: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Engaging Community Partners to Advance Our Missions</a:t>
            </a:r>
            <a:endParaRPr lang="en-US" sz="1400" b="1" dirty="0">
              <a:latin typeface="Brandon Grotesque Regular" panose="020B0503020203060202" pitchFamily="34" charset="77"/>
            </a:endParaRP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10 Lessons from the Sports and Entertainment Industries </a:t>
            </a:r>
          </a:p>
          <a:p>
            <a:pPr marL="171450" indent="-171450">
              <a:buFont typeface="Arial" panose="020B0604020202020204" pitchFamily="34" charset="0"/>
              <a:buChar char="•"/>
            </a:pPr>
            <a:endParaRPr lang="en-GB" sz="1200" dirty="0">
              <a:effectLst/>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GB" sz="1200" dirty="0">
              <a:effectLst/>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GB" sz="1200" dirty="0">
              <a:effectLst/>
              <a:latin typeface="+mj-lt"/>
              <a:ea typeface="Aptos" panose="020B0004020202020204" pitchFamily="34" charset="0"/>
              <a:cs typeface="Times New Roman" panose="02020603050405020304" pitchFamily="18" charset="0"/>
            </a:endParaRPr>
          </a:p>
          <a:p>
            <a:pPr marL="171450" indent="-171450" algn="ctr">
              <a:buFont typeface="Arial" panose="020B0604020202020204" pitchFamily="34" charset="0"/>
              <a:buChar char="•"/>
            </a:pPr>
            <a:endParaRPr lang="en-US" sz="1200" b="1" dirty="0"/>
          </a:p>
        </p:txBody>
      </p:sp>
      <p:sp>
        <p:nvSpPr>
          <p:cNvPr id="8" name="Rectangle 7">
            <a:extLst>
              <a:ext uri="{FF2B5EF4-FFF2-40B4-BE49-F238E27FC236}">
                <a16:creationId xmlns:a16="http://schemas.microsoft.com/office/drawing/2014/main" id="{287851C2-CAAC-9D65-1E7B-E9F2CBEFEB8D}"/>
              </a:ext>
            </a:extLst>
          </p:cNvPr>
          <p:cNvSpPr/>
          <p:nvPr/>
        </p:nvSpPr>
        <p:spPr>
          <a:xfrm>
            <a:off x="3717193" y="1511300"/>
            <a:ext cx="2378221" cy="46355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dirty="0">
                <a:latin typeface="Brandon Grotesque Regular" panose="020B0503020203060202" pitchFamily="34" charset="77"/>
              </a:rPr>
              <a:t>People</a:t>
            </a:r>
          </a:p>
          <a:p>
            <a:pPr marL="171450" indent="-171450">
              <a:buFont typeface="Arial" panose="020B0604020202020204" pitchFamily="34" charset="0"/>
              <a:buChar char="•"/>
            </a:pPr>
            <a:endParaRPr lang="en-US" sz="1200" b="1" dirty="0">
              <a:latin typeface="Brandon Grotesque Regular" panose="020B0503020203060202" pitchFamily="34" charset="77"/>
            </a:endParaRP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Supporting Emerging Leaders as They Transition to the C-Suite</a:t>
            </a: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Cultivating Culture Change in Today’s Workplace</a:t>
            </a: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Attributes of High-Performing Arts and Culture Managers Today</a:t>
            </a:r>
            <a:endParaRPr lang="en-GB" sz="1400" dirty="0">
              <a:effectLst/>
              <a:latin typeface="Brandon Grotesque Regular" panose="020B0503020203060202" pitchFamily="34" charset="77"/>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GB" sz="1200" dirty="0">
              <a:effectLst/>
              <a:latin typeface="+mj-lt"/>
              <a:ea typeface="Aptos" panose="020B0004020202020204" pitchFamily="34" charset="0"/>
              <a:cs typeface="Times New Roman" panose="02020603050405020304" pitchFamily="18" charset="0"/>
            </a:endParaRPr>
          </a:p>
          <a:p>
            <a:endParaRPr lang="en-US" sz="1200" b="1" dirty="0"/>
          </a:p>
        </p:txBody>
      </p:sp>
      <p:sp>
        <p:nvSpPr>
          <p:cNvPr id="11" name="Rectangle 10">
            <a:extLst>
              <a:ext uri="{FF2B5EF4-FFF2-40B4-BE49-F238E27FC236}">
                <a16:creationId xmlns:a16="http://schemas.microsoft.com/office/drawing/2014/main" id="{C6F822DF-59DC-CA1C-1194-57F8570F6BD9}"/>
              </a:ext>
            </a:extLst>
          </p:cNvPr>
          <p:cNvSpPr/>
          <p:nvPr/>
        </p:nvSpPr>
        <p:spPr>
          <a:xfrm>
            <a:off x="6520766" y="1511300"/>
            <a:ext cx="2510692" cy="46355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dirty="0">
                <a:latin typeface="Brandon Grotesque Regular" panose="020B0503020203060202" pitchFamily="34" charset="77"/>
              </a:rPr>
              <a:t>CEO &amp; Board</a:t>
            </a:r>
          </a:p>
          <a:p>
            <a:pPr algn="ctr"/>
            <a:endParaRPr lang="en-US" b="1" dirty="0">
              <a:latin typeface="Brandon Grotesque Regular" panose="020B0503020203060202" pitchFamily="34" charset="77"/>
            </a:endParaRP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Becoming a Leader in Environmental Sustainability</a:t>
            </a: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Ten Strategies to Maximize New Sources of Revenue </a:t>
            </a: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The Path Forward: Positioning Arts and Culture Organizations for Success</a:t>
            </a: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Business Model Innovations</a:t>
            </a: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Best Practices in Aligning Board Activity and Composition with the Organization’s Mission</a:t>
            </a: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Out-of-Industry Lessons from High-Performing Boards</a:t>
            </a: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The Future of AI in the Arts and Culture World</a:t>
            </a:r>
            <a:endParaRPr lang="en-GB" sz="1400" dirty="0">
              <a:effectLst/>
              <a:latin typeface="Brandon Grotesque Regular" panose="020B0503020203060202" pitchFamily="34" charset="77"/>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GB" sz="1200" dirty="0">
              <a:effectLs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GB" sz="1200" dirty="0">
              <a:effectLs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GB" sz="12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GB" sz="1200" dirty="0">
              <a:effectLs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GB" sz="1200" dirty="0">
              <a:effectLs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GB" sz="12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GB" sz="1200" dirty="0">
              <a:effectLst/>
              <a:latin typeface="+mj-lt"/>
              <a:ea typeface="Aptos" panose="020B0004020202020204" pitchFamily="34" charset="0"/>
              <a:cs typeface="Times New Roman" panose="02020603050405020304" pitchFamily="18" charset="0"/>
            </a:endParaRPr>
          </a:p>
          <a:p>
            <a:pPr algn="ctr"/>
            <a:endParaRPr lang="en-US" b="1" dirty="0"/>
          </a:p>
        </p:txBody>
      </p:sp>
      <p:sp>
        <p:nvSpPr>
          <p:cNvPr id="12" name="Rectangle 11">
            <a:extLst>
              <a:ext uri="{FF2B5EF4-FFF2-40B4-BE49-F238E27FC236}">
                <a16:creationId xmlns:a16="http://schemas.microsoft.com/office/drawing/2014/main" id="{1B688BFF-463C-7761-25E0-A929AFD67C9E}"/>
              </a:ext>
            </a:extLst>
          </p:cNvPr>
          <p:cNvSpPr/>
          <p:nvPr/>
        </p:nvSpPr>
        <p:spPr>
          <a:xfrm>
            <a:off x="9362244" y="1511300"/>
            <a:ext cx="2283655" cy="46355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dirty="0">
                <a:latin typeface="Brandon Grotesque Regular" panose="020B0503020203060202" pitchFamily="34" charset="77"/>
              </a:rPr>
              <a:t>Fundraising</a:t>
            </a:r>
          </a:p>
          <a:p>
            <a:endParaRPr lang="en-GB" sz="1200" dirty="0">
              <a:effectLst/>
              <a:latin typeface="Brandon Grotesque Regular" panose="020B0503020203060202" pitchFamily="34" charset="77"/>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Cultivating the Next Generation of Major Donor</a:t>
            </a:r>
          </a:p>
          <a:p>
            <a:pPr marL="171450" indent="-171450">
              <a:buFont typeface="Arial" panose="020B0604020202020204" pitchFamily="34" charset="0"/>
              <a:buChar char="•"/>
            </a:pPr>
            <a:r>
              <a:rPr lang="en-GB" sz="1400" b="1" dirty="0">
                <a:effectLst/>
                <a:latin typeface="Brandon Grotesque Regular" panose="020B0503020203060202" pitchFamily="34" charset="77"/>
                <a:ea typeface="Aptos" panose="020B0004020202020204" pitchFamily="34" charset="0"/>
                <a:cs typeface="Times New Roman" panose="02020603050405020304" pitchFamily="18" charset="0"/>
              </a:rPr>
              <a:t>Best Practices in High-Functioning Fundraising Teams</a:t>
            </a:r>
            <a:endParaRPr lang="en-GB" sz="1400" dirty="0">
              <a:effectLst/>
              <a:latin typeface="Brandon Grotesque Regular" panose="020B0503020203060202" pitchFamily="34" charset="77"/>
              <a:ea typeface="Aptos" panose="020B0004020202020204" pitchFamily="34" charset="0"/>
              <a:cs typeface="Times New Roman" panose="02020603050405020304" pitchFamily="18" charset="0"/>
            </a:endParaRPr>
          </a:p>
          <a:p>
            <a:endParaRPr lang="en-GB" sz="1200" dirty="0">
              <a:effectLst/>
              <a:ea typeface="Aptos" panose="020B0004020202020204" pitchFamily="34" charset="0"/>
              <a:cs typeface="Times New Roman" panose="02020603050405020304" pitchFamily="18" charset="0"/>
            </a:endParaRPr>
          </a:p>
          <a:p>
            <a:pPr algn="ctr"/>
            <a:endParaRPr lang="en-US" b="1" dirty="0"/>
          </a:p>
        </p:txBody>
      </p:sp>
    </p:spTree>
    <p:extLst>
      <p:ext uri="{BB962C8B-B14F-4D97-AF65-F5344CB8AC3E}">
        <p14:creationId xmlns:p14="http://schemas.microsoft.com/office/powerpoint/2010/main" val="1245565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BD96-E620-88FD-E23B-E2DCBAB5F992}"/>
              </a:ext>
            </a:extLst>
          </p:cNvPr>
          <p:cNvSpPr>
            <a:spLocks noGrp="1"/>
          </p:cNvSpPr>
          <p:nvPr>
            <p:ph type="title"/>
          </p:nvPr>
        </p:nvSpPr>
        <p:spPr/>
        <p:txBody>
          <a:bodyPr>
            <a:noAutofit/>
          </a:bodyPr>
          <a:lstStyle/>
          <a:p>
            <a:r>
              <a:rPr lang="en-US" sz="3200" dirty="0">
                <a:latin typeface="Brandon Grotesque Regular" panose="020B0503020203060202" pitchFamily="34" charset="77"/>
                <a:sym typeface="Arial"/>
              </a:rPr>
              <a:t>Satisfaction levels are quite similar by location</a:t>
            </a:r>
            <a:endParaRPr lang="en-US" sz="3200" dirty="0"/>
          </a:p>
        </p:txBody>
      </p:sp>
      <p:sp>
        <p:nvSpPr>
          <p:cNvPr id="3" name="Google Shape;207;p14">
            <a:extLst>
              <a:ext uri="{FF2B5EF4-FFF2-40B4-BE49-F238E27FC236}">
                <a16:creationId xmlns:a16="http://schemas.microsoft.com/office/drawing/2014/main" id="{C0E2A2E5-A226-63AD-C147-07E0E245B7B8}"/>
              </a:ext>
            </a:extLst>
          </p:cNvPr>
          <p:cNvSpPr txBox="1"/>
          <p:nvPr/>
        </p:nvSpPr>
        <p:spPr>
          <a:xfrm>
            <a:off x="9445958" y="2375233"/>
            <a:ext cx="98066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Brandon Grotesque Regular" panose="020B0503020203060202" pitchFamily="34" charset="77"/>
                <a:sym typeface="Arial"/>
              </a:rPr>
              <a:t>NPS</a:t>
            </a:r>
            <a:endParaRPr dirty="0">
              <a:latin typeface="Brandon Grotesque Regular" panose="020B0503020203060202" pitchFamily="34" charset="77"/>
            </a:endParaRPr>
          </a:p>
          <a:p>
            <a:pPr marL="0" marR="0" lvl="0" indent="0" algn="ctr" rtl="0">
              <a:spcBef>
                <a:spcPts val="0"/>
              </a:spcBef>
              <a:spcAft>
                <a:spcPts val="0"/>
              </a:spcAft>
              <a:buNone/>
            </a:pPr>
            <a:r>
              <a:rPr lang="en-US" dirty="0">
                <a:solidFill>
                  <a:schemeClr val="dk1"/>
                </a:solidFill>
                <a:latin typeface="Brandon Grotesque Regular" panose="020B0503020203060202" pitchFamily="34" charset="77"/>
                <a:sym typeface="Arial"/>
              </a:rPr>
              <a:t>+11</a:t>
            </a:r>
            <a:endParaRPr dirty="0">
              <a:latin typeface="Brandon Grotesque Regular" panose="020B0503020203060202" pitchFamily="34" charset="77"/>
            </a:endParaRPr>
          </a:p>
        </p:txBody>
      </p:sp>
      <p:sp>
        <p:nvSpPr>
          <p:cNvPr id="4" name="Google Shape;207;p14">
            <a:extLst>
              <a:ext uri="{FF2B5EF4-FFF2-40B4-BE49-F238E27FC236}">
                <a16:creationId xmlns:a16="http://schemas.microsoft.com/office/drawing/2014/main" id="{35697E7C-BAAC-61D0-D6D8-E404423EEAE2}"/>
              </a:ext>
            </a:extLst>
          </p:cNvPr>
          <p:cNvSpPr txBox="1"/>
          <p:nvPr/>
        </p:nvSpPr>
        <p:spPr>
          <a:xfrm>
            <a:off x="9445958" y="4431921"/>
            <a:ext cx="98066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Brandon Grotesque Regular" panose="020B0503020203060202" pitchFamily="34" charset="77"/>
                <a:sym typeface="Arial"/>
              </a:rPr>
              <a:t>NPS</a:t>
            </a:r>
            <a:endParaRPr dirty="0">
              <a:latin typeface="Brandon Grotesque Regular" panose="020B0503020203060202" pitchFamily="34" charset="77"/>
            </a:endParaRPr>
          </a:p>
          <a:p>
            <a:pPr marL="0" marR="0" lvl="0" indent="0" algn="ctr" rtl="0">
              <a:spcBef>
                <a:spcPts val="0"/>
              </a:spcBef>
              <a:spcAft>
                <a:spcPts val="0"/>
              </a:spcAft>
              <a:buNone/>
            </a:pPr>
            <a:r>
              <a:rPr lang="en-US" dirty="0">
                <a:solidFill>
                  <a:schemeClr val="dk1"/>
                </a:solidFill>
                <a:latin typeface="Brandon Grotesque Regular" panose="020B0503020203060202" pitchFamily="34" charset="77"/>
                <a:sym typeface="Arial"/>
              </a:rPr>
              <a:t>+14</a:t>
            </a:r>
            <a:endParaRPr dirty="0">
              <a:latin typeface="Brandon Grotesque Regular" panose="020B0503020203060202" pitchFamily="34" charset="77"/>
            </a:endParaRPr>
          </a:p>
        </p:txBody>
      </p:sp>
      <p:graphicFrame>
        <p:nvGraphicFramePr>
          <p:cNvPr id="5" name="Chart 4">
            <a:extLst>
              <a:ext uri="{FF2B5EF4-FFF2-40B4-BE49-F238E27FC236}">
                <a16:creationId xmlns:a16="http://schemas.microsoft.com/office/drawing/2014/main" id="{08C42961-17C4-C907-F7E0-DEBB6696D11B}"/>
              </a:ext>
            </a:extLst>
          </p:cNvPr>
          <p:cNvGraphicFramePr>
            <a:graphicFrameLocks/>
          </p:cNvGraphicFramePr>
          <p:nvPr>
            <p:extLst>
              <p:ext uri="{D42A27DB-BD31-4B8C-83A1-F6EECF244321}">
                <p14:modId xmlns:p14="http://schemas.microsoft.com/office/powerpoint/2010/main" val="2155198661"/>
              </p:ext>
            </p:extLst>
          </p:nvPr>
        </p:nvGraphicFramePr>
        <p:xfrm>
          <a:off x="927605" y="1155648"/>
          <a:ext cx="9268010" cy="50454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F94D9BB-F32A-70CA-59E8-413536F419B4}"/>
              </a:ext>
            </a:extLst>
          </p:cNvPr>
          <p:cNvSpPr txBox="1"/>
          <p:nvPr/>
        </p:nvSpPr>
        <p:spPr>
          <a:xfrm>
            <a:off x="10957955" y="213756"/>
            <a:ext cx="1005444"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Location</a:t>
            </a:r>
          </a:p>
        </p:txBody>
      </p:sp>
    </p:spTree>
    <p:extLst>
      <p:ext uri="{BB962C8B-B14F-4D97-AF65-F5344CB8AC3E}">
        <p14:creationId xmlns:p14="http://schemas.microsoft.com/office/powerpoint/2010/main" val="4263532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5D4A7D5C-FE38-DE54-F396-CE4A561D0848}"/>
            </a:ext>
          </a:extLst>
        </p:cNvPr>
        <p:cNvGrpSpPr/>
        <p:nvPr/>
      </p:nvGrpSpPr>
      <p:grpSpPr>
        <a:xfrm>
          <a:off x="0" y="0"/>
          <a:ext cx="0" cy="0"/>
          <a:chOff x="0" y="0"/>
          <a:chExt cx="0" cy="0"/>
        </a:xfrm>
      </p:grpSpPr>
      <p:sp>
        <p:nvSpPr>
          <p:cNvPr id="286" name="Google Shape;286;p23">
            <a:extLst>
              <a:ext uri="{FF2B5EF4-FFF2-40B4-BE49-F238E27FC236}">
                <a16:creationId xmlns:a16="http://schemas.microsoft.com/office/drawing/2014/main" id="{8693B237-1119-4C14-BCFB-1C09E67D8E62}"/>
              </a:ext>
            </a:extLst>
          </p:cNvPr>
          <p:cNvSpPr txBox="1">
            <a:spLocks noGrp="1"/>
          </p:cNvSpPr>
          <p:nvPr>
            <p:ph type="title"/>
          </p:nvPr>
        </p:nvSpPr>
        <p:spPr>
          <a:xfrm>
            <a:off x="373248" y="465603"/>
            <a:ext cx="10189649" cy="572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sym typeface="Arial"/>
              </a:rPr>
              <a:t>However, what they rank as important is different in key areas</a:t>
            </a:r>
            <a:endParaRPr sz="3200" dirty="0">
              <a:latin typeface="Brandon Grotesque Regular" panose="020B0503020203060202" pitchFamily="34" charset="77"/>
            </a:endParaRPr>
          </a:p>
        </p:txBody>
      </p:sp>
      <p:sp>
        <p:nvSpPr>
          <p:cNvPr id="3" name="TextBox 2">
            <a:extLst>
              <a:ext uri="{FF2B5EF4-FFF2-40B4-BE49-F238E27FC236}">
                <a16:creationId xmlns:a16="http://schemas.microsoft.com/office/drawing/2014/main" id="{C28B6E24-60D4-3B94-CE2F-494C4CD2E059}"/>
              </a:ext>
            </a:extLst>
          </p:cNvPr>
          <p:cNvSpPr txBox="1"/>
          <p:nvPr/>
        </p:nvSpPr>
        <p:spPr>
          <a:xfrm>
            <a:off x="10957955" y="213756"/>
            <a:ext cx="1005444"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srgbClr val="000000"/>
                </a:solidFill>
                <a:effectLst/>
                <a:uLnTx/>
                <a:uFillTx/>
                <a:latin typeface="Brandon Grotesque Regular" panose="020B0503020203060202" pitchFamily="34" charset="77"/>
                <a:ea typeface="+mn-ea"/>
                <a:cs typeface="Arial"/>
                <a:sym typeface="Arial"/>
              </a:rPr>
              <a:t>Location</a:t>
            </a:r>
          </a:p>
        </p:txBody>
      </p:sp>
      <p:graphicFrame>
        <p:nvGraphicFramePr>
          <p:cNvPr id="4" name="Chart 3">
            <a:extLst>
              <a:ext uri="{FF2B5EF4-FFF2-40B4-BE49-F238E27FC236}">
                <a16:creationId xmlns:a16="http://schemas.microsoft.com/office/drawing/2014/main" id="{B0496D14-5245-B3B2-61D6-0DE5652E772C}"/>
              </a:ext>
            </a:extLst>
          </p:cNvPr>
          <p:cNvGraphicFramePr>
            <a:graphicFrameLocks/>
          </p:cNvGraphicFramePr>
          <p:nvPr/>
        </p:nvGraphicFramePr>
        <p:xfrm>
          <a:off x="312468" y="2311957"/>
          <a:ext cx="4042846" cy="3202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D7FD92D6-81EE-8C62-216D-01FC3167B28B}"/>
              </a:ext>
            </a:extLst>
          </p:cNvPr>
          <p:cNvGraphicFramePr>
            <a:graphicFrameLocks/>
          </p:cNvGraphicFramePr>
          <p:nvPr/>
        </p:nvGraphicFramePr>
        <p:xfrm>
          <a:off x="4368891" y="2542337"/>
          <a:ext cx="3584007" cy="31563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9005F927-56F8-700A-1625-0439064A0916}"/>
              </a:ext>
            </a:extLst>
          </p:cNvPr>
          <p:cNvGraphicFramePr>
            <a:graphicFrameLocks/>
          </p:cNvGraphicFramePr>
          <p:nvPr/>
        </p:nvGraphicFramePr>
        <p:xfrm>
          <a:off x="8081360" y="2499222"/>
          <a:ext cx="3907668" cy="3180040"/>
        </p:xfrm>
        <a:graphic>
          <a:graphicData uri="http://schemas.openxmlformats.org/drawingml/2006/chart">
            <c:chart xmlns:c="http://schemas.openxmlformats.org/drawingml/2006/chart" xmlns:r="http://schemas.openxmlformats.org/officeDocument/2006/relationships" r:id="rId5"/>
          </a:graphicData>
        </a:graphic>
      </p:graphicFrame>
      <p:sp>
        <p:nvSpPr>
          <p:cNvPr id="9" name="Google Shape;288;p23">
            <a:extLst>
              <a:ext uri="{FF2B5EF4-FFF2-40B4-BE49-F238E27FC236}">
                <a16:creationId xmlns:a16="http://schemas.microsoft.com/office/drawing/2014/main" id="{0DC318AA-4834-1A4E-6A96-3F8AF361C5F2}"/>
              </a:ext>
            </a:extLst>
          </p:cNvPr>
          <p:cNvSpPr txBox="1"/>
          <p:nvPr/>
        </p:nvSpPr>
        <p:spPr>
          <a:xfrm>
            <a:off x="2028064" y="1415517"/>
            <a:ext cx="8135865"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Brandon Grotesque Regular" panose="020B0503020203060202" pitchFamily="34" charset="77"/>
                <a:ea typeface="+mn-ea"/>
                <a:cs typeface="Arial"/>
                <a:sym typeface="Arial"/>
              </a:rPr>
              <a:t>Importance Scores by Location</a:t>
            </a:r>
            <a:endParaRPr kumimoji="0" sz="1400" b="1" i="0" u="none" strike="noStrike" kern="0" cap="none" spc="0" normalizeH="0" baseline="0" noProof="0" dirty="0">
              <a:ln>
                <a:noFill/>
              </a:ln>
              <a:solidFill>
                <a:srgbClr val="000000"/>
              </a:solidFill>
              <a:effectLst/>
              <a:uLnTx/>
              <a:uFillTx/>
              <a:latin typeface="Brandon Grotesque Regular" panose="020B0503020203060202" pitchFamily="34" charset="77"/>
              <a:ea typeface="+mn-ea"/>
              <a:cs typeface="Arial"/>
              <a:sym typeface="Arial"/>
            </a:endParaRPr>
          </a:p>
        </p:txBody>
      </p:sp>
      <p:sp>
        <p:nvSpPr>
          <p:cNvPr id="10" name="Google Shape;288;p23">
            <a:extLst>
              <a:ext uri="{FF2B5EF4-FFF2-40B4-BE49-F238E27FC236}">
                <a16:creationId xmlns:a16="http://schemas.microsoft.com/office/drawing/2014/main" id="{5DD62BF2-29CD-B4CB-03D9-CBF1413FB555}"/>
              </a:ext>
            </a:extLst>
          </p:cNvPr>
          <p:cNvSpPr txBox="1"/>
          <p:nvPr/>
        </p:nvSpPr>
        <p:spPr>
          <a:xfrm>
            <a:off x="946365" y="2092633"/>
            <a:ext cx="2775051"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ea typeface="+mn-ea"/>
                <a:cs typeface="Arial"/>
                <a:sym typeface="Arial"/>
              </a:rPr>
              <a:t>Matters about the same</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ea typeface="+mn-ea"/>
              <a:cs typeface="Arial"/>
              <a:sym typeface="Arial"/>
            </a:endParaRPr>
          </a:p>
        </p:txBody>
      </p:sp>
      <p:sp>
        <p:nvSpPr>
          <p:cNvPr id="17" name="Google Shape;288;p23">
            <a:extLst>
              <a:ext uri="{FF2B5EF4-FFF2-40B4-BE49-F238E27FC236}">
                <a16:creationId xmlns:a16="http://schemas.microsoft.com/office/drawing/2014/main" id="{29737FF5-4202-8B3B-C3BF-B9C2D5E93D06}"/>
              </a:ext>
            </a:extLst>
          </p:cNvPr>
          <p:cNvSpPr txBox="1"/>
          <p:nvPr/>
        </p:nvSpPr>
        <p:spPr>
          <a:xfrm>
            <a:off x="4708470" y="2092633"/>
            <a:ext cx="2775051"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ea typeface="+mn-ea"/>
                <a:cs typeface="Arial"/>
                <a:sym typeface="Arial"/>
              </a:rPr>
              <a:t>Matters more for people in London</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ea typeface="+mn-ea"/>
              <a:cs typeface="Arial"/>
              <a:sym typeface="Arial"/>
            </a:endParaRPr>
          </a:p>
        </p:txBody>
      </p:sp>
      <p:sp>
        <p:nvSpPr>
          <p:cNvPr id="18" name="Google Shape;288;p23">
            <a:extLst>
              <a:ext uri="{FF2B5EF4-FFF2-40B4-BE49-F238E27FC236}">
                <a16:creationId xmlns:a16="http://schemas.microsoft.com/office/drawing/2014/main" id="{F694D8FD-D0FA-37B2-DDB1-30C886CD8EF5}"/>
              </a:ext>
            </a:extLst>
          </p:cNvPr>
          <p:cNvSpPr txBox="1"/>
          <p:nvPr/>
        </p:nvSpPr>
        <p:spPr>
          <a:xfrm>
            <a:off x="8330435" y="2092633"/>
            <a:ext cx="3130242"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ea typeface="+mn-ea"/>
                <a:cs typeface="Arial"/>
                <a:sym typeface="Arial"/>
              </a:rPr>
              <a:t>Matters more for people outside London</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ea typeface="+mn-ea"/>
              <a:cs typeface="Arial"/>
              <a:sym typeface="Arial"/>
            </a:endParaRPr>
          </a:p>
        </p:txBody>
      </p:sp>
      <p:cxnSp>
        <p:nvCxnSpPr>
          <p:cNvPr id="19" name="Straight Connector 18">
            <a:extLst>
              <a:ext uri="{FF2B5EF4-FFF2-40B4-BE49-F238E27FC236}">
                <a16:creationId xmlns:a16="http://schemas.microsoft.com/office/drawing/2014/main" id="{8B9526C5-A56D-47D5-2AB7-BC72ACF0E605}"/>
              </a:ext>
            </a:extLst>
          </p:cNvPr>
          <p:cNvCxnSpPr/>
          <p:nvPr/>
        </p:nvCxnSpPr>
        <p:spPr>
          <a:xfrm>
            <a:off x="4355314" y="1788750"/>
            <a:ext cx="0" cy="3725784"/>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04A7036-999A-B3A2-E127-2A819D73E2EF}"/>
              </a:ext>
            </a:extLst>
          </p:cNvPr>
          <p:cNvCxnSpPr/>
          <p:nvPr/>
        </p:nvCxnSpPr>
        <p:spPr>
          <a:xfrm>
            <a:off x="8011020" y="1788750"/>
            <a:ext cx="0" cy="3725784"/>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999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67;p5">
            <a:extLst>
              <a:ext uri="{FF2B5EF4-FFF2-40B4-BE49-F238E27FC236}">
                <a16:creationId xmlns:a16="http://schemas.microsoft.com/office/drawing/2014/main" id="{9CD8FD11-41CB-0EEB-D86F-66B4E4BFEBCA}"/>
              </a:ext>
            </a:extLst>
          </p:cNvPr>
          <p:cNvSpPr/>
          <p:nvPr/>
        </p:nvSpPr>
        <p:spPr>
          <a:xfrm>
            <a:off x="9488464" y="2723631"/>
            <a:ext cx="2230582" cy="127461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endParaRPr>
          </a:p>
        </p:txBody>
      </p:sp>
      <p:sp>
        <p:nvSpPr>
          <p:cNvPr id="54" name="Google Shape;54;p5"/>
          <p:cNvSpPr txBox="1">
            <a:spLocks noGrp="1"/>
          </p:cNvSpPr>
          <p:nvPr>
            <p:ph type="title"/>
          </p:nvPr>
        </p:nvSpPr>
        <p:spPr>
          <a:xfrm>
            <a:off x="373248" y="465603"/>
            <a:ext cx="10515600" cy="572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6" dirty="0">
                <a:latin typeface="Brandon Grotesque Regular" panose="020B0503020203060202" pitchFamily="34" charset="77"/>
              </a:rPr>
              <a:t>Today’s discussion</a:t>
            </a:r>
            <a:endParaRPr sz="3563" dirty="0">
              <a:latin typeface="Brandon Grotesque Regular" panose="020B0503020203060202" pitchFamily="34" charset="77"/>
            </a:endParaRPr>
          </a:p>
        </p:txBody>
      </p:sp>
      <p:sp>
        <p:nvSpPr>
          <p:cNvPr id="55" name="Google Shape;55;p5"/>
          <p:cNvSpPr/>
          <p:nvPr/>
        </p:nvSpPr>
        <p:spPr>
          <a:xfrm>
            <a:off x="404565" y="2902144"/>
            <a:ext cx="948985" cy="917592"/>
          </a:xfrm>
          <a:prstGeom prst="rect">
            <a:avLst/>
          </a:prstGeom>
          <a:noFill/>
          <a:ln w="38100" cap="flat" cmpd="sng">
            <a:solidFill>
              <a:srgbClr val="011C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01</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cxnSp>
        <p:nvCxnSpPr>
          <p:cNvPr id="56" name="Google Shape;56;p5"/>
          <p:cNvCxnSpPr/>
          <p:nvPr/>
        </p:nvCxnSpPr>
        <p:spPr>
          <a:xfrm>
            <a:off x="1509477" y="2888356"/>
            <a:ext cx="0" cy="945168"/>
          </a:xfrm>
          <a:prstGeom prst="straightConnector1">
            <a:avLst/>
          </a:prstGeom>
          <a:noFill/>
          <a:ln w="38100" cap="flat" cmpd="sng">
            <a:solidFill>
              <a:srgbClr val="011CA1"/>
            </a:solidFill>
            <a:prstDash val="solid"/>
            <a:round/>
            <a:headEnd type="none" w="sm" len="sm"/>
            <a:tailEnd type="none" w="sm" len="sm"/>
          </a:ln>
        </p:spPr>
      </p:cxnSp>
      <p:sp>
        <p:nvSpPr>
          <p:cNvPr id="57" name="Google Shape;57;p5"/>
          <p:cNvSpPr txBox="1"/>
          <p:nvPr/>
        </p:nvSpPr>
        <p:spPr>
          <a:xfrm>
            <a:off x="1576325" y="2865669"/>
            <a:ext cx="117387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Context and Methodology</a:t>
            </a:r>
          </a:p>
        </p:txBody>
      </p:sp>
      <p:sp>
        <p:nvSpPr>
          <p:cNvPr id="58" name="Google Shape;58;p5"/>
          <p:cNvSpPr/>
          <p:nvPr/>
        </p:nvSpPr>
        <p:spPr>
          <a:xfrm>
            <a:off x="2710364" y="2890799"/>
            <a:ext cx="948983" cy="945168"/>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02</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59" name="Google Shape;59;p5"/>
          <p:cNvCxnSpPr/>
          <p:nvPr/>
        </p:nvCxnSpPr>
        <p:spPr>
          <a:xfrm>
            <a:off x="3816431" y="2883230"/>
            <a:ext cx="0" cy="960306"/>
          </a:xfrm>
          <a:prstGeom prst="straightConnector1">
            <a:avLst/>
          </a:prstGeom>
          <a:noFill/>
          <a:ln w="38100" cap="flat" cmpd="sng">
            <a:solidFill>
              <a:schemeClr val="accent1"/>
            </a:solidFill>
            <a:prstDash val="solid"/>
            <a:round/>
            <a:headEnd type="none" w="sm" len="sm"/>
            <a:tailEnd type="none" w="sm" len="sm"/>
          </a:ln>
        </p:spPr>
      </p:cxnSp>
      <p:sp>
        <p:nvSpPr>
          <p:cNvPr id="60" name="Google Shape;60;p5"/>
          <p:cNvSpPr txBox="1"/>
          <p:nvPr/>
        </p:nvSpPr>
        <p:spPr>
          <a:xfrm>
            <a:off x="3864474" y="2862921"/>
            <a:ext cx="99662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Overall findings</a:t>
            </a:r>
          </a:p>
        </p:txBody>
      </p:sp>
      <p:sp>
        <p:nvSpPr>
          <p:cNvPr id="61" name="Google Shape;61;p5"/>
          <p:cNvSpPr/>
          <p:nvPr/>
        </p:nvSpPr>
        <p:spPr>
          <a:xfrm>
            <a:off x="4937148" y="2895778"/>
            <a:ext cx="948985" cy="917591"/>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03</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62" name="Google Shape;62;p5"/>
          <p:cNvCxnSpPr/>
          <p:nvPr/>
        </p:nvCxnSpPr>
        <p:spPr>
          <a:xfrm>
            <a:off x="6064921" y="2865915"/>
            <a:ext cx="0" cy="947336"/>
          </a:xfrm>
          <a:prstGeom prst="straightConnector1">
            <a:avLst/>
          </a:prstGeom>
          <a:noFill/>
          <a:ln w="38100" cap="flat" cmpd="sng">
            <a:solidFill>
              <a:schemeClr val="accent1"/>
            </a:solidFill>
            <a:prstDash val="solid"/>
            <a:round/>
            <a:headEnd type="none" w="sm" len="sm"/>
            <a:tailEnd type="none" w="sm" len="sm"/>
          </a:ln>
        </p:spPr>
      </p:cxnSp>
      <p:sp>
        <p:nvSpPr>
          <p:cNvPr id="63" name="Google Shape;63;p5"/>
          <p:cNvSpPr txBox="1"/>
          <p:nvPr/>
        </p:nvSpPr>
        <p:spPr>
          <a:xfrm>
            <a:off x="6101823" y="2839122"/>
            <a:ext cx="103622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Employee Satisfaction</a:t>
            </a:r>
          </a:p>
        </p:txBody>
      </p:sp>
      <p:sp>
        <p:nvSpPr>
          <p:cNvPr id="64" name="Google Shape;64;p5"/>
          <p:cNvSpPr/>
          <p:nvPr/>
        </p:nvSpPr>
        <p:spPr>
          <a:xfrm>
            <a:off x="7186093" y="2874022"/>
            <a:ext cx="948982" cy="926189"/>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04</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65" name="Google Shape;65;p5"/>
          <p:cNvCxnSpPr>
            <a:cxnSpLocks/>
          </p:cNvCxnSpPr>
          <p:nvPr/>
        </p:nvCxnSpPr>
        <p:spPr>
          <a:xfrm>
            <a:off x="8292159" y="2866453"/>
            <a:ext cx="0" cy="960306"/>
          </a:xfrm>
          <a:prstGeom prst="straightConnector1">
            <a:avLst/>
          </a:prstGeom>
          <a:noFill/>
          <a:ln w="38100" cap="flat" cmpd="sng">
            <a:solidFill>
              <a:schemeClr val="accent1"/>
            </a:solidFill>
            <a:prstDash val="solid"/>
            <a:round/>
            <a:headEnd type="none" w="sm" len="sm"/>
            <a:tailEnd type="none" w="sm" len="sm"/>
          </a:ln>
        </p:spPr>
      </p:cxnSp>
      <p:sp>
        <p:nvSpPr>
          <p:cNvPr id="66" name="Google Shape;66;p5"/>
          <p:cNvSpPr txBox="1"/>
          <p:nvPr/>
        </p:nvSpPr>
        <p:spPr>
          <a:xfrm>
            <a:off x="8340203" y="2846144"/>
            <a:ext cx="124371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Key Subgroup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Differences</a:t>
            </a:r>
          </a:p>
        </p:txBody>
      </p:sp>
      <p:sp>
        <p:nvSpPr>
          <p:cNvPr id="2" name="Google Shape;64;p5">
            <a:extLst>
              <a:ext uri="{FF2B5EF4-FFF2-40B4-BE49-F238E27FC236}">
                <a16:creationId xmlns:a16="http://schemas.microsoft.com/office/drawing/2014/main" id="{E2776A74-2A75-F7BD-D45A-D6BF8A038177}"/>
              </a:ext>
            </a:extLst>
          </p:cNvPr>
          <p:cNvSpPr/>
          <p:nvPr/>
        </p:nvSpPr>
        <p:spPr>
          <a:xfrm>
            <a:off x="9631962" y="2876522"/>
            <a:ext cx="948983" cy="923689"/>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05</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3" name="Google Shape;65;p5">
            <a:extLst>
              <a:ext uri="{FF2B5EF4-FFF2-40B4-BE49-F238E27FC236}">
                <a16:creationId xmlns:a16="http://schemas.microsoft.com/office/drawing/2014/main" id="{A5406F79-8151-8E3D-7674-A72E098DFA8A}"/>
              </a:ext>
            </a:extLst>
          </p:cNvPr>
          <p:cNvCxnSpPr/>
          <p:nvPr/>
        </p:nvCxnSpPr>
        <p:spPr>
          <a:xfrm>
            <a:off x="10738029" y="2868953"/>
            <a:ext cx="0" cy="960306"/>
          </a:xfrm>
          <a:prstGeom prst="straightConnector1">
            <a:avLst/>
          </a:prstGeom>
          <a:noFill/>
          <a:ln w="38100" cap="flat" cmpd="sng">
            <a:solidFill>
              <a:schemeClr val="accent1"/>
            </a:solidFill>
            <a:prstDash val="solid"/>
            <a:round/>
            <a:headEnd type="none" w="sm" len="sm"/>
            <a:tailEnd type="none" w="sm" len="sm"/>
          </a:ln>
        </p:spPr>
      </p:cxnSp>
      <p:sp>
        <p:nvSpPr>
          <p:cNvPr id="4" name="Google Shape;66;p5">
            <a:extLst>
              <a:ext uri="{FF2B5EF4-FFF2-40B4-BE49-F238E27FC236}">
                <a16:creationId xmlns:a16="http://schemas.microsoft.com/office/drawing/2014/main" id="{DD3841DA-14C4-41A1-C042-68154039944B}"/>
              </a:ext>
            </a:extLst>
          </p:cNvPr>
          <p:cNvSpPr txBox="1"/>
          <p:nvPr/>
        </p:nvSpPr>
        <p:spPr>
          <a:xfrm>
            <a:off x="10786073" y="2848644"/>
            <a:ext cx="1201431"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Wrap-up</a:t>
            </a:r>
            <a:endPar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Tree>
    <p:extLst>
      <p:ext uri="{BB962C8B-B14F-4D97-AF65-F5344CB8AC3E}">
        <p14:creationId xmlns:p14="http://schemas.microsoft.com/office/powerpoint/2010/main" val="1804976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2"/>
          <p:cNvSpPr txBox="1">
            <a:spLocks noGrp="1"/>
          </p:cNvSpPr>
          <p:nvPr>
            <p:ph type="title"/>
          </p:nvPr>
        </p:nvSpPr>
        <p:spPr>
          <a:xfrm>
            <a:off x="373248" y="465603"/>
            <a:ext cx="10515600" cy="572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Four questions to ask your staff</a:t>
            </a:r>
            <a:endParaRPr sz="3200" dirty="0">
              <a:highlight>
                <a:srgbClr val="FFFF00"/>
              </a:highlight>
              <a:latin typeface="Brandon Grotesque Regular" panose="020B0503020203060202" pitchFamily="34" charset="77"/>
            </a:endParaRPr>
          </a:p>
        </p:txBody>
      </p:sp>
      <p:sp>
        <p:nvSpPr>
          <p:cNvPr id="3" name="TextBox 2">
            <a:extLst>
              <a:ext uri="{FF2B5EF4-FFF2-40B4-BE49-F238E27FC236}">
                <a16:creationId xmlns:a16="http://schemas.microsoft.com/office/drawing/2014/main" id="{5C4FB16B-795E-EF94-4242-682D67962DE9}"/>
              </a:ext>
            </a:extLst>
          </p:cNvPr>
          <p:cNvSpPr txBox="1"/>
          <p:nvPr/>
        </p:nvSpPr>
        <p:spPr>
          <a:xfrm>
            <a:off x="1444597" y="1590352"/>
            <a:ext cx="9444251"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What do you value about working here?</a:t>
            </a:r>
          </a:p>
          <a:p>
            <a:pPr marR="0" lvl="0" algn="l" defTabSz="914400" rtl="0" eaLnBrk="1" fontAlgn="auto" latinLnBrk="0" hangingPunct="1">
              <a:lnSpc>
                <a:spcPct val="100000"/>
              </a:lnSpc>
              <a:spcBef>
                <a:spcPts val="0"/>
              </a:spcBef>
              <a:spcAft>
                <a:spcPts val="0"/>
              </a:spcAft>
              <a:buClr>
                <a:srgbClr val="000000"/>
              </a:buClr>
              <a:buSzTx/>
              <a:tabLst/>
              <a:defRPr/>
            </a:pPr>
            <a:endParaRPr kumimoji="0" lang="en-US" sz="2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kern="0" dirty="0">
                <a:solidFill>
                  <a:srgbClr val="000000"/>
                </a:solidFill>
                <a:latin typeface="Brandon Grotesque Regular" panose="020B0503020203060202" pitchFamily="34" charset="77"/>
                <a:cs typeface="Arial"/>
                <a:sym typeface="Arial"/>
              </a:rPr>
              <a:t>2</a:t>
            </a:r>
            <a:r>
              <a:rPr kumimoji="0" lang="en-US" sz="2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Beyond more pay, what would make you (even more) satisfied with your job?</a:t>
            </a: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kern="0" dirty="0">
                <a:solidFill>
                  <a:srgbClr val="000000"/>
                </a:solidFill>
                <a:latin typeface="Brandon Grotesque Regular" panose="020B0503020203060202" pitchFamily="34" charset="77"/>
                <a:cs typeface="Arial"/>
                <a:sym typeface="Arial"/>
              </a:rPr>
              <a:t>3</a:t>
            </a:r>
            <a:r>
              <a:rPr kumimoji="0" lang="en-US" sz="2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What would help you be (even more) successful as a manager and teammate? </a:t>
            </a: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kern="0" dirty="0">
                <a:solidFill>
                  <a:srgbClr val="000000"/>
                </a:solidFill>
                <a:latin typeface="Brandon Grotesque Regular" panose="020B0503020203060202" pitchFamily="34" charset="77"/>
                <a:cs typeface="Arial"/>
                <a:sym typeface="Arial"/>
              </a:rPr>
              <a:t>4</a:t>
            </a:r>
            <a:r>
              <a:rPr kumimoji="0" lang="en-US" sz="2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What values should we emphasise about our organisation when we are trying to recruit new employees?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8BC892-AD1C-8D7F-2A3B-1DD0D63817A7}"/>
              </a:ext>
            </a:extLst>
          </p:cNvPr>
          <p:cNvSpPr txBox="1"/>
          <p:nvPr/>
        </p:nvSpPr>
        <p:spPr>
          <a:xfrm rot="16200000">
            <a:off x="-591765" y="4404397"/>
            <a:ext cx="1992854" cy="276999"/>
          </a:xfrm>
          <a:prstGeom prst="rect">
            <a:avLst/>
          </a:prstGeom>
          <a:noFill/>
        </p:spPr>
        <p:txBody>
          <a:bodyPr wrap="square" rtlCol="0">
            <a:spAutoFit/>
          </a:bodyPr>
          <a:lstStyle/>
          <a:p>
            <a:pPr algn="ctr"/>
            <a:r>
              <a:rPr lang="en-US" sz="1200" b="1" dirty="0">
                <a:solidFill>
                  <a:schemeClr val="accent1"/>
                </a:solidFill>
                <a:latin typeface="Brandon Grotesque Regular" panose="020B0503020203060202" pitchFamily="34" charset="77"/>
              </a:rPr>
              <a:t>Research and Webinars </a:t>
            </a:r>
          </a:p>
        </p:txBody>
      </p:sp>
      <p:cxnSp>
        <p:nvCxnSpPr>
          <p:cNvPr id="15" name="Straight Connector 14">
            <a:extLst>
              <a:ext uri="{FF2B5EF4-FFF2-40B4-BE49-F238E27FC236}">
                <a16:creationId xmlns:a16="http://schemas.microsoft.com/office/drawing/2014/main" id="{FF26B6E4-13A7-3600-BF7E-4ECD3608D908}"/>
              </a:ext>
            </a:extLst>
          </p:cNvPr>
          <p:cNvCxnSpPr>
            <a:cxnSpLocks/>
          </p:cNvCxnSpPr>
          <p:nvPr/>
        </p:nvCxnSpPr>
        <p:spPr>
          <a:xfrm>
            <a:off x="3425274" y="1920338"/>
            <a:ext cx="11989" cy="4282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79D7335-A0E1-CED4-046A-574A356EA3D2}"/>
              </a:ext>
            </a:extLst>
          </p:cNvPr>
          <p:cNvCxnSpPr>
            <a:cxnSpLocks/>
          </p:cNvCxnSpPr>
          <p:nvPr/>
        </p:nvCxnSpPr>
        <p:spPr>
          <a:xfrm>
            <a:off x="6245789" y="1920338"/>
            <a:ext cx="32166" cy="4385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AE69E7-24B6-0033-9633-532D4A9BE1BE}"/>
              </a:ext>
            </a:extLst>
          </p:cNvPr>
          <p:cNvCxnSpPr>
            <a:cxnSpLocks/>
          </p:cNvCxnSpPr>
          <p:nvPr/>
        </p:nvCxnSpPr>
        <p:spPr>
          <a:xfrm>
            <a:off x="9066304" y="1920338"/>
            <a:ext cx="0" cy="4282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C8B040-42DE-E24E-46A6-82FE326A562B}"/>
              </a:ext>
            </a:extLst>
          </p:cNvPr>
          <p:cNvCxnSpPr>
            <a:cxnSpLocks/>
          </p:cNvCxnSpPr>
          <p:nvPr/>
        </p:nvCxnSpPr>
        <p:spPr>
          <a:xfrm>
            <a:off x="11886820" y="2075718"/>
            <a:ext cx="0" cy="4127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245DDE-19F4-5AF0-8C7F-D15FFA72CA42}"/>
              </a:ext>
            </a:extLst>
          </p:cNvPr>
          <p:cNvCxnSpPr>
            <a:cxnSpLocks/>
          </p:cNvCxnSpPr>
          <p:nvPr/>
        </p:nvCxnSpPr>
        <p:spPr>
          <a:xfrm>
            <a:off x="604759" y="1920338"/>
            <a:ext cx="0" cy="4282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26ABBB-C650-23AA-17CB-A2A16E2D9C23}"/>
              </a:ext>
            </a:extLst>
          </p:cNvPr>
          <p:cNvCxnSpPr>
            <a:cxnSpLocks/>
          </p:cNvCxnSpPr>
          <p:nvPr/>
        </p:nvCxnSpPr>
        <p:spPr>
          <a:xfrm flipV="1">
            <a:off x="266161" y="3089175"/>
            <a:ext cx="11718138" cy="807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80DED8B1-6171-8849-BAE5-08D93E044B4F}"/>
              </a:ext>
            </a:extLst>
          </p:cNvPr>
          <p:cNvSpPr txBox="1"/>
          <p:nvPr/>
        </p:nvSpPr>
        <p:spPr>
          <a:xfrm>
            <a:off x="669021" y="3546469"/>
            <a:ext cx="2678572" cy="2123658"/>
          </a:xfrm>
          <a:prstGeom prst="rect">
            <a:avLst/>
          </a:prstGeom>
          <a:noFill/>
        </p:spPr>
        <p:txBody>
          <a:bodyPr wrap="square" rtlCol="0">
            <a:spAutoFit/>
          </a:bodyPr>
          <a:lstStyle/>
          <a:p>
            <a:pPr algn="ctr"/>
            <a:r>
              <a:rPr lang="en-US" sz="1200" dirty="0">
                <a:latin typeface="Brandon Grotesque Regular" panose="020B0503020203060202" pitchFamily="34" charset="77"/>
              </a:rPr>
              <a:t>What Arts and Culture CEOs Want to Know in 2025</a:t>
            </a:r>
          </a:p>
          <a:p>
            <a:pPr algn="ctr"/>
            <a:endParaRPr lang="en-US" sz="1200" dirty="0">
              <a:latin typeface="Brandon Grotesque Regular" panose="020B0503020203060202" pitchFamily="34" charset="77"/>
            </a:endParaRPr>
          </a:p>
          <a:p>
            <a:pPr algn="ctr"/>
            <a:r>
              <a:rPr lang="en-US" sz="1200" dirty="0">
                <a:latin typeface="Brandon Grotesque Regular" panose="020B0503020203060202" pitchFamily="34" charset="77"/>
              </a:rPr>
              <a:t>Understanding Motivations of Arts &amp; Culture Employees: Insights from ABA’s Global Staff Survey</a:t>
            </a:r>
          </a:p>
          <a:p>
            <a:pPr marL="171450" indent="-171450" algn="ctr">
              <a:buFont typeface="Arial" panose="020B0604020202020204" pitchFamily="34" charset="0"/>
              <a:buChar char="•"/>
            </a:pPr>
            <a:endParaRPr lang="en-US" sz="1200" dirty="0">
              <a:latin typeface="Brandon Grotesque Regular" panose="020B0503020203060202" pitchFamily="34" charset="77"/>
            </a:endParaRPr>
          </a:p>
          <a:p>
            <a:pPr algn="ctr"/>
            <a:r>
              <a:rPr lang="en-US" sz="1200" dirty="0">
                <a:latin typeface="Brandon Grotesque Regular" panose="020B0503020203060202" pitchFamily="34" charset="77"/>
              </a:rPr>
              <a:t>Out-of-Industry Lessons for Creating a Values-Based Culture and Productive Office Environment</a:t>
            </a:r>
          </a:p>
          <a:p>
            <a:pPr marL="171450" indent="-171450">
              <a:buFont typeface="Arial" panose="020B0604020202020204" pitchFamily="34" charset="0"/>
              <a:buChar char="•"/>
            </a:pPr>
            <a:endParaRPr lang="en-US" sz="1200" dirty="0"/>
          </a:p>
        </p:txBody>
      </p:sp>
      <p:sp>
        <p:nvSpPr>
          <p:cNvPr id="36" name="TextBox 35">
            <a:extLst>
              <a:ext uri="{FF2B5EF4-FFF2-40B4-BE49-F238E27FC236}">
                <a16:creationId xmlns:a16="http://schemas.microsoft.com/office/drawing/2014/main" id="{D25F5762-E63B-8628-3FC9-66F507BE6AE5}"/>
              </a:ext>
            </a:extLst>
          </p:cNvPr>
          <p:cNvSpPr txBox="1"/>
          <p:nvPr/>
        </p:nvSpPr>
        <p:spPr>
          <a:xfrm>
            <a:off x="3425274" y="3430760"/>
            <a:ext cx="2759668" cy="2431435"/>
          </a:xfrm>
          <a:prstGeom prst="rect">
            <a:avLst/>
          </a:prstGeom>
          <a:noFill/>
        </p:spPr>
        <p:txBody>
          <a:bodyPr wrap="square" rtlCol="0">
            <a:spAutoFit/>
          </a:bodyPr>
          <a:lstStyle/>
          <a:p>
            <a:endParaRPr lang="en-US" sz="1100" dirty="0">
              <a:latin typeface="Brandon Grotesque Regular" panose="020B0503020203060202" pitchFamily="34" charset="77"/>
            </a:endParaRPr>
          </a:p>
          <a:p>
            <a:pPr algn="ctr"/>
            <a:r>
              <a:rPr lang="en-US" sz="1200" dirty="0">
                <a:latin typeface="Brandon Grotesque Regular" panose="020B0503020203060202" pitchFamily="34" charset="77"/>
              </a:rPr>
              <a:t>The Future of Live Events: Strategies for Creating a Brilliant Day Out</a:t>
            </a:r>
          </a:p>
          <a:p>
            <a:pPr marL="171450" indent="-171450" algn="ctr">
              <a:buFont typeface="Arial" panose="020B0604020202020204" pitchFamily="34" charset="0"/>
              <a:buChar char="•"/>
            </a:pPr>
            <a:endParaRPr lang="en-US" sz="1200" dirty="0">
              <a:latin typeface="Brandon Grotesque Regular" panose="020B0503020203060202" pitchFamily="34" charset="77"/>
            </a:endParaRPr>
          </a:p>
          <a:p>
            <a:pPr algn="ctr"/>
            <a:r>
              <a:rPr lang="en-US" sz="1200" dirty="0">
                <a:latin typeface="Brandon Grotesque Regular" panose="020B0503020203060202" pitchFamily="34" charset="77"/>
              </a:rPr>
              <a:t>Strategies for Maximizing New Sources of Revenue </a:t>
            </a:r>
          </a:p>
          <a:p>
            <a:pPr algn="ctr"/>
            <a:endParaRPr lang="en-US" sz="1200" dirty="0">
              <a:latin typeface="Brandon Grotesque Regular" panose="020B0503020203060202" pitchFamily="34" charset="77"/>
            </a:endParaRPr>
          </a:p>
          <a:p>
            <a:pPr algn="ctr"/>
            <a:r>
              <a:rPr lang="en-US" sz="1200" dirty="0">
                <a:latin typeface="Brandon Grotesque Regular" panose="020B0503020203060202" pitchFamily="34" charset="77"/>
              </a:rPr>
              <a:t>From Ticket to Destination: Transforming Organizations from a Ticket Venue to a Cultural Destination</a:t>
            </a:r>
          </a:p>
          <a:p>
            <a:pPr algn="ctr"/>
            <a:endParaRPr lang="en-US" sz="1100" b="1" i="1" dirty="0">
              <a:latin typeface="Brandon Grotesque Regular" panose="020B0503020203060202" pitchFamily="34" charset="77"/>
            </a:endParaRPr>
          </a:p>
          <a:p>
            <a:endParaRPr lang="en-US" sz="1100" dirty="0">
              <a:latin typeface="Brandon Grotesque Regular" panose="020B0503020203060202" pitchFamily="34" charset="77"/>
            </a:endParaRPr>
          </a:p>
          <a:p>
            <a:pPr marL="171450" indent="-171450">
              <a:buFont typeface="Arial" panose="020B0604020202020204" pitchFamily="34" charset="0"/>
              <a:buChar char="•"/>
            </a:pPr>
            <a:endParaRPr lang="en-US" sz="1100" dirty="0">
              <a:latin typeface="Brandon Grotesque Regular" panose="020B0503020203060202" pitchFamily="34" charset="77"/>
            </a:endParaRPr>
          </a:p>
        </p:txBody>
      </p:sp>
      <p:sp>
        <p:nvSpPr>
          <p:cNvPr id="38" name="TextBox 37">
            <a:extLst>
              <a:ext uri="{FF2B5EF4-FFF2-40B4-BE49-F238E27FC236}">
                <a16:creationId xmlns:a16="http://schemas.microsoft.com/office/drawing/2014/main" id="{4498EB42-DCEB-0305-90C1-EBDF4C0C397C}"/>
              </a:ext>
            </a:extLst>
          </p:cNvPr>
          <p:cNvSpPr txBox="1"/>
          <p:nvPr/>
        </p:nvSpPr>
        <p:spPr>
          <a:xfrm>
            <a:off x="9127153" y="3502949"/>
            <a:ext cx="2573079" cy="2277547"/>
          </a:xfrm>
          <a:prstGeom prst="rect">
            <a:avLst/>
          </a:prstGeom>
          <a:noFill/>
        </p:spPr>
        <p:txBody>
          <a:bodyPr wrap="square" rtlCol="0">
            <a:spAutoFit/>
          </a:bodyPr>
          <a:lstStyle/>
          <a:p>
            <a:pPr algn="ctr"/>
            <a:r>
              <a:rPr lang="en-US" sz="1200" dirty="0">
                <a:latin typeface="Brandon Grotesque Regular" panose="020B0503020203060202" pitchFamily="34" charset="77"/>
              </a:rPr>
              <a:t>Understanding Motivations and Experiences of Arts Patrons</a:t>
            </a:r>
          </a:p>
          <a:p>
            <a:pPr algn="ctr"/>
            <a:endParaRPr lang="en-US" sz="1200" dirty="0">
              <a:latin typeface="Brandon Grotesque Regular" panose="020B0503020203060202" pitchFamily="34" charset="77"/>
            </a:endParaRPr>
          </a:p>
          <a:p>
            <a:pPr algn="ctr"/>
            <a:r>
              <a:rPr lang="en-US" sz="1200" dirty="0">
                <a:latin typeface="Brandon Grotesque Regular" panose="020B0503020203060202" pitchFamily="34" charset="77"/>
              </a:rPr>
              <a:t>Leveraging Motivational Segmentation to Grow the Next Generation of Audiences and Visitors</a:t>
            </a:r>
          </a:p>
          <a:p>
            <a:pPr marL="171450" indent="-171450" algn="ctr">
              <a:buFont typeface="Arial" panose="020B0604020202020204" pitchFamily="34" charset="0"/>
              <a:buChar char="•"/>
            </a:pPr>
            <a:endParaRPr lang="en-US" sz="1200" dirty="0">
              <a:latin typeface="Brandon Grotesque Regular" panose="020B0503020203060202" pitchFamily="34" charset="77"/>
            </a:endParaRPr>
          </a:p>
          <a:p>
            <a:pPr algn="ctr"/>
            <a:r>
              <a:rPr lang="en-US" sz="1200" dirty="0">
                <a:latin typeface="Brandon Grotesque Regular" panose="020B0503020203060202" pitchFamily="34" charset="77"/>
              </a:rPr>
              <a:t>Balancing Dual Goals of Audience Diversification and  Loyalty</a:t>
            </a:r>
          </a:p>
          <a:p>
            <a:pPr algn="ctr"/>
            <a:endParaRPr lang="en-US" sz="1200" dirty="0">
              <a:latin typeface="Brandon Grotesque Regular" panose="020B0503020203060202" pitchFamily="34" charset="77"/>
            </a:endParaRPr>
          </a:p>
          <a:p>
            <a:pPr marL="171450" indent="-171450">
              <a:buFont typeface="Arial" panose="020B0604020202020204" pitchFamily="34" charset="0"/>
              <a:buChar char="•"/>
            </a:pPr>
            <a:endParaRPr lang="en-US" sz="1100" dirty="0">
              <a:latin typeface="Brandon Grotesque Regular" panose="020B0503020203060202" pitchFamily="34" charset="77"/>
            </a:endParaRPr>
          </a:p>
          <a:p>
            <a:endParaRPr lang="en-US" sz="1100" dirty="0">
              <a:latin typeface="Brandon Grotesque Regular" panose="020B0503020203060202" pitchFamily="34" charset="77"/>
            </a:endParaRPr>
          </a:p>
        </p:txBody>
      </p:sp>
      <p:sp>
        <p:nvSpPr>
          <p:cNvPr id="43" name="TextBox 42">
            <a:extLst>
              <a:ext uri="{FF2B5EF4-FFF2-40B4-BE49-F238E27FC236}">
                <a16:creationId xmlns:a16="http://schemas.microsoft.com/office/drawing/2014/main" id="{11780E00-2B91-5756-856F-C492CDD53022}"/>
              </a:ext>
            </a:extLst>
          </p:cNvPr>
          <p:cNvSpPr txBox="1"/>
          <p:nvPr/>
        </p:nvSpPr>
        <p:spPr>
          <a:xfrm rot="16200000">
            <a:off x="-183220" y="2350235"/>
            <a:ext cx="1114292" cy="461665"/>
          </a:xfrm>
          <a:prstGeom prst="rect">
            <a:avLst/>
          </a:prstGeom>
          <a:noFill/>
        </p:spPr>
        <p:txBody>
          <a:bodyPr wrap="square" rtlCol="0">
            <a:spAutoFit/>
          </a:bodyPr>
          <a:lstStyle/>
          <a:p>
            <a:pPr algn="ctr"/>
            <a:r>
              <a:rPr lang="en-US" sz="1200" b="1" dirty="0">
                <a:solidFill>
                  <a:schemeClr val="accent1"/>
                </a:solidFill>
                <a:latin typeface="Brandon Grotesque Regular" panose="020B0503020203060202" pitchFamily="34" charset="77"/>
              </a:rPr>
              <a:t>Major Research</a:t>
            </a:r>
          </a:p>
        </p:txBody>
      </p:sp>
      <p:sp>
        <p:nvSpPr>
          <p:cNvPr id="7" name="Google Shape;48;p26">
            <a:extLst>
              <a:ext uri="{FF2B5EF4-FFF2-40B4-BE49-F238E27FC236}">
                <a16:creationId xmlns:a16="http://schemas.microsoft.com/office/drawing/2014/main" id="{AC3D6996-091A-CCA6-4683-573E816DF611}"/>
              </a:ext>
            </a:extLst>
          </p:cNvPr>
          <p:cNvSpPr txBox="1">
            <a:spLocks/>
          </p:cNvSpPr>
          <p:nvPr/>
        </p:nvSpPr>
        <p:spPr>
          <a:xfrm>
            <a:off x="367612" y="552380"/>
            <a:ext cx="11265059" cy="460838"/>
          </a:xfrm>
          <a:prstGeom prst="rect">
            <a:avLst/>
          </a:prstGeom>
          <a:noFill/>
          <a:ln>
            <a:noFill/>
          </a:ln>
        </p:spPr>
        <p:txBody>
          <a:bodyPr spcFirstLastPara="1" vert="horz" wrap="square" lIns="65000" tIns="65000" rIns="65000" bIns="65000" numCol="1" rtlCol="0" anchor="ctr" anchorCtr="0">
            <a:noAutofit/>
          </a:bodyPr>
          <a:lstStyle>
            <a:lvl1pPr algn="l" defTabSz="914400" rtl="0" eaLnBrk="1" latinLnBrk="0" hangingPunct="1">
              <a:lnSpc>
                <a:spcPct val="90000"/>
              </a:lnSpc>
              <a:spcBef>
                <a:spcPct val="0"/>
              </a:spcBef>
              <a:buNone/>
              <a:defRPr sz="4400" b="0" i="0" u="none" kern="1200">
                <a:solidFill>
                  <a:schemeClr val="tx1"/>
                </a:solidFill>
                <a:latin typeface="Brandon Grotesque Regular" panose="020B0503020203060202" pitchFamily="34" charset="0"/>
                <a:ea typeface="+mj-ea"/>
                <a:cs typeface="+mj-cs"/>
              </a:defRPr>
            </a:lvl1pPr>
          </a:lstStyle>
          <a:p>
            <a:r>
              <a:rPr lang="en-US" sz="3600" dirty="0">
                <a:latin typeface="Brandon Grotesque Regular" panose="020B0503020203060202" pitchFamily="34" charset="77"/>
              </a:rPr>
              <a:t>2025 Major Research Preview</a:t>
            </a:r>
          </a:p>
        </p:txBody>
      </p:sp>
      <p:grpSp>
        <p:nvGrpSpPr>
          <p:cNvPr id="2" name="Group 1">
            <a:extLst>
              <a:ext uri="{FF2B5EF4-FFF2-40B4-BE49-F238E27FC236}">
                <a16:creationId xmlns:a16="http://schemas.microsoft.com/office/drawing/2014/main" id="{CA5669BD-64E7-6B76-F03F-9E5996DEFD01}"/>
              </a:ext>
            </a:extLst>
          </p:cNvPr>
          <p:cNvGrpSpPr/>
          <p:nvPr/>
        </p:nvGrpSpPr>
        <p:grpSpPr>
          <a:xfrm>
            <a:off x="554705" y="1364256"/>
            <a:ext cx="11220588" cy="437031"/>
            <a:chOff x="537121" y="1387416"/>
            <a:chExt cx="11220588" cy="437031"/>
          </a:xfrm>
        </p:grpSpPr>
        <p:sp>
          <p:nvSpPr>
            <p:cNvPr id="5" name="Freccia a gallone 1">
              <a:extLst>
                <a:ext uri="{FF2B5EF4-FFF2-40B4-BE49-F238E27FC236}">
                  <a16:creationId xmlns:a16="http://schemas.microsoft.com/office/drawing/2014/main" id="{50F2861A-0060-A2A3-55BC-6B58412AA736}"/>
                </a:ext>
              </a:extLst>
            </p:cNvPr>
            <p:cNvSpPr/>
            <p:nvPr/>
          </p:nvSpPr>
          <p:spPr>
            <a:xfrm>
              <a:off x="537121" y="1387418"/>
              <a:ext cx="3749497" cy="437029"/>
            </a:xfrm>
            <a:prstGeom prst="chevr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ccia a gallone 2">
              <a:extLst>
                <a:ext uri="{FF2B5EF4-FFF2-40B4-BE49-F238E27FC236}">
                  <a16:creationId xmlns:a16="http://schemas.microsoft.com/office/drawing/2014/main" id="{6D3DD272-B03F-2614-A0D5-B0506A813AE3}"/>
                </a:ext>
              </a:extLst>
            </p:cNvPr>
            <p:cNvSpPr/>
            <p:nvPr/>
          </p:nvSpPr>
          <p:spPr>
            <a:xfrm>
              <a:off x="3528869" y="1387417"/>
              <a:ext cx="3248113" cy="437029"/>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ccia a gallone 3">
              <a:extLst>
                <a:ext uri="{FF2B5EF4-FFF2-40B4-BE49-F238E27FC236}">
                  <a16:creationId xmlns:a16="http://schemas.microsoft.com/office/drawing/2014/main" id="{88408CDC-1F55-9935-22F4-F7F7A4093C8C}"/>
                </a:ext>
              </a:extLst>
            </p:cNvPr>
            <p:cNvSpPr/>
            <p:nvPr/>
          </p:nvSpPr>
          <p:spPr>
            <a:xfrm>
              <a:off x="6235861" y="1387417"/>
              <a:ext cx="3031485" cy="437029"/>
            </a:xfrm>
            <a:prstGeom prst="chevron">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ccia a gallone 4">
              <a:extLst>
                <a:ext uri="{FF2B5EF4-FFF2-40B4-BE49-F238E27FC236}">
                  <a16:creationId xmlns:a16="http://schemas.microsoft.com/office/drawing/2014/main" id="{358886A1-8546-C7DC-6ED7-96635A8AA9FF}"/>
                </a:ext>
              </a:extLst>
            </p:cNvPr>
            <p:cNvSpPr/>
            <p:nvPr/>
          </p:nvSpPr>
          <p:spPr>
            <a:xfrm>
              <a:off x="8726224" y="1387416"/>
              <a:ext cx="3031485" cy="437029"/>
            </a:xfrm>
            <a:prstGeom prst="chevr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asellaDiTesto 5">
              <a:extLst>
                <a:ext uri="{FF2B5EF4-FFF2-40B4-BE49-F238E27FC236}">
                  <a16:creationId xmlns:a16="http://schemas.microsoft.com/office/drawing/2014/main" id="{7974F6E8-0A00-2CFC-0751-5C19FFED8588}"/>
                </a:ext>
              </a:extLst>
            </p:cNvPr>
            <p:cNvSpPr txBox="1"/>
            <p:nvPr/>
          </p:nvSpPr>
          <p:spPr>
            <a:xfrm>
              <a:off x="695895" y="1426404"/>
              <a:ext cx="2772782" cy="369332"/>
            </a:xfrm>
            <a:prstGeom prst="rect">
              <a:avLst/>
            </a:prstGeom>
            <a:noFill/>
          </p:spPr>
          <p:txBody>
            <a:bodyPr wrap="square" rtlCol="0">
              <a:spAutoFit/>
            </a:bodyPr>
            <a:lstStyle/>
            <a:p>
              <a:pPr algn="ctr"/>
              <a:r>
                <a:rPr lang="en-US" b="1" dirty="0">
                  <a:solidFill>
                    <a:schemeClr val="bg1"/>
                  </a:solidFill>
                  <a:latin typeface="Brandon Grotesque Regular" panose="020B0503020203060202" pitchFamily="34" charset="77"/>
                </a:rPr>
                <a:t>Q1 2025</a:t>
              </a:r>
            </a:p>
          </p:txBody>
        </p:sp>
        <p:sp>
          <p:nvSpPr>
            <p:cNvPr id="26" name="CasellaDiTesto 9">
              <a:extLst>
                <a:ext uri="{FF2B5EF4-FFF2-40B4-BE49-F238E27FC236}">
                  <a16:creationId xmlns:a16="http://schemas.microsoft.com/office/drawing/2014/main" id="{4878FF50-F644-EC1E-C2E8-EE78B5A4E56A}"/>
                </a:ext>
              </a:extLst>
            </p:cNvPr>
            <p:cNvSpPr txBox="1"/>
            <p:nvPr/>
          </p:nvSpPr>
          <p:spPr>
            <a:xfrm>
              <a:off x="6392295" y="1426404"/>
              <a:ext cx="2528681" cy="369332"/>
            </a:xfrm>
            <a:prstGeom prst="rect">
              <a:avLst/>
            </a:prstGeom>
            <a:noFill/>
          </p:spPr>
          <p:txBody>
            <a:bodyPr wrap="square" rtlCol="0">
              <a:spAutoFit/>
            </a:bodyPr>
            <a:lstStyle/>
            <a:p>
              <a:pPr algn="ctr"/>
              <a:r>
                <a:rPr lang="en-US" b="1" dirty="0">
                  <a:solidFill>
                    <a:schemeClr val="bg1"/>
                  </a:solidFill>
                  <a:latin typeface="Brandon Grotesque Regular" panose="020B0503020203060202" pitchFamily="34" charset="77"/>
                </a:rPr>
                <a:t>Q3 2025</a:t>
              </a:r>
            </a:p>
          </p:txBody>
        </p:sp>
        <p:sp>
          <p:nvSpPr>
            <p:cNvPr id="27" name="CasellaDiTesto 10">
              <a:extLst>
                <a:ext uri="{FF2B5EF4-FFF2-40B4-BE49-F238E27FC236}">
                  <a16:creationId xmlns:a16="http://schemas.microsoft.com/office/drawing/2014/main" id="{BA578E52-CB10-E812-4A75-9885B0F40C4F}"/>
                </a:ext>
              </a:extLst>
            </p:cNvPr>
            <p:cNvSpPr txBox="1"/>
            <p:nvPr/>
          </p:nvSpPr>
          <p:spPr>
            <a:xfrm>
              <a:off x="3685303" y="1423776"/>
              <a:ext cx="2706992" cy="369332"/>
            </a:xfrm>
            <a:prstGeom prst="rect">
              <a:avLst/>
            </a:prstGeom>
            <a:noFill/>
          </p:spPr>
          <p:txBody>
            <a:bodyPr wrap="square" rtlCol="0">
              <a:spAutoFit/>
            </a:bodyPr>
            <a:lstStyle/>
            <a:p>
              <a:pPr algn="ctr"/>
              <a:r>
                <a:rPr lang="en-US" b="1" dirty="0">
                  <a:solidFill>
                    <a:schemeClr val="bg1"/>
                  </a:solidFill>
                  <a:latin typeface="Brandon Grotesque Regular" panose="020B0503020203060202" pitchFamily="34" charset="77"/>
                </a:rPr>
                <a:t>Q2 2025</a:t>
              </a:r>
            </a:p>
          </p:txBody>
        </p:sp>
        <p:sp>
          <p:nvSpPr>
            <p:cNvPr id="28" name="CasellaDiTesto 12">
              <a:extLst>
                <a:ext uri="{FF2B5EF4-FFF2-40B4-BE49-F238E27FC236}">
                  <a16:creationId xmlns:a16="http://schemas.microsoft.com/office/drawing/2014/main" id="{115CD23C-3DA6-128D-F192-E27BE6FD7613}"/>
                </a:ext>
              </a:extLst>
            </p:cNvPr>
            <p:cNvSpPr txBox="1"/>
            <p:nvPr/>
          </p:nvSpPr>
          <p:spPr>
            <a:xfrm>
              <a:off x="8762747" y="1418035"/>
              <a:ext cx="2778336" cy="369332"/>
            </a:xfrm>
            <a:prstGeom prst="rect">
              <a:avLst/>
            </a:prstGeom>
            <a:noFill/>
          </p:spPr>
          <p:txBody>
            <a:bodyPr wrap="square" rtlCol="0">
              <a:spAutoFit/>
            </a:bodyPr>
            <a:lstStyle/>
            <a:p>
              <a:pPr algn="ctr"/>
              <a:r>
                <a:rPr lang="en-US" b="1" dirty="0">
                  <a:solidFill>
                    <a:schemeClr val="bg1"/>
                  </a:solidFill>
                  <a:latin typeface="Brandon Grotesque Regular" panose="020B0503020203060202" pitchFamily="34" charset="77"/>
                </a:rPr>
                <a:t>Q4 2025</a:t>
              </a:r>
            </a:p>
          </p:txBody>
        </p:sp>
      </p:grpSp>
      <p:sp>
        <p:nvSpPr>
          <p:cNvPr id="29" name="TextBox 28">
            <a:extLst>
              <a:ext uri="{FF2B5EF4-FFF2-40B4-BE49-F238E27FC236}">
                <a16:creationId xmlns:a16="http://schemas.microsoft.com/office/drawing/2014/main" id="{735B5F80-EDF9-18D8-51E8-71214CC5B1D2}"/>
              </a:ext>
            </a:extLst>
          </p:cNvPr>
          <p:cNvSpPr txBox="1"/>
          <p:nvPr/>
        </p:nvSpPr>
        <p:spPr>
          <a:xfrm>
            <a:off x="919202" y="2162036"/>
            <a:ext cx="2313047" cy="646331"/>
          </a:xfrm>
          <a:prstGeom prst="rect">
            <a:avLst/>
          </a:prstGeom>
          <a:noFill/>
        </p:spPr>
        <p:txBody>
          <a:bodyPr wrap="square" rtlCol="0">
            <a:spAutoFit/>
          </a:bodyPr>
          <a:lstStyle/>
          <a:p>
            <a:pPr algn="ctr"/>
            <a:r>
              <a:rPr lang="en-US" sz="1200" dirty="0">
                <a:latin typeface="Brandon Grotesque Regular" panose="020B0503020203060202" pitchFamily="34" charset="77"/>
              </a:rPr>
              <a:t>The Compelling Employer: Attracting and Retaining Arts and Culture Professionals</a:t>
            </a:r>
          </a:p>
        </p:txBody>
      </p:sp>
      <p:sp>
        <p:nvSpPr>
          <p:cNvPr id="32" name="TextBox 31">
            <a:extLst>
              <a:ext uri="{FF2B5EF4-FFF2-40B4-BE49-F238E27FC236}">
                <a16:creationId xmlns:a16="http://schemas.microsoft.com/office/drawing/2014/main" id="{6FFCA0F8-0CCB-CE47-098B-6A2AE8675D45}"/>
              </a:ext>
            </a:extLst>
          </p:cNvPr>
          <p:cNvSpPr txBox="1"/>
          <p:nvPr/>
        </p:nvSpPr>
        <p:spPr>
          <a:xfrm>
            <a:off x="6612663" y="2197436"/>
            <a:ext cx="2313047" cy="646331"/>
          </a:xfrm>
          <a:prstGeom prst="rect">
            <a:avLst/>
          </a:prstGeom>
          <a:noFill/>
        </p:spPr>
        <p:txBody>
          <a:bodyPr wrap="square" rtlCol="0">
            <a:spAutoFit/>
          </a:bodyPr>
          <a:lstStyle/>
          <a:p>
            <a:pPr algn="ctr"/>
            <a:r>
              <a:rPr lang="en-US" sz="1200" dirty="0">
                <a:latin typeface="Brandon Grotesque Regular" panose="020B0503020203060202" pitchFamily="34" charset="77"/>
              </a:rPr>
              <a:t>The Future is Now: Growing the Next Generation of Audiences and Visitors</a:t>
            </a:r>
          </a:p>
        </p:txBody>
      </p:sp>
      <p:sp>
        <p:nvSpPr>
          <p:cNvPr id="45" name="TextBox 44">
            <a:extLst>
              <a:ext uri="{FF2B5EF4-FFF2-40B4-BE49-F238E27FC236}">
                <a16:creationId xmlns:a16="http://schemas.microsoft.com/office/drawing/2014/main" id="{57A2C88D-3B7F-5A34-B65B-534D4C83B496}"/>
              </a:ext>
            </a:extLst>
          </p:cNvPr>
          <p:cNvSpPr txBox="1"/>
          <p:nvPr/>
        </p:nvSpPr>
        <p:spPr>
          <a:xfrm>
            <a:off x="9086481" y="2197436"/>
            <a:ext cx="2313047" cy="461665"/>
          </a:xfrm>
          <a:prstGeom prst="rect">
            <a:avLst/>
          </a:prstGeom>
          <a:noFill/>
        </p:spPr>
        <p:txBody>
          <a:bodyPr wrap="square" rtlCol="0">
            <a:spAutoFit/>
          </a:bodyPr>
          <a:lstStyle/>
          <a:p>
            <a:pPr algn="ctr"/>
            <a:r>
              <a:rPr lang="en-US" sz="1200" dirty="0">
                <a:latin typeface="Brandon Grotesque Regular" panose="020B0503020203060202" pitchFamily="34" charset="77"/>
              </a:rPr>
              <a:t>Cultivating the Next Generation of Major Donors</a:t>
            </a:r>
          </a:p>
        </p:txBody>
      </p:sp>
      <p:sp>
        <p:nvSpPr>
          <p:cNvPr id="58" name="TextBox 57">
            <a:extLst>
              <a:ext uri="{FF2B5EF4-FFF2-40B4-BE49-F238E27FC236}">
                <a16:creationId xmlns:a16="http://schemas.microsoft.com/office/drawing/2014/main" id="{3B0AE9CE-718A-9BFA-1589-8CF6EBBC388D}"/>
              </a:ext>
            </a:extLst>
          </p:cNvPr>
          <p:cNvSpPr txBox="1"/>
          <p:nvPr/>
        </p:nvSpPr>
        <p:spPr>
          <a:xfrm>
            <a:off x="6334059" y="3502949"/>
            <a:ext cx="2671397" cy="2785378"/>
          </a:xfrm>
          <a:prstGeom prst="rect">
            <a:avLst/>
          </a:prstGeom>
          <a:noFill/>
        </p:spPr>
        <p:txBody>
          <a:bodyPr wrap="square" rtlCol="0">
            <a:spAutoFit/>
          </a:bodyPr>
          <a:lstStyle/>
          <a:p>
            <a:pPr algn="ctr"/>
            <a:r>
              <a:rPr lang="en-US" sz="1200" dirty="0">
                <a:latin typeface="Brandon Grotesque Regular" panose="020B0503020203060202" pitchFamily="34" charset="77"/>
              </a:rPr>
              <a:t>Best Practices in Capturing Gen Z’s Entertainment Wallet Share</a:t>
            </a:r>
          </a:p>
          <a:p>
            <a:pPr algn="ctr"/>
            <a:endParaRPr lang="en-US" sz="1200" dirty="0">
              <a:latin typeface="Brandon Grotesque Regular" panose="020B0503020203060202" pitchFamily="34" charset="77"/>
            </a:endParaRPr>
          </a:p>
          <a:p>
            <a:pPr algn="ctr"/>
            <a:r>
              <a:rPr lang="en-US" sz="1200" dirty="0">
                <a:latin typeface="Brandon Grotesque Regular" panose="020B0503020203060202" pitchFamily="34" charset="77"/>
              </a:rPr>
              <a:t>Best Practices in Designing and Delivering Innovative Experiences in the Arts and Culture Sector</a:t>
            </a:r>
          </a:p>
          <a:p>
            <a:pPr algn="ctr"/>
            <a:endParaRPr lang="en-US" sz="1200" dirty="0">
              <a:latin typeface="Brandon Grotesque Regular" panose="020B0503020203060202" pitchFamily="34" charset="77"/>
            </a:endParaRPr>
          </a:p>
          <a:p>
            <a:pPr algn="ctr"/>
            <a:r>
              <a:rPr lang="en-US" sz="1200" dirty="0">
                <a:latin typeface="Brandon Grotesque Regular" panose="020B0503020203060202" pitchFamily="34" charset="77"/>
              </a:rPr>
              <a:t>Anatomy of a World-Class Arts &amp; Culture Organization: How to Deploy At Your Organization</a:t>
            </a:r>
          </a:p>
          <a:p>
            <a:endParaRPr lang="en-US" sz="1100" dirty="0">
              <a:latin typeface="Brandon Grotesque Regular" panose="020B0503020203060202" pitchFamily="34" charset="77"/>
            </a:endParaRPr>
          </a:p>
          <a:p>
            <a:pPr marL="171450" indent="-171450">
              <a:buFont typeface="Arial" panose="020B0604020202020204" pitchFamily="34" charset="0"/>
              <a:buChar char="•"/>
            </a:pPr>
            <a:endParaRPr lang="en-US" sz="1100" dirty="0">
              <a:latin typeface="Brandon Grotesque Regular" panose="020B0503020203060202" pitchFamily="34" charset="77"/>
            </a:endParaRPr>
          </a:p>
          <a:p>
            <a:pPr marL="171450" indent="-171450">
              <a:buFont typeface="Arial" panose="020B0604020202020204" pitchFamily="34" charset="0"/>
              <a:buChar char="•"/>
            </a:pPr>
            <a:endParaRPr lang="en-US" sz="1100" dirty="0">
              <a:latin typeface="Brandon Grotesque Regular" panose="020B0503020203060202" pitchFamily="34" charset="77"/>
            </a:endParaRPr>
          </a:p>
          <a:p>
            <a:pPr marL="171450" indent="-171450">
              <a:buFont typeface="Arial" panose="020B0604020202020204" pitchFamily="34" charset="0"/>
              <a:buChar char="•"/>
            </a:pPr>
            <a:endParaRPr lang="en-US" sz="1100" dirty="0">
              <a:latin typeface="Brandon Grotesque Regular" panose="020B0503020203060202" pitchFamily="34" charset="77"/>
            </a:endParaRPr>
          </a:p>
          <a:p>
            <a:pPr marL="171450" indent="-171450">
              <a:buFont typeface="Arial" panose="020B0604020202020204" pitchFamily="34" charset="0"/>
              <a:buChar char="•"/>
            </a:pPr>
            <a:endParaRPr lang="en-US" sz="1100" dirty="0">
              <a:latin typeface="Brandon Grotesque Regular" panose="020B0503020203060202" pitchFamily="34" charset="77"/>
            </a:endParaRPr>
          </a:p>
        </p:txBody>
      </p:sp>
      <p:sp>
        <p:nvSpPr>
          <p:cNvPr id="4" name="TextBox 3">
            <a:extLst>
              <a:ext uri="{FF2B5EF4-FFF2-40B4-BE49-F238E27FC236}">
                <a16:creationId xmlns:a16="http://schemas.microsoft.com/office/drawing/2014/main" id="{F3D4E07C-55E3-D8EB-DCC0-5A453260FBFF}"/>
              </a:ext>
            </a:extLst>
          </p:cNvPr>
          <p:cNvSpPr txBox="1"/>
          <p:nvPr/>
        </p:nvSpPr>
        <p:spPr>
          <a:xfrm>
            <a:off x="3739716" y="2197436"/>
            <a:ext cx="2313047" cy="646331"/>
          </a:xfrm>
          <a:prstGeom prst="rect">
            <a:avLst/>
          </a:prstGeom>
          <a:noFill/>
        </p:spPr>
        <p:txBody>
          <a:bodyPr wrap="square" rtlCol="0">
            <a:spAutoFit/>
          </a:bodyPr>
          <a:lstStyle/>
          <a:p>
            <a:pPr algn="ctr"/>
            <a:r>
              <a:rPr lang="en-US" sz="1200" dirty="0">
                <a:latin typeface="Brandon Grotesque Regular" panose="020B0503020203060202" pitchFamily="34" charset="77"/>
              </a:rPr>
              <a:t>The Experience Economy: Capturing Consumer Demand for Experiences</a:t>
            </a:r>
          </a:p>
        </p:txBody>
      </p:sp>
    </p:spTree>
    <p:extLst>
      <p:ext uri="{BB962C8B-B14F-4D97-AF65-F5344CB8AC3E}">
        <p14:creationId xmlns:p14="http://schemas.microsoft.com/office/powerpoint/2010/main" val="1083892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3"/>
          <p:cNvSpPr txBox="1"/>
          <p:nvPr/>
        </p:nvSpPr>
        <p:spPr>
          <a:xfrm>
            <a:off x="2820484" y="3692598"/>
            <a:ext cx="6551031" cy="2192359"/>
          </a:xfrm>
          <a:prstGeom prst="rect">
            <a:avLst/>
          </a:prstGeom>
          <a:noFill/>
          <a:ln>
            <a:noFill/>
          </a:ln>
        </p:spPr>
        <p:txBody>
          <a:bodyPr spcFirstLastPara="1" wrap="square" lIns="65000" tIns="65000" rIns="65000" bIns="65000" anchor="ctr" anchorCtr="0">
            <a:noAutofit/>
          </a:bodyPr>
          <a:lstStyle/>
          <a:p>
            <a:pPr marL="0" marR="0" lvl="0" indent="0" algn="ctr" defTabSz="914400" rtl="0" eaLnBrk="1" fontAlgn="auto" latinLnBrk="0" hangingPunct="1">
              <a:lnSpc>
                <a:spcPct val="110000"/>
              </a:lnSpc>
              <a:spcBef>
                <a:spcPts val="0"/>
              </a:spcBef>
              <a:spcAft>
                <a:spcPts val="0"/>
              </a:spcAft>
              <a:buClr>
                <a:srgbClr val="000090"/>
              </a:buClr>
              <a:buSzPts val="1920"/>
              <a:buFont typeface="Arial"/>
              <a:buNone/>
              <a:tabLst/>
              <a:defRPr/>
            </a:pPr>
            <a:r>
              <a:rPr kumimoji="0" lang="en-GB" sz="1800" b="1"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For more information about this research or about joining ABA’s growing global network, contact:</a:t>
            </a:r>
          </a:p>
          <a:p>
            <a:pPr marL="0" marR="0" lvl="0" indent="0" algn="ctr" defTabSz="914400" rtl="0" eaLnBrk="1" fontAlgn="auto" latinLnBrk="0" hangingPunct="1">
              <a:lnSpc>
                <a:spcPct val="110000"/>
              </a:lnSpc>
              <a:spcBef>
                <a:spcPts val="0"/>
              </a:spcBef>
              <a:spcAft>
                <a:spcPts val="0"/>
              </a:spcAft>
              <a:buClr>
                <a:srgbClr val="000090"/>
              </a:buClr>
              <a:buSzPts val="1920"/>
              <a:buFont typeface="Arial"/>
              <a:buNone/>
              <a:tabLst/>
              <a:defRPr/>
            </a:pPr>
            <a:endParaRPr kumimoji="0" lang="en-US" sz="1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ctr" defTabSz="914400" rtl="0" eaLnBrk="1" fontAlgn="auto" latinLnBrk="0" hangingPunct="1">
              <a:lnSpc>
                <a:spcPct val="110000"/>
              </a:lnSpc>
              <a:spcBef>
                <a:spcPts val="0"/>
              </a:spcBef>
              <a:spcAft>
                <a:spcPts val="0"/>
              </a:spcAft>
              <a:buClr>
                <a:srgbClr val="000090"/>
              </a:buClr>
              <a:buSzPts val="1920"/>
              <a:buFont typeface="Arial"/>
              <a:buNone/>
              <a:tabLst/>
              <a:defRPr/>
            </a:pPr>
            <a:r>
              <a:rPr kumimoji="0" lang="en-GB" sz="1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Nico Daswani</a:t>
            </a:r>
          </a:p>
          <a:p>
            <a:pPr marL="0" marR="0" lvl="0" indent="0" algn="ctr" defTabSz="914400" rtl="0" eaLnBrk="1" fontAlgn="auto" latinLnBrk="0" hangingPunct="1">
              <a:lnSpc>
                <a:spcPct val="110000"/>
              </a:lnSpc>
              <a:spcBef>
                <a:spcPts val="0"/>
              </a:spcBef>
              <a:spcAft>
                <a:spcPts val="0"/>
              </a:spcAft>
              <a:buClr>
                <a:srgbClr val="000090"/>
              </a:buClr>
              <a:buSzPts val="1920"/>
              <a:buFont typeface="Arial"/>
              <a:buNone/>
              <a:tabLst/>
              <a:defRPr/>
            </a:pPr>
            <a:r>
              <a:rPr kumimoji="0" lang="en-GB" sz="1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Executive Director, Business Development</a:t>
            </a:r>
            <a:endParaRPr kumimoji="0" sz="1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ctr" defTabSz="914400" rtl="0" eaLnBrk="1" fontAlgn="auto" latinLnBrk="0" hangingPunct="1">
              <a:lnSpc>
                <a:spcPct val="110000"/>
              </a:lnSpc>
              <a:spcBef>
                <a:spcPts val="0"/>
              </a:spcBef>
              <a:spcAft>
                <a:spcPts val="0"/>
              </a:spcAft>
              <a:buClr>
                <a:srgbClr val="000090"/>
              </a:buClr>
              <a:buSzPts val="1920"/>
              <a:buFont typeface="Arial"/>
              <a:buNone/>
              <a:tabLst/>
              <a:defRPr/>
            </a:pPr>
            <a:r>
              <a:rPr kumimoji="0" lang="en-US" sz="1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hlinkClick r:id="rId3">
                  <a:extLst>
                    <a:ext uri="{A12FA001-AC4F-418D-AE19-62706E023703}">
                      <ahyp:hlinkClr xmlns:ahyp="http://schemas.microsoft.com/office/drawing/2018/hyperlinkcolor" val="tx"/>
                    </a:ext>
                  </a:extLst>
                </a:hlinkClick>
              </a:rPr>
              <a:t>nico.daswani@advisoryarts.com</a:t>
            </a:r>
            <a:endParaRPr kumimoji="0" lang="en-US" sz="1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ctr" defTabSz="914400" rtl="0" eaLnBrk="1" fontAlgn="auto" latinLnBrk="0" hangingPunct="1">
              <a:lnSpc>
                <a:spcPct val="110000"/>
              </a:lnSpc>
              <a:spcBef>
                <a:spcPts val="0"/>
              </a:spcBef>
              <a:spcAft>
                <a:spcPts val="0"/>
              </a:spcAft>
              <a:buClr>
                <a:srgbClr val="000090"/>
              </a:buClr>
              <a:buSzPts val="1920"/>
              <a:buFont typeface="Arial"/>
              <a:buNone/>
              <a:tabLst/>
              <a:defRPr/>
            </a:pPr>
            <a:endParaRPr kumimoji="0" sz="18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81" name="Google Shape;481;p43"/>
          <p:cNvSpPr txBox="1"/>
          <p:nvPr/>
        </p:nvSpPr>
        <p:spPr>
          <a:xfrm>
            <a:off x="3340640" y="2374831"/>
            <a:ext cx="5510717"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32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www.advisoryarts.com</a:t>
            </a:r>
            <a:endParaRPr kumimoji="0" sz="32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pic>
        <p:nvPicPr>
          <p:cNvPr id="2" name="Google Shape;57;p1">
            <a:extLst>
              <a:ext uri="{FF2B5EF4-FFF2-40B4-BE49-F238E27FC236}">
                <a16:creationId xmlns:a16="http://schemas.microsoft.com/office/drawing/2014/main" id="{B473E92B-ECA4-7A3D-C10D-B32A83F891E6}"/>
              </a:ext>
            </a:extLst>
          </p:cNvPr>
          <p:cNvPicPr preferRelativeResize="0"/>
          <p:nvPr/>
        </p:nvPicPr>
        <p:blipFill rotWithShape="1">
          <a:blip r:embed="rId4">
            <a:alphaModFix/>
          </a:blip>
          <a:srcRect/>
          <a:stretch/>
        </p:blipFill>
        <p:spPr>
          <a:xfrm>
            <a:off x="4213331" y="918112"/>
            <a:ext cx="3765338" cy="15814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13" name="Title 1">
            <a:extLst>
              <a:ext uri="{FF2B5EF4-FFF2-40B4-BE49-F238E27FC236}">
                <a16:creationId xmlns:a16="http://schemas.microsoft.com/office/drawing/2014/main" id="{3FF81BC3-9140-BB67-049B-19ABEFBFE34F}"/>
              </a:ext>
            </a:extLst>
          </p:cNvPr>
          <p:cNvSpPr>
            <a:spLocks noGrp="1"/>
          </p:cNvSpPr>
          <p:nvPr>
            <p:ph type="title"/>
          </p:nvPr>
        </p:nvSpPr>
        <p:spPr>
          <a:xfrm>
            <a:off x="281216" y="391806"/>
            <a:ext cx="11629567" cy="572266"/>
          </a:xfrm>
        </p:spPr>
        <p:txBody>
          <a:bodyPr numCol="1">
            <a:noAutofit/>
          </a:bodyPr>
          <a:lstStyle/>
          <a:p>
            <a:r>
              <a:rPr lang="en-US" sz="3200" dirty="0">
                <a:latin typeface="Brandon Grotesque Regular" panose="020B0503020203060202" pitchFamily="34" charset="77"/>
              </a:rPr>
              <a:t>Newest Members to Join ABA</a:t>
            </a:r>
          </a:p>
        </p:txBody>
      </p:sp>
      <p:grpSp>
        <p:nvGrpSpPr>
          <p:cNvPr id="34" name="Group 33">
            <a:extLst>
              <a:ext uri="{FF2B5EF4-FFF2-40B4-BE49-F238E27FC236}">
                <a16:creationId xmlns:a16="http://schemas.microsoft.com/office/drawing/2014/main" id="{7C34AEA2-BFD7-B947-35E5-3859C0BFFD5B}"/>
              </a:ext>
            </a:extLst>
          </p:cNvPr>
          <p:cNvGrpSpPr/>
          <p:nvPr/>
        </p:nvGrpSpPr>
        <p:grpSpPr>
          <a:xfrm>
            <a:off x="628500" y="1677481"/>
            <a:ext cx="11074303" cy="1586689"/>
            <a:chOff x="747375" y="1916118"/>
            <a:chExt cx="10875567" cy="1558215"/>
          </a:xfrm>
        </p:grpSpPr>
        <p:pic>
          <p:nvPicPr>
            <p:cNvPr id="2" name="Picture 2" descr="The Events Centre, Caloundra">
              <a:extLst>
                <a:ext uri="{FF2B5EF4-FFF2-40B4-BE49-F238E27FC236}">
                  <a16:creationId xmlns:a16="http://schemas.microsoft.com/office/drawing/2014/main" id="{A1C35FCE-47CB-F58C-4F3C-FF980B8513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45" b="16880"/>
            <a:stretch/>
          </p:blipFill>
          <p:spPr>
            <a:xfrm>
              <a:off x="7204858" y="2027404"/>
              <a:ext cx="1248305" cy="9446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0C9C95E-7982-C6D8-A9C7-20431B90AC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97" t="19848" r="10085" b="33510"/>
            <a:stretch/>
          </p:blipFill>
          <p:spPr>
            <a:xfrm>
              <a:off x="5445930" y="2031635"/>
              <a:ext cx="1403091" cy="78830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79871F7D-03B1-48CC-56F4-F9CF2BD23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063535" y="2062240"/>
              <a:ext cx="850178" cy="85017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41;p14">
              <a:extLst>
                <a:ext uri="{FF2B5EF4-FFF2-40B4-BE49-F238E27FC236}">
                  <a16:creationId xmlns:a16="http://schemas.microsoft.com/office/drawing/2014/main" id="{147DB6B4-21BD-20BC-D4C3-376F8168A247}"/>
                </a:ext>
              </a:extLst>
            </p:cNvPr>
            <p:cNvSpPr txBox="1"/>
            <p:nvPr/>
          </p:nvSpPr>
          <p:spPr>
            <a:xfrm>
              <a:off x="4063536" y="3166597"/>
              <a:ext cx="850177" cy="307736"/>
            </a:xfrm>
            <a:prstGeom prst="rect">
              <a:avLst/>
            </a:prstGeom>
            <a:noFill/>
            <a:ln>
              <a:noFill/>
            </a:ln>
          </p:spPr>
          <p:txBody>
            <a:bodyPr spcFirstLastPara="1" wrap="square" lIns="91425" tIns="45700" rIns="91425" bIns="45700" numCol="1" anchor="t" anchorCtr="0">
              <a:spAutoFit/>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Canada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4" name="Google Shape;241;p14">
              <a:extLst>
                <a:ext uri="{FF2B5EF4-FFF2-40B4-BE49-F238E27FC236}">
                  <a16:creationId xmlns:a16="http://schemas.microsoft.com/office/drawing/2014/main" id="{C2675B5D-9502-2D78-5887-10120B155D8B}"/>
                </a:ext>
              </a:extLst>
            </p:cNvPr>
            <p:cNvSpPr txBox="1"/>
            <p:nvPr/>
          </p:nvSpPr>
          <p:spPr>
            <a:xfrm>
              <a:off x="5842311" y="3152909"/>
              <a:ext cx="610328" cy="221091"/>
            </a:xfrm>
            <a:prstGeom prst="rect">
              <a:avLst/>
            </a:prstGeom>
            <a:noFill/>
            <a:ln>
              <a:noFill/>
            </a:ln>
          </p:spPr>
          <p:txBody>
            <a:bodyPr spcFirstLastPara="1" wrap="square" lIns="91425" tIns="45700" rIns="91425" bIns="45700" numCol="1" anchor="t" anchorCtr="0">
              <a:spAutoFit/>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USA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5" name="Google Shape;241;p14">
              <a:extLst>
                <a:ext uri="{FF2B5EF4-FFF2-40B4-BE49-F238E27FC236}">
                  <a16:creationId xmlns:a16="http://schemas.microsoft.com/office/drawing/2014/main" id="{C798DC0A-6A38-895B-7EF3-CBE02845D1D4}"/>
                </a:ext>
              </a:extLst>
            </p:cNvPr>
            <p:cNvSpPr txBox="1"/>
            <p:nvPr/>
          </p:nvSpPr>
          <p:spPr>
            <a:xfrm>
              <a:off x="7393310" y="3133756"/>
              <a:ext cx="933698" cy="307736"/>
            </a:xfrm>
            <a:prstGeom prst="rect">
              <a:avLst/>
            </a:prstGeom>
            <a:noFill/>
            <a:ln>
              <a:noFill/>
            </a:ln>
          </p:spPr>
          <p:txBody>
            <a:bodyPr spcFirstLastPara="1" wrap="square" lIns="91425" tIns="45700" rIns="91425" bIns="45700" numCol="1" anchor="t" anchorCtr="0">
              <a:spAutoFit/>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Australia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7" name="Google Shape;241;p14">
              <a:extLst>
                <a:ext uri="{FF2B5EF4-FFF2-40B4-BE49-F238E27FC236}">
                  <a16:creationId xmlns:a16="http://schemas.microsoft.com/office/drawing/2014/main" id="{C5040901-2018-67F4-36CE-770FD2D78E88}"/>
                </a:ext>
              </a:extLst>
            </p:cNvPr>
            <p:cNvSpPr txBox="1"/>
            <p:nvPr/>
          </p:nvSpPr>
          <p:spPr>
            <a:xfrm>
              <a:off x="9237334" y="3152909"/>
              <a:ext cx="610328" cy="221091"/>
            </a:xfrm>
            <a:prstGeom prst="rect">
              <a:avLst/>
            </a:prstGeom>
            <a:noFill/>
            <a:ln>
              <a:noFill/>
            </a:ln>
          </p:spPr>
          <p:txBody>
            <a:bodyPr spcFirstLastPara="1" wrap="square" lIns="91425" tIns="45700" rIns="91425" bIns="45700" numCol="1" anchor="t" anchorCtr="0">
              <a:spAutoFit/>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UK</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15" name="Google Shape;241;p14">
              <a:extLst>
                <a:ext uri="{FF2B5EF4-FFF2-40B4-BE49-F238E27FC236}">
                  <a16:creationId xmlns:a16="http://schemas.microsoft.com/office/drawing/2014/main" id="{8604F5E2-1FD5-3A57-8FE9-F326CB3114D7}"/>
                </a:ext>
              </a:extLst>
            </p:cNvPr>
            <p:cNvSpPr txBox="1"/>
            <p:nvPr/>
          </p:nvSpPr>
          <p:spPr>
            <a:xfrm>
              <a:off x="10868232" y="3166711"/>
              <a:ext cx="610328" cy="221091"/>
            </a:xfrm>
            <a:prstGeom prst="rect">
              <a:avLst/>
            </a:prstGeom>
            <a:noFill/>
            <a:ln>
              <a:noFill/>
            </a:ln>
          </p:spPr>
          <p:txBody>
            <a:bodyPr spcFirstLastPara="1" wrap="square" lIns="91425" tIns="45700" rIns="91425" bIns="45700" numCol="1" anchor="t" anchorCtr="0">
              <a:spAutoFit/>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USA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pic>
          <p:nvPicPr>
            <p:cNvPr id="20" name="Picture 19">
              <a:extLst>
                <a:ext uri="{FF2B5EF4-FFF2-40B4-BE49-F238E27FC236}">
                  <a16:creationId xmlns:a16="http://schemas.microsoft.com/office/drawing/2014/main" id="{9364CD38-4508-B626-CD98-7A0CD06C32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9580" y="2062240"/>
              <a:ext cx="850179" cy="850179"/>
            </a:xfrm>
            <a:prstGeom prst="rect">
              <a:avLst/>
            </a:prstGeom>
          </p:spPr>
        </p:pic>
        <p:sp>
          <p:nvSpPr>
            <p:cNvPr id="24" name="Google Shape;241;p14">
              <a:extLst>
                <a:ext uri="{FF2B5EF4-FFF2-40B4-BE49-F238E27FC236}">
                  <a16:creationId xmlns:a16="http://schemas.microsoft.com/office/drawing/2014/main" id="{BF9C5C7E-09FF-35BD-920F-D65862B54C8E}"/>
                </a:ext>
              </a:extLst>
            </p:cNvPr>
            <p:cNvSpPr txBox="1"/>
            <p:nvPr/>
          </p:nvSpPr>
          <p:spPr>
            <a:xfrm>
              <a:off x="2583599" y="3152910"/>
              <a:ext cx="610328" cy="221091"/>
            </a:xfrm>
            <a:prstGeom prst="rect">
              <a:avLst/>
            </a:prstGeom>
            <a:noFill/>
            <a:ln>
              <a:noFill/>
            </a:ln>
          </p:spPr>
          <p:txBody>
            <a:bodyPr spcFirstLastPara="1" wrap="square" lIns="91425" tIns="45700" rIns="91425" bIns="45700" numCol="1" anchor="t" anchorCtr="0">
              <a:spAutoFit/>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USA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pic>
          <p:nvPicPr>
            <p:cNvPr id="28" name="Picture 27">
              <a:extLst>
                <a:ext uri="{FF2B5EF4-FFF2-40B4-BE49-F238E27FC236}">
                  <a16:creationId xmlns:a16="http://schemas.microsoft.com/office/drawing/2014/main" id="{40BFE1C4-D1DA-7A4B-227B-B964987FEB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375" y="1926450"/>
              <a:ext cx="1121664" cy="1121664"/>
            </a:xfrm>
            <a:prstGeom prst="rect">
              <a:avLst/>
            </a:prstGeom>
          </p:spPr>
        </p:pic>
        <p:sp>
          <p:nvSpPr>
            <p:cNvPr id="29" name="Google Shape;241;p14">
              <a:extLst>
                <a:ext uri="{FF2B5EF4-FFF2-40B4-BE49-F238E27FC236}">
                  <a16:creationId xmlns:a16="http://schemas.microsoft.com/office/drawing/2014/main" id="{41A42821-09AC-BB19-1548-DBE6E0119B15}"/>
                </a:ext>
              </a:extLst>
            </p:cNvPr>
            <p:cNvSpPr txBox="1"/>
            <p:nvPr/>
          </p:nvSpPr>
          <p:spPr>
            <a:xfrm>
              <a:off x="973611" y="3168909"/>
              <a:ext cx="610328" cy="221091"/>
            </a:xfrm>
            <a:prstGeom prst="rect">
              <a:avLst/>
            </a:prstGeom>
            <a:noFill/>
            <a:ln>
              <a:noFill/>
            </a:ln>
          </p:spPr>
          <p:txBody>
            <a:bodyPr spcFirstLastPara="1" wrap="square" lIns="91425" tIns="45700" rIns="91425" bIns="45700" numCol="1" anchor="t" anchorCtr="0">
              <a:spAutoFit/>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USA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pic>
          <p:nvPicPr>
            <p:cNvPr id="31" name="Picture 30">
              <a:extLst>
                <a:ext uri="{FF2B5EF4-FFF2-40B4-BE49-F238E27FC236}">
                  <a16:creationId xmlns:a16="http://schemas.microsoft.com/office/drawing/2014/main" id="{C3F73478-0360-DBCD-1C17-D2F1197472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3849" y="1976242"/>
              <a:ext cx="899093" cy="899093"/>
            </a:xfrm>
            <a:prstGeom prst="rect">
              <a:avLst/>
            </a:prstGeom>
          </p:spPr>
        </p:pic>
        <p:pic>
          <p:nvPicPr>
            <p:cNvPr id="33" name="Picture 32">
              <a:extLst>
                <a:ext uri="{FF2B5EF4-FFF2-40B4-BE49-F238E27FC236}">
                  <a16:creationId xmlns:a16="http://schemas.microsoft.com/office/drawing/2014/main" id="{6F5DCF4C-D29D-B302-AAC5-015217C88E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59284" y="1916118"/>
              <a:ext cx="1121664" cy="1121664"/>
            </a:xfrm>
            <a:prstGeom prst="rect">
              <a:avLst/>
            </a:prstGeom>
          </p:spPr>
        </p:pic>
      </p:grpSp>
      <p:grpSp>
        <p:nvGrpSpPr>
          <p:cNvPr id="39" name="Group 38">
            <a:extLst>
              <a:ext uri="{FF2B5EF4-FFF2-40B4-BE49-F238E27FC236}">
                <a16:creationId xmlns:a16="http://schemas.microsoft.com/office/drawing/2014/main" id="{759676BE-B516-A2B6-9329-75ACA9EB7DC3}"/>
              </a:ext>
            </a:extLst>
          </p:cNvPr>
          <p:cNvGrpSpPr/>
          <p:nvPr/>
        </p:nvGrpSpPr>
        <p:grpSpPr>
          <a:xfrm>
            <a:off x="1286756" y="3905460"/>
            <a:ext cx="10269027" cy="1920780"/>
            <a:chOff x="1910092" y="3992340"/>
            <a:chExt cx="9660631" cy="1806982"/>
          </a:xfrm>
        </p:grpSpPr>
        <p:pic>
          <p:nvPicPr>
            <p:cNvPr id="1026" name="Picture 2" descr="Fondation Beyeler | Riehen">
              <a:extLst>
                <a:ext uri="{FF2B5EF4-FFF2-40B4-BE49-F238E27FC236}">
                  <a16:creationId xmlns:a16="http://schemas.microsoft.com/office/drawing/2014/main" id="{F0C2EC83-7536-32EC-5F13-17E96077F70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52" t="-3876" r="1952" b="33014"/>
            <a:stretch/>
          </p:blipFill>
          <p:spPr>
            <a:xfrm>
              <a:off x="6949975" y="4218653"/>
              <a:ext cx="1047807" cy="74249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41;p14">
              <a:extLst>
                <a:ext uri="{FF2B5EF4-FFF2-40B4-BE49-F238E27FC236}">
                  <a16:creationId xmlns:a16="http://schemas.microsoft.com/office/drawing/2014/main" id="{94971AFA-4C1C-5C23-372D-D43F849D1667}"/>
                </a:ext>
              </a:extLst>
            </p:cNvPr>
            <p:cNvSpPr txBox="1"/>
            <p:nvPr/>
          </p:nvSpPr>
          <p:spPr>
            <a:xfrm>
              <a:off x="3787267" y="5470705"/>
              <a:ext cx="624528" cy="226235"/>
            </a:xfrm>
            <a:prstGeom prst="rect">
              <a:avLst/>
            </a:prstGeom>
            <a:noFill/>
            <a:ln>
              <a:noFill/>
            </a:ln>
          </p:spPr>
          <p:txBody>
            <a:bodyPr spcFirstLastPara="1" wrap="square" lIns="91425" tIns="45700" rIns="91425" bIns="45700" numCol="1" anchor="t" anchorCtr="0">
              <a:spAutoFit/>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UK</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9" name="Google Shape;241;p14">
              <a:extLst>
                <a:ext uri="{FF2B5EF4-FFF2-40B4-BE49-F238E27FC236}">
                  <a16:creationId xmlns:a16="http://schemas.microsoft.com/office/drawing/2014/main" id="{59B3D4D6-6990-5432-37EE-4916B7B59C95}"/>
                </a:ext>
              </a:extLst>
            </p:cNvPr>
            <p:cNvSpPr txBox="1"/>
            <p:nvPr/>
          </p:nvSpPr>
          <p:spPr>
            <a:xfrm>
              <a:off x="5309135" y="5491586"/>
              <a:ext cx="819941" cy="307736"/>
            </a:xfrm>
            <a:prstGeom prst="rect">
              <a:avLst/>
            </a:prstGeom>
            <a:noFill/>
            <a:ln>
              <a:noFill/>
            </a:ln>
          </p:spPr>
          <p:txBody>
            <a:bodyPr spcFirstLastPara="1" wrap="square" lIns="91425" tIns="45700" rIns="91425" bIns="45700" numCol="1" anchor="t" anchorCtr="0">
              <a:spAutoFit/>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Ireland</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11" name="Google Shape;241;p14">
              <a:extLst>
                <a:ext uri="{FF2B5EF4-FFF2-40B4-BE49-F238E27FC236}">
                  <a16:creationId xmlns:a16="http://schemas.microsoft.com/office/drawing/2014/main" id="{6B20203E-3401-FEE0-E8D8-0FB525534926}"/>
                </a:ext>
              </a:extLst>
            </p:cNvPr>
            <p:cNvSpPr txBox="1"/>
            <p:nvPr/>
          </p:nvSpPr>
          <p:spPr>
            <a:xfrm>
              <a:off x="6986972" y="5482067"/>
              <a:ext cx="1047806" cy="307736"/>
            </a:xfrm>
            <a:prstGeom prst="rect">
              <a:avLst/>
            </a:prstGeom>
            <a:noFill/>
            <a:ln>
              <a:noFill/>
            </a:ln>
          </p:spPr>
          <p:txBody>
            <a:bodyPr spcFirstLastPara="1" wrap="square" lIns="91425" tIns="45700" rIns="91425" bIns="45700" numCol="1" anchor="t" anchorCtr="0">
              <a:spAutoFit/>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Switzerland</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pic>
          <p:nvPicPr>
            <p:cNvPr id="6" name="Picture 2" descr="Barking Gecko Theatre">
              <a:extLst>
                <a:ext uri="{FF2B5EF4-FFF2-40B4-BE49-F238E27FC236}">
                  <a16:creationId xmlns:a16="http://schemas.microsoft.com/office/drawing/2014/main" id="{4824ECF2-3C69-246F-7DF9-277BF710AAC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5974" b="15260"/>
            <a:stretch/>
          </p:blipFill>
          <p:spPr>
            <a:xfrm>
              <a:off x="8680549" y="4353415"/>
              <a:ext cx="1113570" cy="7657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41;p14">
              <a:extLst>
                <a:ext uri="{FF2B5EF4-FFF2-40B4-BE49-F238E27FC236}">
                  <a16:creationId xmlns:a16="http://schemas.microsoft.com/office/drawing/2014/main" id="{9221C7A8-B1C0-A76C-6EA3-36A2C1210BC8}"/>
                </a:ext>
              </a:extLst>
            </p:cNvPr>
            <p:cNvSpPr txBox="1"/>
            <p:nvPr/>
          </p:nvSpPr>
          <p:spPr>
            <a:xfrm>
              <a:off x="8885795" y="5482067"/>
              <a:ext cx="908324" cy="307736"/>
            </a:xfrm>
            <a:prstGeom prst="rect">
              <a:avLst/>
            </a:prstGeom>
            <a:noFill/>
            <a:ln>
              <a:noFill/>
            </a:ln>
          </p:spPr>
          <p:txBody>
            <a:bodyPr spcFirstLastPara="1" wrap="square" lIns="91425" tIns="45700" rIns="91425" bIns="45700" numCol="1" anchor="t" anchorCtr="0">
              <a:spAutoFit/>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Australia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17" name="Google Shape;241;p14">
              <a:extLst>
                <a:ext uri="{FF2B5EF4-FFF2-40B4-BE49-F238E27FC236}">
                  <a16:creationId xmlns:a16="http://schemas.microsoft.com/office/drawing/2014/main" id="{D51F6C17-0D2F-CA61-29DB-476D0C096A5C}"/>
                </a:ext>
              </a:extLst>
            </p:cNvPr>
            <p:cNvSpPr txBox="1"/>
            <p:nvPr/>
          </p:nvSpPr>
          <p:spPr>
            <a:xfrm>
              <a:off x="10683993" y="5470705"/>
              <a:ext cx="624528" cy="226235"/>
            </a:xfrm>
            <a:prstGeom prst="rect">
              <a:avLst/>
            </a:prstGeom>
            <a:noFill/>
            <a:ln>
              <a:noFill/>
            </a:ln>
          </p:spPr>
          <p:txBody>
            <a:bodyPr spcFirstLastPara="1" wrap="square" lIns="91425" tIns="45700" rIns="91425" bIns="45700" numCol="1" anchor="t" anchorCtr="0">
              <a:spAutoFit/>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USA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pic>
          <p:nvPicPr>
            <p:cNvPr id="22" name="Picture 21">
              <a:extLst>
                <a:ext uri="{FF2B5EF4-FFF2-40B4-BE49-F238E27FC236}">
                  <a16:creationId xmlns:a16="http://schemas.microsoft.com/office/drawing/2014/main" id="{8BE7012F-73BC-C1C3-C460-DB1C45B586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10092" y="4150396"/>
              <a:ext cx="1161060" cy="1161060"/>
            </a:xfrm>
            <a:prstGeom prst="rect">
              <a:avLst/>
            </a:prstGeom>
          </p:spPr>
        </p:pic>
        <p:sp>
          <p:nvSpPr>
            <p:cNvPr id="23" name="Google Shape;241;p14">
              <a:extLst>
                <a:ext uri="{FF2B5EF4-FFF2-40B4-BE49-F238E27FC236}">
                  <a16:creationId xmlns:a16="http://schemas.microsoft.com/office/drawing/2014/main" id="{886115BE-A6F4-4095-D80E-35A2C130539B}"/>
                </a:ext>
              </a:extLst>
            </p:cNvPr>
            <p:cNvSpPr txBox="1"/>
            <p:nvPr/>
          </p:nvSpPr>
          <p:spPr>
            <a:xfrm>
              <a:off x="2228479" y="5475849"/>
              <a:ext cx="610328" cy="221091"/>
            </a:xfrm>
            <a:prstGeom prst="rect">
              <a:avLst/>
            </a:prstGeom>
            <a:noFill/>
            <a:ln>
              <a:noFill/>
            </a:ln>
          </p:spPr>
          <p:txBody>
            <a:bodyPr spcFirstLastPara="1" wrap="square" lIns="91425" tIns="45700" rIns="91425" bIns="45700" numCol="1" anchor="t" anchorCtr="0">
              <a:spAutoFit/>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USA</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pic>
          <p:nvPicPr>
            <p:cNvPr id="26" name="Picture 25">
              <a:extLst>
                <a:ext uri="{FF2B5EF4-FFF2-40B4-BE49-F238E27FC236}">
                  <a16:creationId xmlns:a16="http://schemas.microsoft.com/office/drawing/2014/main" id="{D5E2C664-F6DF-691F-1BD5-CF47C0B2696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98971" y="4044068"/>
              <a:ext cx="1271752" cy="1271752"/>
            </a:xfrm>
            <a:prstGeom prst="rect">
              <a:avLst/>
            </a:prstGeom>
          </p:spPr>
        </p:pic>
        <p:pic>
          <p:nvPicPr>
            <p:cNvPr id="36" name="Picture 35">
              <a:extLst>
                <a:ext uri="{FF2B5EF4-FFF2-40B4-BE49-F238E27FC236}">
                  <a16:creationId xmlns:a16="http://schemas.microsoft.com/office/drawing/2014/main" id="{BA2101AB-98B2-1A56-C018-9A71C9F3191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09135" y="4260179"/>
              <a:ext cx="865714" cy="865714"/>
            </a:xfrm>
            <a:prstGeom prst="rect">
              <a:avLst/>
            </a:prstGeom>
          </p:spPr>
        </p:pic>
        <p:pic>
          <p:nvPicPr>
            <p:cNvPr id="38" name="Picture 37">
              <a:extLst>
                <a:ext uri="{FF2B5EF4-FFF2-40B4-BE49-F238E27FC236}">
                  <a16:creationId xmlns:a16="http://schemas.microsoft.com/office/drawing/2014/main" id="{D3A15059-D41B-0FEB-0194-9036F09121D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37803" y="3992340"/>
              <a:ext cx="1319116" cy="1319116"/>
            </a:xfrm>
            <a:prstGeom prst="rect">
              <a:avLst/>
            </a:prstGeom>
          </p:spPr>
        </p:pic>
      </p:grpSp>
    </p:spTree>
    <p:extLst>
      <p:ext uri="{BB962C8B-B14F-4D97-AF65-F5344CB8AC3E}">
        <p14:creationId xmlns:p14="http://schemas.microsoft.com/office/powerpoint/2010/main" val="297307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373250" y="465600"/>
            <a:ext cx="11229300" cy="57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300 respondents from over 60 </a:t>
            </a:r>
            <a:r>
              <a:rPr lang="en-US" sz="3200" dirty="0" err="1">
                <a:latin typeface="Brandon Grotesque Regular" panose="020B0503020203060202" pitchFamily="34" charset="77"/>
              </a:rPr>
              <a:t>organisations</a:t>
            </a:r>
            <a:endParaRPr sz="3200" dirty="0">
              <a:latin typeface="Brandon Grotesque Regular" panose="020B0503020203060202" pitchFamily="34" charset="77"/>
            </a:endParaRPr>
          </a:p>
        </p:txBody>
      </p:sp>
      <p:sp>
        <p:nvSpPr>
          <p:cNvPr id="7" name="TextBox 6">
            <a:extLst>
              <a:ext uri="{FF2B5EF4-FFF2-40B4-BE49-F238E27FC236}">
                <a16:creationId xmlns:a16="http://schemas.microsoft.com/office/drawing/2014/main" id="{F4032FCF-575C-48AF-010A-C9B2EC525ABD}"/>
              </a:ext>
            </a:extLst>
          </p:cNvPr>
          <p:cNvSpPr txBox="1"/>
          <p:nvPr/>
        </p:nvSpPr>
        <p:spPr>
          <a:xfrm>
            <a:off x="11071383" y="6000138"/>
            <a:ext cx="628698" cy="276999"/>
          </a:xfrm>
          <a:prstGeom prst="rect">
            <a:avLst/>
          </a:prstGeom>
          <a:noFill/>
        </p:spPr>
        <p:txBody>
          <a:bodyPr wrap="none" rtlCol="0">
            <a:spAutoFit/>
          </a:bodyPr>
          <a:lstStyle/>
          <a:p>
            <a:r>
              <a:rPr lang="en-US" sz="1200" dirty="0">
                <a:latin typeface="Brandon Grotesque Regular" panose="020B0503020203060202" pitchFamily="34" charset="77"/>
              </a:rPr>
              <a:t>N=296</a:t>
            </a:r>
          </a:p>
        </p:txBody>
      </p:sp>
      <p:graphicFrame>
        <p:nvGraphicFramePr>
          <p:cNvPr id="8" name="Table 7">
            <a:extLst>
              <a:ext uri="{FF2B5EF4-FFF2-40B4-BE49-F238E27FC236}">
                <a16:creationId xmlns:a16="http://schemas.microsoft.com/office/drawing/2014/main" id="{2CCCA27B-BAEA-D651-264B-A8971D04364C}"/>
              </a:ext>
            </a:extLst>
          </p:cNvPr>
          <p:cNvGraphicFramePr>
            <a:graphicFrameLocks noGrp="1"/>
          </p:cNvGraphicFramePr>
          <p:nvPr>
            <p:extLst>
              <p:ext uri="{D42A27DB-BD31-4B8C-83A1-F6EECF244321}">
                <p14:modId xmlns:p14="http://schemas.microsoft.com/office/powerpoint/2010/main" val="3019292584"/>
              </p:ext>
            </p:extLst>
          </p:nvPr>
        </p:nvGraphicFramePr>
        <p:xfrm>
          <a:off x="491919" y="1503014"/>
          <a:ext cx="2962965" cy="4351350"/>
        </p:xfrm>
        <a:graphic>
          <a:graphicData uri="http://schemas.openxmlformats.org/drawingml/2006/table">
            <a:tbl>
              <a:tblPr>
                <a:tableStyleId>{5C22544A-7EE6-4342-B048-85BDC9FD1C3A}</a:tableStyleId>
              </a:tblPr>
              <a:tblGrid>
                <a:gridCol w="2962965">
                  <a:extLst>
                    <a:ext uri="{9D8B030D-6E8A-4147-A177-3AD203B41FA5}">
                      <a16:colId xmlns:a16="http://schemas.microsoft.com/office/drawing/2014/main" val="1950585876"/>
                    </a:ext>
                  </a:extLst>
                </a:gridCol>
              </a:tblGrid>
              <a:tr h="174054">
                <a:tc>
                  <a:txBody>
                    <a:bodyPr/>
                    <a:lstStyle/>
                    <a:p>
                      <a:pPr algn="l" fontAlgn="b"/>
                      <a:r>
                        <a:rPr lang="en-US" sz="1050" u="none" strike="noStrike">
                          <a:effectLst/>
                          <a:latin typeface="Brandon Grotesque Regular" panose="020B0503020203060202" pitchFamily="34" charset="77"/>
                        </a:rPr>
                        <a:t>Academy of Ancient Music</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415398"/>
                  </a:ext>
                </a:extLst>
              </a:tr>
              <a:tr h="174054">
                <a:tc>
                  <a:txBody>
                    <a:bodyPr/>
                    <a:lstStyle/>
                    <a:p>
                      <a:pPr algn="l" fontAlgn="b"/>
                      <a:r>
                        <a:rPr lang="en-US" sz="1050" u="none" strike="noStrike">
                          <a:effectLst/>
                          <a:latin typeface="Brandon Grotesque Regular" panose="020B0503020203060202" pitchFamily="34" charset="77"/>
                        </a:rPr>
                        <a:t>Academy of St Martin in the Fields</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5923773"/>
                  </a:ext>
                </a:extLst>
              </a:tr>
              <a:tr h="174054">
                <a:tc>
                  <a:txBody>
                    <a:bodyPr/>
                    <a:lstStyle/>
                    <a:p>
                      <a:pPr algn="l" fontAlgn="b"/>
                      <a:r>
                        <a:rPr lang="en-US" sz="1050" u="none" strike="noStrike" dirty="0">
                          <a:effectLst/>
                          <a:latin typeface="Brandon Grotesque Regular" panose="020B0503020203060202" pitchFamily="34" charset="77"/>
                        </a:rPr>
                        <a:t>Arcangelo</a:t>
                      </a:r>
                      <a:endParaRPr lang="en-US" sz="1050" b="0" i="0" u="none" strike="noStrike" dirty="0">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0853792"/>
                  </a:ext>
                </a:extLst>
              </a:tr>
              <a:tr h="174054">
                <a:tc>
                  <a:txBody>
                    <a:bodyPr/>
                    <a:lstStyle/>
                    <a:p>
                      <a:pPr algn="l" fontAlgn="b"/>
                      <a:r>
                        <a:rPr lang="en-US" sz="1050" u="none" strike="noStrike">
                          <a:effectLst/>
                          <a:latin typeface="Brandon Grotesque Regular" panose="020B0503020203060202" pitchFamily="34" charset="77"/>
                        </a:rPr>
                        <a:t>Aurora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4461560"/>
                  </a:ext>
                </a:extLst>
              </a:tr>
              <a:tr h="174054">
                <a:tc>
                  <a:txBody>
                    <a:bodyPr/>
                    <a:lstStyle/>
                    <a:p>
                      <a:pPr algn="l" fontAlgn="b"/>
                      <a:r>
                        <a:rPr lang="en-US" sz="1050" u="none" strike="noStrike">
                          <a:effectLst/>
                          <a:latin typeface="Brandon Grotesque Regular" panose="020B0503020203060202" pitchFamily="34" charset="77"/>
                        </a:rPr>
                        <a:t>Bath Philharmonia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7239702"/>
                  </a:ext>
                </a:extLst>
              </a:tr>
              <a:tr h="174054">
                <a:tc>
                  <a:txBody>
                    <a:bodyPr/>
                    <a:lstStyle/>
                    <a:p>
                      <a:pPr algn="l" fontAlgn="b"/>
                      <a:r>
                        <a:rPr lang="en-US" sz="1050" u="none" strike="noStrike">
                          <a:effectLst/>
                          <a:latin typeface="Brandon Grotesque Regular" panose="020B0503020203060202" pitchFamily="34" charset="77"/>
                        </a:rPr>
                        <a:t>BBC Concert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54917"/>
                  </a:ext>
                </a:extLst>
              </a:tr>
              <a:tr h="174054">
                <a:tc>
                  <a:txBody>
                    <a:bodyPr/>
                    <a:lstStyle/>
                    <a:p>
                      <a:pPr algn="l" fontAlgn="b"/>
                      <a:r>
                        <a:rPr lang="en-US" sz="1050" u="none" strike="noStrike">
                          <a:effectLst/>
                          <a:latin typeface="Brandon Grotesque Regular" panose="020B0503020203060202" pitchFamily="34" charset="77"/>
                        </a:rPr>
                        <a:t>BBC London Orchestras &amp; Choirs</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4731722"/>
                  </a:ext>
                </a:extLst>
              </a:tr>
              <a:tr h="174054">
                <a:tc>
                  <a:txBody>
                    <a:bodyPr/>
                    <a:lstStyle/>
                    <a:p>
                      <a:pPr algn="l" fontAlgn="b"/>
                      <a:r>
                        <a:rPr lang="en-US" sz="1050" u="none" strike="noStrike">
                          <a:effectLst/>
                          <a:latin typeface="Brandon Grotesque Regular" panose="020B0503020203060202" pitchFamily="34" charset="77"/>
                        </a:rPr>
                        <a:t>BBC National Orchestra of Wales</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1902010"/>
                  </a:ext>
                </a:extLst>
              </a:tr>
              <a:tr h="174054">
                <a:tc>
                  <a:txBody>
                    <a:bodyPr/>
                    <a:lstStyle/>
                    <a:p>
                      <a:pPr algn="l" fontAlgn="b"/>
                      <a:r>
                        <a:rPr lang="en-US" sz="1050" u="none" strike="noStrike">
                          <a:effectLst/>
                          <a:latin typeface="Brandon Grotesque Regular" panose="020B0503020203060202" pitchFamily="34" charset="77"/>
                        </a:rPr>
                        <a:t>BBC Philharmonic</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1767214"/>
                  </a:ext>
                </a:extLst>
              </a:tr>
              <a:tr h="174054">
                <a:tc>
                  <a:txBody>
                    <a:bodyPr/>
                    <a:lstStyle/>
                    <a:p>
                      <a:pPr algn="l" fontAlgn="b"/>
                      <a:r>
                        <a:rPr lang="en-US" sz="1050" u="none" strike="noStrike">
                          <a:effectLst/>
                          <a:latin typeface="Brandon Grotesque Regular" panose="020B0503020203060202" pitchFamily="34" charset="77"/>
                        </a:rPr>
                        <a:t>BBC Symphony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8146806"/>
                  </a:ext>
                </a:extLst>
              </a:tr>
              <a:tr h="174054">
                <a:tc>
                  <a:txBody>
                    <a:bodyPr/>
                    <a:lstStyle/>
                    <a:p>
                      <a:pPr algn="l" fontAlgn="b"/>
                      <a:r>
                        <a:rPr lang="en-US" sz="1050" u="none" strike="noStrike">
                          <a:effectLst/>
                          <a:latin typeface="Brandon Grotesque Regular" panose="020B0503020203060202" pitchFamily="34" charset="77"/>
                        </a:rPr>
                        <a:t>Birmingham Royal Ballet (Royal Ballet Sinfonia)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2416869"/>
                  </a:ext>
                </a:extLst>
              </a:tr>
              <a:tr h="174054">
                <a:tc>
                  <a:txBody>
                    <a:bodyPr/>
                    <a:lstStyle/>
                    <a:p>
                      <a:pPr algn="l" fontAlgn="b"/>
                      <a:r>
                        <a:rPr lang="en-US" sz="1050" u="none" strike="noStrike">
                          <a:effectLst/>
                          <a:latin typeface="Brandon Grotesque Regular" panose="020B0503020203060202" pitchFamily="34" charset="77"/>
                        </a:rPr>
                        <a:t>Bournemouth Symphony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0510355"/>
                  </a:ext>
                </a:extLst>
              </a:tr>
              <a:tr h="174054">
                <a:tc>
                  <a:txBody>
                    <a:bodyPr/>
                    <a:lstStyle/>
                    <a:p>
                      <a:pPr algn="l" fontAlgn="b"/>
                      <a:r>
                        <a:rPr lang="en-US" sz="1050" u="none" strike="noStrike">
                          <a:effectLst/>
                          <a:latin typeface="Brandon Grotesque Regular" panose="020B0503020203060202" pitchFamily="34" charset="77"/>
                        </a:rPr>
                        <a:t>Britten Sinfonia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5306212"/>
                  </a:ext>
                </a:extLst>
              </a:tr>
              <a:tr h="174054">
                <a:tc>
                  <a:txBody>
                    <a:bodyPr/>
                    <a:lstStyle/>
                    <a:p>
                      <a:pPr algn="l" fontAlgn="b"/>
                      <a:r>
                        <a:rPr lang="en-US" sz="1050" u="none" strike="noStrike">
                          <a:effectLst/>
                          <a:latin typeface="Brandon Grotesque Regular" panose="020B0503020203060202" pitchFamily="34" charset="77"/>
                        </a:rPr>
                        <a:t>Children's Classic Concerts</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0963414"/>
                  </a:ext>
                </a:extLst>
              </a:tr>
              <a:tr h="174054">
                <a:tc>
                  <a:txBody>
                    <a:bodyPr/>
                    <a:lstStyle/>
                    <a:p>
                      <a:pPr algn="l" fontAlgn="b"/>
                      <a:r>
                        <a:rPr lang="en-US" sz="1050" u="none" strike="noStrike">
                          <a:effectLst/>
                          <a:latin typeface="Brandon Grotesque Regular" panose="020B0503020203060202" pitchFamily="34" charset="77"/>
                        </a:rPr>
                        <a:t>Chineke! Foundation</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9909016"/>
                  </a:ext>
                </a:extLst>
              </a:tr>
              <a:tr h="174054">
                <a:tc>
                  <a:txBody>
                    <a:bodyPr/>
                    <a:lstStyle/>
                    <a:p>
                      <a:pPr algn="l" fontAlgn="b"/>
                      <a:r>
                        <a:rPr lang="en-US" sz="1050" u="none" strike="noStrike">
                          <a:effectLst/>
                          <a:latin typeface="Brandon Grotesque Regular" panose="020B0503020203060202" pitchFamily="34" charset="77"/>
                        </a:rPr>
                        <a:t>City of Birmingham Symphony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2071968"/>
                  </a:ext>
                </a:extLst>
              </a:tr>
              <a:tr h="174054">
                <a:tc>
                  <a:txBody>
                    <a:bodyPr/>
                    <a:lstStyle/>
                    <a:p>
                      <a:pPr algn="l" fontAlgn="b"/>
                      <a:r>
                        <a:rPr lang="en-US" sz="1050" u="none" strike="noStrike">
                          <a:effectLst/>
                          <a:latin typeface="Brandon Grotesque Regular" panose="020B0503020203060202" pitchFamily="34" charset="77"/>
                        </a:rPr>
                        <a:t>City of London Sinfonia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969794"/>
                  </a:ext>
                </a:extLst>
              </a:tr>
              <a:tr h="174054">
                <a:tc>
                  <a:txBody>
                    <a:bodyPr/>
                    <a:lstStyle/>
                    <a:p>
                      <a:pPr algn="l" fontAlgn="b"/>
                      <a:r>
                        <a:rPr lang="en-US" sz="1050" u="none" strike="noStrike">
                          <a:effectLst/>
                          <a:latin typeface="Brandon Grotesque Regular" panose="020B0503020203060202" pitchFamily="34" charset="77"/>
                        </a:rPr>
                        <a:t>Could be any BBC orch or BBC Orchestras &amp; Choirs</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900537"/>
                  </a:ext>
                </a:extLst>
              </a:tr>
              <a:tr h="174054">
                <a:tc>
                  <a:txBody>
                    <a:bodyPr/>
                    <a:lstStyle/>
                    <a:p>
                      <a:pPr algn="l" fontAlgn="b"/>
                      <a:r>
                        <a:rPr lang="en-US" sz="1050" u="none" strike="noStrike">
                          <a:effectLst/>
                          <a:latin typeface="Brandon Grotesque Regular" panose="020B0503020203060202" pitchFamily="34" charset="77"/>
                        </a:rPr>
                        <a:t>Dunedin Consort</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7517325"/>
                  </a:ext>
                </a:extLst>
              </a:tr>
              <a:tr h="174054">
                <a:tc>
                  <a:txBody>
                    <a:bodyPr/>
                    <a:lstStyle/>
                    <a:p>
                      <a:pPr algn="l" fontAlgn="b"/>
                      <a:r>
                        <a:rPr lang="en-US" sz="1050" u="none" strike="noStrike">
                          <a:effectLst/>
                          <a:latin typeface="Brandon Grotesque Regular" panose="020B0503020203060202" pitchFamily="34" charset="77"/>
                        </a:rPr>
                        <a:t>English Chamber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0389677"/>
                  </a:ext>
                </a:extLst>
              </a:tr>
              <a:tr h="174054">
                <a:tc>
                  <a:txBody>
                    <a:bodyPr/>
                    <a:lstStyle/>
                    <a:p>
                      <a:pPr algn="l" fontAlgn="b"/>
                      <a:r>
                        <a:rPr lang="en-US" sz="1050" u="none" strike="noStrike">
                          <a:effectLst/>
                          <a:latin typeface="Brandon Grotesque Regular" panose="020B0503020203060202" pitchFamily="34" charset="77"/>
                        </a:rPr>
                        <a:t>English National Opera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277245"/>
                  </a:ext>
                </a:extLst>
              </a:tr>
              <a:tr h="174054">
                <a:tc>
                  <a:txBody>
                    <a:bodyPr/>
                    <a:lstStyle/>
                    <a:p>
                      <a:pPr algn="l" fontAlgn="b"/>
                      <a:r>
                        <a:rPr lang="en-US" sz="1050" u="none" strike="noStrike">
                          <a:effectLst/>
                          <a:latin typeface="Brandon Grotesque Regular" panose="020B0503020203060202" pitchFamily="34" charset="77"/>
                        </a:rPr>
                        <a:t>English Symphony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4154233"/>
                  </a:ext>
                </a:extLst>
              </a:tr>
              <a:tr h="174054">
                <a:tc>
                  <a:txBody>
                    <a:bodyPr/>
                    <a:lstStyle/>
                    <a:p>
                      <a:pPr algn="l" fontAlgn="b"/>
                      <a:r>
                        <a:rPr lang="en-US" sz="1050" u="none" strike="noStrike">
                          <a:effectLst/>
                          <a:latin typeface="Brandon Grotesque Regular" panose="020B0503020203060202" pitchFamily="34" charset="77"/>
                        </a:rPr>
                        <a:t>Garsington Opera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2286316"/>
                  </a:ext>
                </a:extLst>
              </a:tr>
              <a:tr h="174054">
                <a:tc>
                  <a:txBody>
                    <a:bodyPr/>
                    <a:lstStyle/>
                    <a:p>
                      <a:pPr algn="l" fontAlgn="b"/>
                      <a:r>
                        <a:rPr lang="en-US" sz="1050" u="none" strike="noStrike">
                          <a:effectLst/>
                          <a:latin typeface="Brandon Grotesque Regular" panose="020B0503020203060202" pitchFamily="34" charset="77"/>
                        </a:rPr>
                        <a:t>Glyndebourne Sinfonia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5260157"/>
                  </a:ext>
                </a:extLst>
              </a:tr>
              <a:tr h="174054">
                <a:tc>
                  <a:txBody>
                    <a:bodyPr/>
                    <a:lstStyle/>
                    <a:p>
                      <a:pPr algn="l" fontAlgn="b"/>
                      <a:r>
                        <a:rPr lang="en-US" sz="1050" u="none" strike="noStrike" dirty="0">
                          <a:effectLst/>
                          <a:latin typeface="Brandon Grotesque Regular" panose="020B0503020203060202" pitchFamily="34" charset="77"/>
                        </a:rPr>
                        <a:t>Hallé Orchestra</a:t>
                      </a:r>
                      <a:endParaRPr lang="en-US" sz="1050" b="0" i="0" u="none" strike="noStrike" dirty="0">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3941466"/>
                  </a:ext>
                </a:extLst>
              </a:tr>
            </a:tbl>
          </a:graphicData>
        </a:graphic>
      </p:graphicFrame>
      <p:graphicFrame>
        <p:nvGraphicFramePr>
          <p:cNvPr id="9" name="Table 8">
            <a:extLst>
              <a:ext uri="{FF2B5EF4-FFF2-40B4-BE49-F238E27FC236}">
                <a16:creationId xmlns:a16="http://schemas.microsoft.com/office/drawing/2014/main" id="{AAA8DA95-516A-3EC2-0937-A2CDD8EC330F}"/>
              </a:ext>
            </a:extLst>
          </p:cNvPr>
          <p:cNvGraphicFramePr>
            <a:graphicFrameLocks noGrp="1"/>
          </p:cNvGraphicFramePr>
          <p:nvPr>
            <p:extLst>
              <p:ext uri="{D42A27DB-BD31-4B8C-83A1-F6EECF244321}">
                <p14:modId xmlns:p14="http://schemas.microsoft.com/office/powerpoint/2010/main" val="982883724"/>
              </p:ext>
            </p:extLst>
          </p:nvPr>
        </p:nvGraphicFramePr>
        <p:xfrm>
          <a:off x="3454884" y="1503014"/>
          <a:ext cx="2962965" cy="4351350"/>
        </p:xfrm>
        <a:graphic>
          <a:graphicData uri="http://schemas.openxmlformats.org/drawingml/2006/table">
            <a:tbl>
              <a:tblPr>
                <a:tableStyleId>{5C22544A-7EE6-4342-B048-85BDC9FD1C3A}</a:tableStyleId>
              </a:tblPr>
              <a:tblGrid>
                <a:gridCol w="2962965">
                  <a:extLst>
                    <a:ext uri="{9D8B030D-6E8A-4147-A177-3AD203B41FA5}">
                      <a16:colId xmlns:a16="http://schemas.microsoft.com/office/drawing/2014/main" val="1606310325"/>
                    </a:ext>
                  </a:extLst>
                </a:gridCol>
              </a:tblGrid>
              <a:tr h="174054">
                <a:tc>
                  <a:txBody>
                    <a:bodyPr/>
                    <a:lstStyle/>
                    <a:p>
                      <a:pPr algn="l" fontAlgn="b"/>
                      <a:r>
                        <a:rPr lang="en-US" sz="1050" u="none" strike="noStrike">
                          <a:effectLst/>
                          <a:latin typeface="Brandon Grotesque Regular" panose="020B0503020203060202" pitchFamily="34" charset="77"/>
                        </a:rPr>
                        <a:t>Irish Association of Youth Orchestras</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10298"/>
                  </a:ext>
                </a:extLst>
              </a:tr>
              <a:tr h="174054">
                <a:tc>
                  <a:txBody>
                    <a:bodyPr/>
                    <a:lstStyle/>
                    <a:p>
                      <a:pPr algn="l" fontAlgn="b"/>
                      <a:r>
                        <a:rPr lang="en-US" sz="1050" u="none" strike="noStrike">
                          <a:effectLst/>
                          <a:latin typeface="Brandon Grotesque Regular" panose="020B0503020203060202" pitchFamily="34" charset="77"/>
                        </a:rPr>
                        <a:t>Limelight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6228303"/>
                  </a:ext>
                </a:extLst>
              </a:tr>
              <a:tr h="174054">
                <a:tc>
                  <a:txBody>
                    <a:bodyPr/>
                    <a:lstStyle/>
                    <a:p>
                      <a:pPr algn="l" fontAlgn="b"/>
                      <a:r>
                        <a:rPr lang="en-US" sz="1050" u="none" strike="noStrike">
                          <a:effectLst/>
                          <a:latin typeface="Brandon Grotesque Regular" panose="020B0503020203060202" pitchFamily="34" charset="77"/>
                        </a:rPr>
                        <a:t>London Handel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1852700"/>
                  </a:ext>
                </a:extLst>
              </a:tr>
              <a:tr h="174054">
                <a:tc>
                  <a:txBody>
                    <a:bodyPr/>
                    <a:lstStyle/>
                    <a:p>
                      <a:pPr algn="l" fontAlgn="b"/>
                      <a:r>
                        <a:rPr lang="en-US" sz="1050" u="none" strike="noStrike">
                          <a:effectLst/>
                          <a:latin typeface="Brandon Grotesque Regular" panose="020B0503020203060202" pitchFamily="34" charset="77"/>
                        </a:rPr>
                        <a:t>London Philharmonic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767341"/>
                  </a:ext>
                </a:extLst>
              </a:tr>
              <a:tr h="174054">
                <a:tc>
                  <a:txBody>
                    <a:bodyPr/>
                    <a:lstStyle/>
                    <a:p>
                      <a:pPr algn="l" fontAlgn="b"/>
                      <a:r>
                        <a:rPr lang="en-US" sz="1050" u="none" strike="noStrike">
                          <a:effectLst/>
                          <a:latin typeface="Brandon Grotesque Regular" panose="020B0503020203060202" pitchFamily="34" charset="77"/>
                        </a:rPr>
                        <a:t>London Sinfonietta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7567884"/>
                  </a:ext>
                </a:extLst>
              </a:tr>
              <a:tr h="174054">
                <a:tc>
                  <a:txBody>
                    <a:bodyPr/>
                    <a:lstStyle/>
                    <a:p>
                      <a:pPr algn="l" fontAlgn="b"/>
                      <a:r>
                        <a:rPr lang="en-US" sz="1050" u="none" strike="noStrike">
                          <a:effectLst/>
                          <a:latin typeface="Brandon Grotesque Regular" panose="020B0503020203060202" pitchFamily="34" charset="77"/>
                        </a:rPr>
                        <a:t>London Symphony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4551169"/>
                  </a:ext>
                </a:extLst>
              </a:tr>
              <a:tr h="174054">
                <a:tc>
                  <a:txBody>
                    <a:bodyPr/>
                    <a:lstStyle/>
                    <a:p>
                      <a:pPr algn="l" fontAlgn="b"/>
                      <a:r>
                        <a:rPr lang="en-US" sz="1050" u="none" strike="noStrike">
                          <a:effectLst/>
                          <a:latin typeface="Brandon Grotesque Regular" panose="020B0503020203060202" pitchFamily="34" charset="77"/>
                        </a:rPr>
                        <a:t>Manchester Camerata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5614300"/>
                  </a:ext>
                </a:extLst>
              </a:tr>
              <a:tr h="174054">
                <a:tc>
                  <a:txBody>
                    <a:bodyPr/>
                    <a:lstStyle/>
                    <a:p>
                      <a:pPr algn="l" fontAlgn="b"/>
                      <a:r>
                        <a:rPr lang="en-US" sz="1050" u="none" strike="noStrike">
                          <a:effectLst/>
                          <a:latin typeface="Brandon Grotesque Regular" panose="020B0503020203060202" pitchFamily="34" charset="77"/>
                        </a:rPr>
                        <a:t>Multi-Story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9310806"/>
                  </a:ext>
                </a:extLst>
              </a:tr>
              <a:tr h="174054">
                <a:tc>
                  <a:txBody>
                    <a:bodyPr/>
                    <a:lstStyle/>
                    <a:p>
                      <a:pPr algn="l" fontAlgn="b"/>
                      <a:r>
                        <a:rPr lang="en-US" sz="1050" u="none" strike="noStrike">
                          <a:effectLst/>
                          <a:latin typeface="Brandon Grotesque Regular" panose="020B0503020203060202" pitchFamily="34" charset="77"/>
                        </a:rPr>
                        <a:t>Music in the Round</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9962533"/>
                  </a:ext>
                </a:extLst>
              </a:tr>
              <a:tr h="174054">
                <a:tc>
                  <a:txBody>
                    <a:bodyPr/>
                    <a:lstStyle/>
                    <a:p>
                      <a:pPr algn="l" fontAlgn="b"/>
                      <a:r>
                        <a:rPr lang="en-US" sz="1050" u="none" strike="noStrike">
                          <a:effectLst/>
                          <a:latin typeface="Brandon Grotesque Regular" panose="020B0503020203060202" pitchFamily="34" charset="77"/>
                        </a:rPr>
                        <a:t>National Children’s Orchestra of Great Britain</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3152886"/>
                  </a:ext>
                </a:extLst>
              </a:tr>
              <a:tr h="174054">
                <a:tc>
                  <a:txBody>
                    <a:bodyPr/>
                    <a:lstStyle/>
                    <a:p>
                      <a:pPr algn="l" fontAlgn="b"/>
                      <a:r>
                        <a:rPr lang="en-US" sz="1050" u="none" strike="noStrike">
                          <a:effectLst/>
                          <a:latin typeface="Brandon Grotesque Regular" panose="020B0503020203060202" pitchFamily="34" charset="77"/>
                        </a:rPr>
                        <a:t>National Opera Studio</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554251"/>
                  </a:ext>
                </a:extLst>
              </a:tr>
              <a:tr h="174054">
                <a:tc>
                  <a:txBody>
                    <a:bodyPr/>
                    <a:lstStyle/>
                    <a:p>
                      <a:pPr algn="l" fontAlgn="b"/>
                      <a:r>
                        <a:rPr lang="en-US" sz="1050" u="none" strike="noStrike">
                          <a:effectLst/>
                          <a:latin typeface="Brandon Grotesque Regular" panose="020B0503020203060202" pitchFamily="34" charset="77"/>
                        </a:rPr>
                        <a:t>National Orchestra For All</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4402225"/>
                  </a:ext>
                </a:extLst>
              </a:tr>
              <a:tr h="174054">
                <a:tc>
                  <a:txBody>
                    <a:bodyPr/>
                    <a:lstStyle/>
                    <a:p>
                      <a:pPr algn="l" fontAlgn="b"/>
                      <a:r>
                        <a:rPr lang="en-US" sz="1050" u="none" strike="noStrike">
                          <a:effectLst/>
                          <a:latin typeface="Brandon Grotesque Regular" panose="020B0503020203060202" pitchFamily="34" charset="77"/>
                        </a:rPr>
                        <a:t>National Youth Orchestas of Scotland</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8449720"/>
                  </a:ext>
                </a:extLst>
              </a:tr>
              <a:tr h="174054">
                <a:tc>
                  <a:txBody>
                    <a:bodyPr/>
                    <a:lstStyle/>
                    <a:p>
                      <a:pPr algn="l" fontAlgn="b"/>
                      <a:r>
                        <a:rPr lang="en-US" sz="1050" u="none" strike="noStrike">
                          <a:effectLst/>
                          <a:latin typeface="Brandon Grotesque Regular" panose="020B0503020203060202" pitchFamily="34" charset="77"/>
                        </a:rPr>
                        <a:t>National Youth Orchestra of GB</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4041671"/>
                  </a:ext>
                </a:extLst>
              </a:tr>
              <a:tr h="174054">
                <a:tc>
                  <a:txBody>
                    <a:bodyPr/>
                    <a:lstStyle/>
                    <a:p>
                      <a:pPr algn="l" fontAlgn="b"/>
                      <a:r>
                        <a:rPr lang="en-US" sz="1050" u="none" strike="noStrike">
                          <a:effectLst/>
                          <a:latin typeface="Brandon Grotesque Regular" panose="020B0503020203060202" pitchFamily="34" charset="77"/>
                        </a:rPr>
                        <a:t>National Youth Orchestras of Scotland</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2167092"/>
                  </a:ext>
                </a:extLst>
              </a:tr>
              <a:tr h="174054">
                <a:tc>
                  <a:txBody>
                    <a:bodyPr/>
                    <a:lstStyle/>
                    <a:p>
                      <a:pPr algn="l" fontAlgn="b"/>
                      <a:r>
                        <a:rPr lang="en-US" sz="1050" u="none" strike="noStrike">
                          <a:effectLst/>
                          <a:latin typeface="Brandon Grotesque Regular" panose="020B0503020203060202" pitchFamily="34" charset="77"/>
                        </a:rPr>
                        <a:t>Open Up Music / National Open Youth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9058237"/>
                  </a:ext>
                </a:extLst>
              </a:tr>
              <a:tr h="174054">
                <a:tc>
                  <a:txBody>
                    <a:bodyPr/>
                    <a:lstStyle/>
                    <a:p>
                      <a:pPr algn="l" fontAlgn="b"/>
                      <a:r>
                        <a:rPr lang="en-US" sz="1050" u="none" strike="noStrike">
                          <a:effectLst/>
                          <a:latin typeface="Brandon Grotesque Regular" panose="020B0503020203060202" pitchFamily="34" charset="77"/>
                        </a:rPr>
                        <a:t>Orchestra of Scottish Opera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5244712"/>
                  </a:ext>
                </a:extLst>
              </a:tr>
              <a:tr h="174054">
                <a:tc>
                  <a:txBody>
                    <a:bodyPr/>
                    <a:lstStyle/>
                    <a:p>
                      <a:pPr algn="l" fontAlgn="b"/>
                      <a:r>
                        <a:rPr lang="en-US" sz="1050" u="none" strike="noStrike">
                          <a:effectLst/>
                          <a:latin typeface="Brandon Grotesque Regular" panose="020B0503020203060202" pitchFamily="34" charset="77"/>
                        </a:rPr>
                        <a:t>Orchestra of the Age of Enlightenment</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1751021"/>
                  </a:ext>
                </a:extLst>
              </a:tr>
              <a:tr h="174054">
                <a:tc>
                  <a:txBody>
                    <a:bodyPr/>
                    <a:lstStyle/>
                    <a:p>
                      <a:pPr algn="l" fontAlgn="b"/>
                      <a:r>
                        <a:rPr lang="en-US" sz="1050" u="none" strike="noStrike">
                          <a:effectLst/>
                          <a:latin typeface="Brandon Grotesque Regular" panose="020B0503020203060202" pitchFamily="34" charset="77"/>
                        </a:rPr>
                        <a:t>Orchestra of the Swan</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3369249"/>
                  </a:ext>
                </a:extLst>
              </a:tr>
              <a:tr h="174054">
                <a:tc>
                  <a:txBody>
                    <a:bodyPr/>
                    <a:lstStyle/>
                    <a:p>
                      <a:pPr algn="l" fontAlgn="b"/>
                      <a:r>
                        <a:rPr lang="en-US" sz="1050" u="none" strike="noStrike">
                          <a:effectLst/>
                          <a:latin typeface="Brandon Grotesque Regular" panose="020B0503020203060202" pitchFamily="34" charset="77"/>
                        </a:rPr>
                        <a:t>Orchestras Live</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184023"/>
                  </a:ext>
                </a:extLst>
              </a:tr>
              <a:tr h="174054">
                <a:tc>
                  <a:txBody>
                    <a:bodyPr/>
                    <a:lstStyle/>
                    <a:p>
                      <a:pPr algn="l" fontAlgn="b"/>
                      <a:r>
                        <a:rPr lang="en-US" sz="1050" u="none" strike="noStrike">
                          <a:effectLst/>
                          <a:latin typeface="Brandon Grotesque Regular" panose="020B0503020203060202" pitchFamily="34" charset="77"/>
                        </a:rPr>
                        <a:t>Oxford Philharmonic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1423206"/>
                  </a:ext>
                </a:extLst>
              </a:tr>
              <a:tr h="174054">
                <a:tc>
                  <a:txBody>
                    <a:bodyPr/>
                    <a:lstStyle/>
                    <a:p>
                      <a:pPr algn="l" fontAlgn="b"/>
                      <a:r>
                        <a:rPr lang="en-US" sz="1050" u="none" strike="noStrike">
                          <a:effectLst/>
                          <a:latin typeface="Brandon Grotesque Regular" panose="020B0503020203060202" pitchFamily="34" charset="77"/>
                        </a:rPr>
                        <a:t>Philharmonia Orchestra</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6823933"/>
                  </a:ext>
                </a:extLst>
              </a:tr>
              <a:tr h="174054">
                <a:tc>
                  <a:txBody>
                    <a:bodyPr/>
                    <a:lstStyle/>
                    <a:p>
                      <a:pPr algn="l" fontAlgn="b"/>
                      <a:r>
                        <a:rPr lang="en-US" sz="1050" u="none" strike="noStrike">
                          <a:effectLst/>
                          <a:latin typeface="Brandon Grotesque Regular" panose="020B0503020203060202" pitchFamily="34" charset="77"/>
                        </a:rPr>
                        <a:t>Royal Academy of Music</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810060"/>
                  </a:ext>
                </a:extLst>
              </a:tr>
              <a:tr h="174054">
                <a:tc>
                  <a:txBody>
                    <a:bodyPr/>
                    <a:lstStyle/>
                    <a:p>
                      <a:pPr algn="l" fontAlgn="b"/>
                      <a:r>
                        <a:rPr lang="en-US" sz="1050" u="none" strike="noStrike">
                          <a:effectLst/>
                          <a:latin typeface="Brandon Grotesque Regular" panose="020B0503020203060202" pitchFamily="34" charset="77"/>
                        </a:rPr>
                        <a:t>Royal Conservatoire of Scotland</a:t>
                      </a:r>
                      <a:endParaRPr lang="en-US" sz="1050" b="0" i="0" u="none" strike="noStrike">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609338"/>
                  </a:ext>
                </a:extLst>
              </a:tr>
              <a:tr h="174054">
                <a:tc>
                  <a:txBody>
                    <a:bodyPr/>
                    <a:lstStyle/>
                    <a:p>
                      <a:pPr algn="l" fontAlgn="b"/>
                      <a:r>
                        <a:rPr lang="en-US" sz="1050" u="none" strike="noStrike" dirty="0">
                          <a:effectLst/>
                          <a:latin typeface="Brandon Grotesque Regular" panose="020B0503020203060202" pitchFamily="34" charset="77"/>
                        </a:rPr>
                        <a:t>Royal Liverpool Philharmonic Orchestra</a:t>
                      </a:r>
                      <a:endParaRPr lang="en-US" sz="1050" b="0" i="0" u="none" strike="noStrike" dirty="0">
                        <a:solidFill>
                          <a:srgbClr val="000000"/>
                        </a:solidFill>
                        <a:effectLst/>
                        <a:latin typeface="Brandon Grotesque Regular" panose="020B0503020203060202" pitchFamily="34" charset="77"/>
                      </a:endParaRPr>
                    </a:p>
                  </a:txBody>
                  <a:tcPr marL="8703" marR="8703" marT="870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7491900"/>
                  </a:ext>
                </a:extLst>
              </a:tr>
            </a:tbl>
          </a:graphicData>
        </a:graphic>
      </p:graphicFrame>
      <p:graphicFrame>
        <p:nvGraphicFramePr>
          <p:cNvPr id="10" name="Table 9">
            <a:extLst>
              <a:ext uri="{FF2B5EF4-FFF2-40B4-BE49-F238E27FC236}">
                <a16:creationId xmlns:a16="http://schemas.microsoft.com/office/drawing/2014/main" id="{18D1B9C6-7CF4-979E-23F5-37C1592D15A3}"/>
              </a:ext>
            </a:extLst>
          </p:cNvPr>
          <p:cNvGraphicFramePr>
            <a:graphicFrameLocks noGrp="1"/>
          </p:cNvGraphicFramePr>
          <p:nvPr>
            <p:extLst>
              <p:ext uri="{D42A27DB-BD31-4B8C-83A1-F6EECF244321}">
                <p14:modId xmlns:p14="http://schemas.microsoft.com/office/powerpoint/2010/main" val="2558427397"/>
              </p:ext>
            </p:extLst>
          </p:nvPr>
        </p:nvGraphicFramePr>
        <p:xfrm>
          <a:off x="6417849" y="1503014"/>
          <a:ext cx="2653239" cy="3568065"/>
        </p:xfrm>
        <a:graphic>
          <a:graphicData uri="http://schemas.openxmlformats.org/drawingml/2006/table">
            <a:tbl>
              <a:tblPr>
                <a:tableStyleId>{5C22544A-7EE6-4342-B048-85BDC9FD1C3A}</a:tableStyleId>
              </a:tblPr>
              <a:tblGrid>
                <a:gridCol w="2653239">
                  <a:extLst>
                    <a:ext uri="{9D8B030D-6E8A-4147-A177-3AD203B41FA5}">
                      <a16:colId xmlns:a16="http://schemas.microsoft.com/office/drawing/2014/main" val="4176220510"/>
                    </a:ext>
                  </a:extLst>
                </a:gridCol>
              </a:tblGrid>
              <a:tr h="190500">
                <a:tc>
                  <a:txBody>
                    <a:bodyPr/>
                    <a:lstStyle/>
                    <a:p>
                      <a:pPr algn="l" fontAlgn="b"/>
                      <a:r>
                        <a:rPr lang="en-US" sz="1050" u="none" strike="noStrike">
                          <a:effectLst/>
                          <a:latin typeface="Brandon Grotesque Regular" panose="020B0503020203060202" pitchFamily="34" charset="77"/>
                        </a:rPr>
                        <a:t>Royal Northern Sinfonia / The Glasshouse International Centre for Music</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286211"/>
                  </a:ext>
                </a:extLst>
              </a:tr>
              <a:tr h="190500">
                <a:tc>
                  <a:txBody>
                    <a:bodyPr/>
                    <a:lstStyle/>
                    <a:p>
                      <a:pPr algn="l" fontAlgn="b"/>
                      <a:r>
                        <a:rPr lang="en-US" sz="1050" u="none" strike="noStrike">
                          <a:effectLst/>
                          <a:latin typeface="Brandon Grotesque Regular" panose="020B0503020203060202" pitchFamily="34" charset="77"/>
                        </a:rPr>
                        <a:t>Royal Opera and Ballet</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678193"/>
                  </a:ext>
                </a:extLst>
              </a:tr>
              <a:tr h="190500">
                <a:tc>
                  <a:txBody>
                    <a:bodyPr/>
                    <a:lstStyle/>
                    <a:p>
                      <a:pPr algn="l" fontAlgn="b"/>
                      <a:r>
                        <a:rPr lang="en-US" sz="1050" u="none" strike="noStrike">
                          <a:effectLst/>
                          <a:latin typeface="Brandon Grotesque Regular" panose="020B0503020203060202" pitchFamily="34" charset="77"/>
                        </a:rPr>
                        <a:t>Royal Philharmonic Orchestra</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0250607"/>
                  </a:ext>
                </a:extLst>
              </a:tr>
              <a:tr h="190500">
                <a:tc>
                  <a:txBody>
                    <a:bodyPr/>
                    <a:lstStyle/>
                    <a:p>
                      <a:pPr algn="l" fontAlgn="b"/>
                      <a:r>
                        <a:rPr lang="en-US" sz="1050" u="none" strike="noStrike" dirty="0">
                          <a:effectLst/>
                          <a:latin typeface="Brandon Grotesque Regular" panose="020B0503020203060202" pitchFamily="34" charset="77"/>
                        </a:rPr>
                        <a:t>Royal Scottish National Orchestra</a:t>
                      </a:r>
                      <a:endParaRPr lang="en-US" sz="1050" b="0" i="0" u="none" strike="noStrike" dirty="0">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9314181"/>
                  </a:ext>
                </a:extLst>
              </a:tr>
              <a:tr h="190500">
                <a:tc>
                  <a:txBody>
                    <a:bodyPr/>
                    <a:lstStyle/>
                    <a:p>
                      <a:pPr algn="l" fontAlgn="b"/>
                      <a:r>
                        <a:rPr lang="en-US" sz="1050" u="none" strike="noStrike">
                          <a:effectLst/>
                          <a:latin typeface="Brandon Grotesque Regular" panose="020B0503020203060202" pitchFamily="34" charset="77"/>
                        </a:rPr>
                        <a:t>Scottish Chamber Orchestra</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6419498"/>
                  </a:ext>
                </a:extLst>
              </a:tr>
              <a:tr h="190500">
                <a:tc>
                  <a:txBody>
                    <a:bodyPr/>
                    <a:lstStyle/>
                    <a:p>
                      <a:pPr algn="l" fontAlgn="b"/>
                      <a:r>
                        <a:rPr lang="en-US" sz="1050" u="none" strike="noStrike">
                          <a:effectLst/>
                          <a:latin typeface="Brandon Grotesque Regular" panose="020B0503020203060202" pitchFamily="34" charset="77"/>
                        </a:rPr>
                        <a:t>Scottish Ensemble</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8317008"/>
                  </a:ext>
                </a:extLst>
              </a:tr>
              <a:tr h="190500">
                <a:tc>
                  <a:txBody>
                    <a:bodyPr/>
                    <a:lstStyle/>
                    <a:p>
                      <a:pPr algn="l" fontAlgn="b"/>
                      <a:r>
                        <a:rPr lang="en-US" sz="1050" u="none" strike="noStrike">
                          <a:effectLst/>
                          <a:latin typeface="Brandon Grotesque Regular" panose="020B0503020203060202" pitchFamily="34" charset="77"/>
                        </a:rPr>
                        <a:t>Scottish National Jazz Orchestra</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195551"/>
                  </a:ext>
                </a:extLst>
              </a:tr>
              <a:tr h="190500">
                <a:tc>
                  <a:txBody>
                    <a:bodyPr/>
                    <a:lstStyle/>
                    <a:p>
                      <a:pPr algn="l" fontAlgn="b"/>
                      <a:r>
                        <a:rPr lang="en-US" sz="1050" u="none" strike="noStrike">
                          <a:effectLst/>
                          <a:latin typeface="Brandon Grotesque Regular" panose="020B0503020203060202" pitchFamily="34" charset="77"/>
                        </a:rPr>
                        <a:t>Sinfonia Cymru</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1132349"/>
                  </a:ext>
                </a:extLst>
              </a:tr>
              <a:tr h="190500">
                <a:tc>
                  <a:txBody>
                    <a:bodyPr/>
                    <a:lstStyle/>
                    <a:p>
                      <a:pPr algn="l" fontAlgn="b"/>
                      <a:r>
                        <a:rPr lang="en-US" sz="1050" u="none" strike="noStrike">
                          <a:effectLst/>
                          <a:latin typeface="Brandon Grotesque Regular" panose="020B0503020203060202" pitchFamily="34" charset="77"/>
                        </a:rPr>
                        <a:t>Sinfonia Smith Square</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6106426"/>
                  </a:ext>
                </a:extLst>
              </a:tr>
              <a:tr h="190500">
                <a:tc>
                  <a:txBody>
                    <a:bodyPr/>
                    <a:lstStyle/>
                    <a:p>
                      <a:pPr algn="l" fontAlgn="b"/>
                      <a:r>
                        <a:rPr lang="en-US" sz="1050" u="none" strike="noStrike">
                          <a:effectLst/>
                          <a:latin typeface="Brandon Grotesque Regular" panose="020B0503020203060202" pitchFamily="34" charset="77"/>
                        </a:rPr>
                        <a:t>Sinfonia Viva</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5272875"/>
                  </a:ext>
                </a:extLst>
              </a:tr>
              <a:tr h="190500">
                <a:tc>
                  <a:txBody>
                    <a:bodyPr/>
                    <a:lstStyle/>
                    <a:p>
                      <a:pPr algn="l" fontAlgn="b"/>
                      <a:r>
                        <a:rPr lang="en-US" sz="1050" u="none" strike="noStrike">
                          <a:effectLst/>
                          <a:latin typeface="Brandon Grotesque Regular" panose="020B0503020203060202" pitchFamily="34" charset="77"/>
                        </a:rPr>
                        <a:t>The English Concert</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7641725"/>
                  </a:ext>
                </a:extLst>
              </a:tr>
              <a:tr h="190500">
                <a:tc>
                  <a:txBody>
                    <a:bodyPr/>
                    <a:lstStyle/>
                    <a:p>
                      <a:pPr algn="l" fontAlgn="b"/>
                      <a:r>
                        <a:rPr lang="en-US" sz="1050" u="none" strike="noStrike">
                          <a:effectLst/>
                          <a:latin typeface="Brandon Grotesque Regular" panose="020B0503020203060202" pitchFamily="34" charset="77"/>
                        </a:rPr>
                        <a:t>The Glasgow Barons</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7446757"/>
                  </a:ext>
                </a:extLst>
              </a:tr>
              <a:tr h="190500">
                <a:tc>
                  <a:txBody>
                    <a:bodyPr/>
                    <a:lstStyle/>
                    <a:p>
                      <a:pPr algn="l" fontAlgn="b"/>
                      <a:r>
                        <a:rPr lang="en-US" sz="1050" u="none" strike="noStrike">
                          <a:effectLst/>
                          <a:latin typeface="Brandon Grotesque Regular" panose="020B0503020203060202" pitchFamily="34" charset="77"/>
                        </a:rPr>
                        <a:t>The Limelight Orchestra</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3295905"/>
                  </a:ext>
                </a:extLst>
              </a:tr>
              <a:tr h="190500">
                <a:tc>
                  <a:txBody>
                    <a:bodyPr/>
                    <a:lstStyle/>
                    <a:p>
                      <a:pPr algn="l" fontAlgn="b"/>
                      <a:r>
                        <a:rPr lang="en-US" sz="1050" u="none" strike="noStrike">
                          <a:effectLst/>
                          <a:latin typeface="Brandon Grotesque Regular" panose="020B0503020203060202" pitchFamily="34" charset="77"/>
                        </a:rPr>
                        <a:t>The Sixteen</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2164364"/>
                  </a:ext>
                </a:extLst>
              </a:tr>
              <a:tr h="190500">
                <a:tc>
                  <a:txBody>
                    <a:bodyPr/>
                    <a:lstStyle/>
                    <a:p>
                      <a:pPr algn="l" fontAlgn="b"/>
                      <a:r>
                        <a:rPr lang="en-US" sz="1050" u="none" strike="noStrike">
                          <a:effectLst/>
                          <a:latin typeface="Brandon Grotesque Regular" panose="020B0503020203060202" pitchFamily="34" charset="77"/>
                        </a:rPr>
                        <a:t>The Tenebrae Choir</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730974"/>
                  </a:ext>
                </a:extLst>
              </a:tr>
              <a:tr h="190500">
                <a:tc>
                  <a:txBody>
                    <a:bodyPr/>
                    <a:lstStyle/>
                    <a:p>
                      <a:pPr algn="l" fontAlgn="b"/>
                      <a:r>
                        <a:rPr lang="en-US" sz="1050" u="none" strike="noStrike">
                          <a:effectLst/>
                          <a:latin typeface="Brandon Grotesque Regular" panose="020B0503020203060202" pitchFamily="34" charset="77"/>
                        </a:rPr>
                        <a:t>Trinity Laban Conservatoire of Music and Dance</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9847783"/>
                  </a:ext>
                </a:extLst>
              </a:tr>
              <a:tr h="190500">
                <a:tc>
                  <a:txBody>
                    <a:bodyPr/>
                    <a:lstStyle/>
                    <a:p>
                      <a:pPr algn="l" fontAlgn="b"/>
                      <a:r>
                        <a:rPr lang="en-US" sz="1050" u="none" strike="noStrike">
                          <a:effectLst/>
                          <a:latin typeface="Brandon Grotesque Regular" panose="020B0503020203060202" pitchFamily="34" charset="77"/>
                        </a:rPr>
                        <a:t>Ulster Orchestra</a:t>
                      </a:r>
                      <a:endParaRPr lang="en-US" sz="1050" b="0" i="0" u="none" strike="noStrike">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8152734"/>
                  </a:ext>
                </a:extLst>
              </a:tr>
              <a:tr h="190500">
                <a:tc>
                  <a:txBody>
                    <a:bodyPr/>
                    <a:lstStyle/>
                    <a:p>
                      <a:pPr algn="l" fontAlgn="b"/>
                      <a:r>
                        <a:rPr lang="en-US" sz="1050" u="none" strike="noStrike" dirty="0">
                          <a:effectLst/>
                          <a:latin typeface="Brandon Grotesque Regular" panose="020B0503020203060202" pitchFamily="34" charset="77"/>
                        </a:rPr>
                        <a:t>Ulster Youth Orchestra</a:t>
                      </a:r>
                      <a:endParaRPr lang="en-US" sz="1050" b="0" i="0" u="none" strike="noStrike" dirty="0">
                        <a:solidFill>
                          <a:srgbClr val="000000"/>
                        </a:solidFill>
                        <a:effectLst/>
                        <a:latin typeface="Brandon Grotesque Regular" panose="020B0503020203060202" pitchFamily="34"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8634578"/>
                  </a:ext>
                </a:extLst>
              </a:tr>
            </a:tbl>
          </a:graphicData>
        </a:graphic>
      </p:graphicFrame>
      <p:sp>
        <p:nvSpPr>
          <p:cNvPr id="12" name="Google Shape;288;p23">
            <a:extLst>
              <a:ext uri="{FF2B5EF4-FFF2-40B4-BE49-F238E27FC236}">
                <a16:creationId xmlns:a16="http://schemas.microsoft.com/office/drawing/2014/main" id="{89D67664-0702-5FF6-0E21-DA3685B00DC2}"/>
              </a:ext>
            </a:extLst>
          </p:cNvPr>
          <p:cNvSpPr txBox="1"/>
          <p:nvPr/>
        </p:nvSpPr>
        <p:spPr>
          <a:xfrm>
            <a:off x="8791440" y="1294127"/>
            <a:ext cx="32462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lang="en-US" sz="1400" b="1" kern="0" dirty="0">
                <a:solidFill>
                  <a:srgbClr val="333333"/>
                </a:solidFill>
                <a:latin typeface="Brandon Grotesque Regular" panose="020B0503020203060202" pitchFamily="34" charset="77"/>
                <a:cs typeface="Arial"/>
                <a:sym typeface="Arial"/>
              </a:rPr>
              <a:t>Participants by Generation</a:t>
            </a:r>
            <a:endParaRPr kumimoji="0"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endParaRPr>
          </a:p>
        </p:txBody>
      </p:sp>
      <p:graphicFrame>
        <p:nvGraphicFramePr>
          <p:cNvPr id="13" name="Chart 12">
            <a:extLst>
              <a:ext uri="{FF2B5EF4-FFF2-40B4-BE49-F238E27FC236}">
                <a16:creationId xmlns:a16="http://schemas.microsoft.com/office/drawing/2014/main" id="{9E554E55-4B2A-4F72-6AAC-4D0860DA202F}"/>
              </a:ext>
            </a:extLst>
          </p:cNvPr>
          <p:cNvGraphicFramePr>
            <a:graphicFrameLocks/>
          </p:cNvGraphicFramePr>
          <p:nvPr>
            <p:extLst>
              <p:ext uri="{D42A27DB-BD31-4B8C-83A1-F6EECF244321}">
                <p14:modId xmlns:p14="http://schemas.microsoft.com/office/powerpoint/2010/main" val="2216282886"/>
              </p:ext>
            </p:extLst>
          </p:nvPr>
        </p:nvGraphicFramePr>
        <p:xfrm>
          <a:off x="8315096" y="1406588"/>
          <a:ext cx="4198986" cy="2540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F2EDBE2F-F6F8-6175-D1C4-CB32DAEF8ADC}"/>
              </a:ext>
            </a:extLst>
          </p:cNvPr>
          <p:cNvGraphicFramePr>
            <a:graphicFrameLocks/>
          </p:cNvGraphicFramePr>
          <p:nvPr>
            <p:extLst>
              <p:ext uri="{D42A27DB-BD31-4B8C-83A1-F6EECF244321}">
                <p14:modId xmlns:p14="http://schemas.microsoft.com/office/powerpoint/2010/main" val="768296313"/>
              </p:ext>
            </p:extLst>
          </p:nvPr>
        </p:nvGraphicFramePr>
        <p:xfrm>
          <a:off x="8315097" y="3869634"/>
          <a:ext cx="4198986" cy="2522766"/>
        </p:xfrm>
        <a:graphic>
          <a:graphicData uri="http://schemas.openxmlformats.org/drawingml/2006/chart">
            <c:chart xmlns:c="http://schemas.openxmlformats.org/drawingml/2006/chart" xmlns:r="http://schemas.openxmlformats.org/officeDocument/2006/relationships" r:id="rId4"/>
          </a:graphicData>
        </a:graphic>
      </p:graphicFrame>
      <p:sp>
        <p:nvSpPr>
          <p:cNvPr id="15" name="Google Shape;288;p23">
            <a:extLst>
              <a:ext uri="{FF2B5EF4-FFF2-40B4-BE49-F238E27FC236}">
                <a16:creationId xmlns:a16="http://schemas.microsoft.com/office/drawing/2014/main" id="{78361EB8-BD81-C0C1-2C25-D1E9E842A3FA}"/>
              </a:ext>
            </a:extLst>
          </p:cNvPr>
          <p:cNvSpPr txBox="1"/>
          <p:nvPr/>
        </p:nvSpPr>
        <p:spPr>
          <a:xfrm>
            <a:off x="8713670" y="3793104"/>
            <a:ext cx="32462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33333"/>
              </a:buClr>
              <a:buSzPts val="1400"/>
              <a:buFont typeface="Arial"/>
              <a:buNone/>
              <a:tabLst/>
              <a:defRPr/>
            </a:pPr>
            <a:r>
              <a:rPr lang="en-US" sz="1400" b="1" kern="0" dirty="0">
                <a:solidFill>
                  <a:srgbClr val="333333"/>
                </a:solidFill>
                <a:latin typeface="Brandon Grotesque Regular" panose="020B0503020203060202" pitchFamily="34" charset="77"/>
                <a:cs typeface="Arial"/>
                <a:sym typeface="Arial"/>
              </a:rPr>
              <a:t>Participants by Role</a:t>
            </a:r>
            <a:endParaRPr kumimoji="0" sz="1400" b="1" i="0" u="none" strike="noStrike" kern="0" cap="none" spc="0" normalizeH="0" baseline="0" noProof="0" dirty="0">
              <a:ln>
                <a:noFill/>
              </a:ln>
              <a:solidFill>
                <a:srgbClr val="333333"/>
              </a:solidFill>
              <a:effectLst/>
              <a:uLnTx/>
              <a:uFillTx/>
              <a:latin typeface="Brandon Grotesque Regular" panose="020B0503020203060202" pitchFamily="34" charset="77"/>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5"/>
          <p:cNvSpPr txBox="1">
            <a:spLocks noGrp="1"/>
          </p:cNvSpPr>
          <p:nvPr>
            <p:ph type="title"/>
          </p:nvPr>
        </p:nvSpPr>
        <p:spPr>
          <a:xfrm>
            <a:off x="373248" y="465603"/>
            <a:ext cx="10515600" cy="572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Today’s discussion</a:t>
            </a:r>
            <a:endParaRPr sz="3200" dirty="0">
              <a:latin typeface="Brandon Grotesque Regular" panose="020B0503020203060202" pitchFamily="34" charset="77"/>
            </a:endParaRPr>
          </a:p>
        </p:txBody>
      </p:sp>
      <p:sp>
        <p:nvSpPr>
          <p:cNvPr id="2" name="Google Shape;67;p5">
            <a:extLst>
              <a:ext uri="{FF2B5EF4-FFF2-40B4-BE49-F238E27FC236}">
                <a16:creationId xmlns:a16="http://schemas.microsoft.com/office/drawing/2014/main" id="{2A88D543-A4B2-E776-FE2D-DAF0159FDFDC}"/>
              </a:ext>
            </a:extLst>
          </p:cNvPr>
          <p:cNvSpPr/>
          <p:nvPr/>
        </p:nvSpPr>
        <p:spPr>
          <a:xfrm>
            <a:off x="264494" y="2717264"/>
            <a:ext cx="2369355" cy="123820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randon Grotesque Regular" panose="020B0503020203060202" pitchFamily="34" charset="77"/>
              <a:cs typeface="Arial"/>
              <a:sym typeface="Arial"/>
            </a:endParaRPr>
          </a:p>
        </p:txBody>
      </p:sp>
      <p:sp>
        <p:nvSpPr>
          <p:cNvPr id="3" name="Google Shape;55;p5">
            <a:extLst>
              <a:ext uri="{FF2B5EF4-FFF2-40B4-BE49-F238E27FC236}">
                <a16:creationId xmlns:a16="http://schemas.microsoft.com/office/drawing/2014/main" id="{F7103414-AAA7-A123-8C42-34675F205B91}"/>
              </a:ext>
            </a:extLst>
          </p:cNvPr>
          <p:cNvSpPr/>
          <p:nvPr/>
        </p:nvSpPr>
        <p:spPr>
          <a:xfrm>
            <a:off x="404565" y="2902144"/>
            <a:ext cx="948985" cy="917592"/>
          </a:xfrm>
          <a:prstGeom prst="rect">
            <a:avLst/>
          </a:prstGeom>
          <a:noFill/>
          <a:ln w="38100" cap="flat" cmpd="sng">
            <a:solidFill>
              <a:srgbClr val="011C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01</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cxnSp>
        <p:nvCxnSpPr>
          <p:cNvPr id="4" name="Google Shape;56;p5">
            <a:extLst>
              <a:ext uri="{FF2B5EF4-FFF2-40B4-BE49-F238E27FC236}">
                <a16:creationId xmlns:a16="http://schemas.microsoft.com/office/drawing/2014/main" id="{8EDA63A4-3929-8EFA-07F1-29FF6A596A72}"/>
              </a:ext>
            </a:extLst>
          </p:cNvPr>
          <p:cNvCxnSpPr/>
          <p:nvPr/>
        </p:nvCxnSpPr>
        <p:spPr>
          <a:xfrm>
            <a:off x="1509477" y="2888356"/>
            <a:ext cx="0" cy="945168"/>
          </a:xfrm>
          <a:prstGeom prst="straightConnector1">
            <a:avLst/>
          </a:prstGeom>
          <a:noFill/>
          <a:ln w="38100" cap="flat" cmpd="sng">
            <a:solidFill>
              <a:srgbClr val="011CA1"/>
            </a:solidFill>
            <a:prstDash val="solid"/>
            <a:round/>
            <a:headEnd type="none" w="sm" len="sm"/>
            <a:tailEnd type="none" w="sm" len="sm"/>
          </a:ln>
        </p:spPr>
      </p:cxnSp>
      <p:sp>
        <p:nvSpPr>
          <p:cNvPr id="5" name="Google Shape;57;p5">
            <a:extLst>
              <a:ext uri="{FF2B5EF4-FFF2-40B4-BE49-F238E27FC236}">
                <a16:creationId xmlns:a16="http://schemas.microsoft.com/office/drawing/2014/main" id="{7266AAC7-F050-3452-4B5B-F891A61865D9}"/>
              </a:ext>
            </a:extLst>
          </p:cNvPr>
          <p:cNvSpPr txBox="1"/>
          <p:nvPr/>
        </p:nvSpPr>
        <p:spPr>
          <a:xfrm>
            <a:off x="1522348" y="2865915"/>
            <a:ext cx="117387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Context and Methodology</a:t>
            </a:r>
          </a:p>
        </p:txBody>
      </p:sp>
      <p:sp>
        <p:nvSpPr>
          <p:cNvPr id="6" name="Google Shape;58;p5">
            <a:extLst>
              <a:ext uri="{FF2B5EF4-FFF2-40B4-BE49-F238E27FC236}">
                <a16:creationId xmlns:a16="http://schemas.microsoft.com/office/drawing/2014/main" id="{3968CA86-24F0-F1C4-CCFB-FB23825F37AC}"/>
              </a:ext>
            </a:extLst>
          </p:cNvPr>
          <p:cNvSpPr/>
          <p:nvPr/>
        </p:nvSpPr>
        <p:spPr>
          <a:xfrm>
            <a:off x="2710364" y="2890799"/>
            <a:ext cx="948983" cy="945168"/>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02</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7" name="Google Shape;59;p5">
            <a:extLst>
              <a:ext uri="{FF2B5EF4-FFF2-40B4-BE49-F238E27FC236}">
                <a16:creationId xmlns:a16="http://schemas.microsoft.com/office/drawing/2014/main" id="{E0B5F8C0-BD71-C6E1-C9A3-0D7AF0B8175C}"/>
              </a:ext>
            </a:extLst>
          </p:cNvPr>
          <p:cNvCxnSpPr/>
          <p:nvPr/>
        </p:nvCxnSpPr>
        <p:spPr>
          <a:xfrm>
            <a:off x="3816431" y="2883230"/>
            <a:ext cx="0" cy="960306"/>
          </a:xfrm>
          <a:prstGeom prst="straightConnector1">
            <a:avLst/>
          </a:prstGeom>
          <a:noFill/>
          <a:ln w="38100" cap="flat" cmpd="sng">
            <a:solidFill>
              <a:schemeClr val="accent1"/>
            </a:solidFill>
            <a:prstDash val="solid"/>
            <a:round/>
            <a:headEnd type="none" w="sm" len="sm"/>
            <a:tailEnd type="none" w="sm" len="sm"/>
          </a:ln>
        </p:spPr>
      </p:cxnSp>
      <p:sp>
        <p:nvSpPr>
          <p:cNvPr id="8" name="Google Shape;60;p5">
            <a:extLst>
              <a:ext uri="{FF2B5EF4-FFF2-40B4-BE49-F238E27FC236}">
                <a16:creationId xmlns:a16="http://schemas.microsoft.com/office/drawing/2014/main" id="{EA06B37A-EC77-CD3A-8167-15D3F2945B46}"/>
              </a:ext>
            </a:extLst>
          </p:cNvPr>
          <p:cNvSpPr txBox="1"/>
          <p:nvPr/>
        </p:nvSpPr>
        <p:spPr>
          <a:xfrm>
            <a:off x="3973653" y="2869764"/>
            <a:ext cx="99662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Overall findings</a:t>
            </a:r>
          </a:p>
        </p:txBody>
      </p:sp>
      <p:sp>
        <p:nvSpPr>
          <p:cNvPr id="9" name="Google Shape;61;p5">
            <a:extLst>
              <a:ext uri="{FF2B5EF4-FFF2-40B4-BE49-F238E27FC236}">
                <a16:creationId xmlns:a16="http://schemas.microsoft.com/office/drawing/2014/main" id="{9B0353C1-1699-8888-54A2-9B711C3CB336}"/>
              </a:ext>
            </a:extLst>
          </p:cNvPr>
          <p:cNvSpPr/>
          <p:nvPr/>
        </p:nvSpPr>
        <p:spPr>
          <a:xfrm>
            <a:off x="4937148" y="2895778"/>
            <a:ext cx="948985" cy="917591"/>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03</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10" name="Google Shape;62;p5">
            <a:extLst>
              <a:ext uri="{FF2B5EF4-FFF2-40B4-BE49-F238E27FC236}">
                <a16:creationId xmlns:a16="http://schemas.microsoft.com/office/drawing/2014/main" id="{5E5106C9-BAAB-3A0D-3042-F7DC3621185D}"/>
              </a:ext>
            </a:extLst>
          </p:cNvPr>
          <p:cNvCxnSpPr/>
          <p:nvPr/>
        </p:nvCxnSpPr>
        <p:spPr>
          <a:xfrm>
            <a:off x="6064921" y="2865915"/>
            <a:ext cx="0" cy="947336"/>
          </a:xfrm>
          <a:prstGeom prst="straightConnector1">
            <a:avLst/>
          </a:prstGeom>
          <a:noFill/>
          <a:ln w="38100" cap="flat" cmpd="sng">
            <a:solidFill>
              <a:schemeClr val="accent1"/>
            </a:solidFill>
            <a:prstDash val="solid"/>
            <a:round/>
            <a:headEnd type="none" w="sm" len="sm"/>
            <a:tailEnd type="none" w="sm" len="sm"/>
          </a:ln>
        </p:spPr>
      </p:cxnSp>
      <p:sp>
        <p:nvSpPr>
          <p:cNvPr id="11" name="Google Shape;63;p5">
            <a:extLst>
              <a:ext uri="{FF2B5EF4-FFF2-40B4-BE49-F238E27FC236}">
                <a16:creationId xmlns:a16="http://schemas.microsoft.com/office/drawing/2014/main" id="{D7BF5BA1-E5BB-EBFC-8EC8-012E2CF13A15}"/>
              </a:ext>
            </a:extLst>
          </p:cNvPr>
          <p:cNvSpPr txBox="1"/>
          <p:nvPr/>
        </p:nvSpPr>
        <p:spPr>
          <a:xfrm>
            <a:off x="6101823" y="2839122"/>
            <a:ext cx="103622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Employee Satisfaction</a:t>
            </a:r>
          </a:p>
        </p:txBody>
      </p:sp>
      <p:sp>
        <p:nvSpPr>
          <p:cNvPr id="12" name="Google Shape;64;p5">
            <a:extLst>
              <a:ext uri="{FF2B5EF4-FFF2-40B4-BE49-F238E27FC236}">
                <a16:creationId xmlns:a16="http://schemas.microsoft.com/office/drawing/2014/main" id="{4443FB91-9A59-798B-983A-2799F83E651A}"/>
              </a:ext>
            </a:extLst>
          </p:cNvPr>
          <p:cNvSpPr/>
          <p:nvPr/>
        </p:nvSpPr>
        <p:spPr>
          <a:xfrm>
            <a:off x="7186093" y="2874022"/>
            <a:ext cx="948982" cy="926189"/>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04</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13" name="Google Shape;65;p5">
            <a:extLst>
              <a:ext uri="{FF2B5EF4-FFF2-40B4-BE49-F238E27FC236}">
                <a16:creationId xmlns:a16="http://schemas.microsoft.com/office/drawing/2014/main" id="{F70F9B3A-0FAF-C260-DC7D-20B52CC0138D}"/>
              </a:ext>
            </a:extLst>
          </p:cNvPr>
          <p:cNvCxnSpPr>
            <a:cxnSpLocks/>
          </p:cNvCxnSpPr>
          <p:nvPr/>
        </p:nvCxnSpPr>
        <p:spPr>
          <a:xfrm>
            <a:off x="8292159" y="2866453"/>
            <a:ext cx="0" cy="960306"/>
          </a:xfrm>
          <a:prstGeom prst="straightConnector1">
            <a:avLst/>
          </a:prstGeom>
          <a:noFill/>
          <a:ln w="38100" cap="flat" cmpd="sng">
            <a:solidFill>
              <a:schemeClr val="accent1"/>
            </a:solidFill>
            <a:prstDash val="solid"/>
            <a:round/>
            <a:headEnd type="none" w="sm" len="sm"/>
            <a:tailEnd type="none" w="sm" len="sm"/>
          </a:ln>
        </p:spPr>
      </p:cxnSp>
      <p:sp>
        <p:nvSpPr>
          <p:cNvPr id="14" name="Google Shape;66;p5">
            <a:extLst>
              <a:ext uri="{FF2B5EF4-FFF2-40B4-BE49-F238E27FC236}">
                <a16:creationId xmlns:a16="http://schemas.microsoft.com/office/drawing/2014/main" id="{5D126505-1FAF-C7C6-7424-744A4B2B8DC9}"/>
              </a:ext>
            </a:extLst>
          </p:cNvPr>
          <p:cNvSpPr txBox="1"/>
          <p:nvPr/>
        </p:nvSpPr>
        <p:spPr>
          <a:xfrm>
            <a:off x="8340203" y="2846144"/>
            <a:ext cx="124371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Key Subgroup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Differences</a:t>
            </a:r>
          </a:p>
        </p:txBody>
      </p:sp>
      <p:sp>
        <p:nvSpPr>
          <p:cNvPr id="15" name="Google Shape;64;p5">
            <a:extLst>
              <a:ext uri="{FF2B5EF4-FFF2-40B4-BE49-F238E27FC236}">
                <a16:creationId xmlns:a16="http://schemas.microsoft.com/office/drawing/2014/main" id="{8095BD02-4AA1-A6F1-4092-436150CAC97B}"/>
              </a:ext>
            </a:extLst>
          </p:cNvPr>
          <p:cNvSpPr/>
          <p:nvPr/>
        </p:nvSpPr>
        <p:spPr>
          <a:xfrm>
            <a:off x="9631962" y="2876522"/>
            <a:ext cx="948983" cy="923689"/>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05</a:t>
            </a:r>
            <a:endParaRPr kumimoji="0"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endParaRPr>
          </a:p>
        </p:txBody>
      </p:sp>
      <p:cxnSp>
        <p:nvCxnSpPr>
          <p:cNvPr id="16" name="Google Shape;65;p5">
            <a:extLst>
              <a:ext uri="{FF2B5EF4-FFF2-40B4-BE49-F238E27FC236}">
                <a16:creationId xmlns:a16="http://schemas.microsoft.com/office/drawing/2014/main" id="{AD2F4DA3-6B27-3438-2016-639D97C85CE1}"/>
              </a:ext>
            </a:extLst>
          </p:cNvPr>
          <p:cNvCxnSpPr/>
          <p:nvPr/>
        </p:nvCxnSpPr>
        <p:spPr>
          <a:xfrm>
            <a:off x="10738029" y="2868953"/>
            <a:ext cx="0" cy="960306"/>
          </a:xfrm>
          <a:prstGeom prst="straightConnector1">
            <a:avLst/>
          </a:prstGeom>
          <a:noFill/>
          <a:ln w="38100" cap="flat" cmpd="sng">
            <a:solidFill>
              <a:schemeClr val="accent1"/>
            </a:solidFill>
            <a:prstDash val="solid"/>
            <a:round/>
            <a:headEnd type="none" w="sm" len="sm"/>
            <a:tailEnd type="none" w="sm" len="sm"/>
          </a:ln>
        </p:spPr>
      </p:cxnSp>
      <p:sp>
        <p:nvSpPr>
          <p:cNvPr id="17" name="Google Shape;66;p5">
            <a:extLst>
              <a:ext uri="{FF2B5EF4-FFF2-40B4-BE49-F238E27FC236}">
                <a16:creationId xmlns:a16="http://schemas.microsoft.com/office/drawing/2014/main" id="{C1ABF12F-8C98-A7D5-5A9A-2410591C38C8}"/>
              </a:ext>
            </a:extLst>
          </p:cNvPr>
          <p:cNvSpPr txBox="1"/>
          <p:nvPr/>
        </p:nvSpPr>
        <p:spPr>
          <a:xfrm>
            <a:off x="10786073" y="2848644"/>
            <a:ext cx="1201431"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Wrap-up</a:t>
            </a:r>
            <a:endParaRPr kumimoji="0" lang="en-US"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Tree>
    <p:extLst>
      <p:ext uri="{BB962C8B-B14F-4D97-AF65-F5344CB8AC3E}">
        <p14:creationId xmlns:p14="http://schemas.microsoft.com/office/powerpoint/2010/main" val="291017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p:nvPr/>
        </p:nvSpPr>
        <p:spPr>
          <a:xfrm>
            <a:off x="919090" y="2016256"/>
            <a:ext cx="2116276" cy="3539420"/>
          </a:xfrm>
          <a:prstGeom prst="rect">
            <a:avLst/>
          </a:prstGeom>
          <a:solidFill>
            <a:srgbClr val="F2F2F2"/>
          </a:solidFill>
          <a:ln>
            <a:noFill/>
          </a:ln>
        </p:spPr>
        <p:txBody>
          <a:bodyPr spcFirstLastPara="1" wrap="square" lIns="182875" tIns="182875" rIns="182875" bIns="1828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a:t>
            </a:r>
            <a:r>
              <a:rPr kumimoji="0" lang="en-US" sz="1600" b="1"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The ‘The show must go on’ mentality is dead. </a:t>
            </a: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Our budgets in the arts are predicated on people willing to throw themselves into this work and don’t mind being underpaid, and that’s not working anymore.”</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98" name="Google Shape;98;p5"/>
          <p:cNvSpPr txBox="1">
            <a:spLocks noGrp="1"/>
          </p:cNvSpPr>
          <p:nvPr>
            <p:ph type="title"/>
          </p:nvPr>
        </p:nvSpPr>
        <p:spPr>
          <a:xfrm>
            <a:off x="373248" y="465603"/>
            <a:ext cx="10515600" cy="572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en-US" sz="3200" dirty="0">
                <a:latin typeface="Brandon Grotesque Regular" panose="020B0503020203060202" pitchFamily="34" charset="77"/>
              </a:rPr>
              <a:t>What got us here won’t get us there</a:t>
            </a:r>
            <a:endParaRPr sz="3200" dirty="0">
              <a:latin typeface="Brandon Grotesque Regular" panose="020B0503020203060202" pitchFamily="34" charset="77"/>
            </a:endParaRPr>
          </a:p>
        </p:txBody>
      </p:sp>
      <p:sp>
        <p:nvSpPr>
          <p:cNvPr id="99" name="Google Shape;99;p5"/>
          <p:cNvSpPr txBox="1"/>
          <p:nvPr/>
        </p:nvSpPr>
        <p:spPr>
          <a:xfrm>
            <a:off x="3537388" y="2016256"/>
            <a:ext cx="3814483" cy="3539420"/>
          </a:xfrm>
          <a:prstGeom prst="rect">
            <a:avLst/>
          </a:prstGeom>
          <a:solidFill>
            <a:srgbClr val="F2F2F2"/>
          </a:solidFill>
          <a:ln>
            <a:noFill/>
          </a:ln>
        </p:spPr>
        <p:txBody>
          <a:bodyPr spcFirstLastPara="1" wrap="square" lIns="182875" tIns="182875" rIns="182875" bIns="1828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“In my short time here, I’ve noticed what I initially referred to as an inordinate level of love for our mission and the experiences we offer. I’ve also recognized that </a:t>
            </a:r>
            <a:r>
              <a:rPr kumimoji="0" lang="en-US" sz="1600" b="1"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the love for our institution is increasingly secondary to the love for self-care and family</a:t>
            </a: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As such, we are being a lot more intentional about looking inwardly and putting practices in place for our employees to have their personal needs better coexist with the needs of the institution.”</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100" name="Google Shape;100;p5"/>
          <p:cNvSpPr txBox="1"/>
          <p:nvPr/>
        </p:nvSpPr>
        <p:spPr>
          <a:xfrm>
            <a:off x="373248" y="1219285"/>
            <a:ext cx="340727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Quotes from global interviews</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
        <p:nvSpPr>
          <p:cNvPr id="101" name="Google Shape;101;p5"/>
          <p:cNvSpPr txBox="1"/>
          <p:nvPr/>
        </p:nvSpPr>
        <p:spPr>
          <a:xfrm>
            <a:off x="7853893" y="2016256"/>
            <a:ext cx="3205881" cy="3539420"/>
          </a:xfrm>
          <a:prstGeom prst="rect">
            <a:avLst/>
          </a:prstGeom>
          <a:solidFill>
            <a:srgbClr val="F2F2F2"/>
          </a:solidFill>
          <a:ln>
            <a:noFill/>
          </a:ln>
        </p:spPr>
        <p:txBody>
          <a:bodyPr spcFirstLastPara="1" wrap="square" lIns="182875" tIns="182875" rIns="182875" bIns="1828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“There’s a real sense, that in some cases, [arts organisations] have ‘</a:t>
            </a:r>
            <a:r>
              <a:rPr kumimoji="0" lang="en-US" sz="1600" b="1"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weaponized the mission</a:t>
            </a: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to keep us working at full tilt. “You can’t work tonight? What </a:t>
            </a:r>
            <a:r>
              <a:rPr kumimoji="0" lang="en-US" sz="1600" b="0" i="1"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about</a:t>
            </a: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 the children?”</a:t>
            </a: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a:t>
            </a:r>
            <a:r>
              <a:rPr kumimoji="0" lang="en-US" sz="1600" b="1" i="0" u="none" strike="noStrike" kern="0" cap="none" spc="0" normalizeH="0" baseline="0" noProof="0" dirty="0">
                <a:ln>
                  <a:noFill/>
                </a:ln>
                <a:solidFill>
                  <a:srgbClr val="011CA1"/>
                </a:solidFill>
                <a:effectLst/>
                <a:uLnTx/>
                <a:uFillTx/>
                <a:latin typeface="Brandon Grotesque Regular" panose="020B0503020203060202" pitchFamily="34" charset="77"/>
                <a:cs typeface="Arial"/>
                <a:sym typeface="Arial"/>
              </a:rPr>
              <a:t>Staff are starting to draw lines </a:t>
            </a:r>
            <a:r>
              <a:rPr kumimoji="0" lang="en-US" sz="16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rPr>
              <a:t>about what they’re willing to do in a way that’s much more protective of their lives outside of work.”</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0" i="0" u="none" strike="noStrike" kern="0" cap="none" spc="0" normalizeH="0" baseline="0" noProof="0" dirty="0">
              <a:ln>
                <a:noFill/>
              </a:ln>
              <a:solidFill>
                <a:srgbClr val="000000"/>
              </a:solidFill>
              <a:effectLst/>
              <a:uLnTx/>
              <a:uFillTx/>
              <a:latin typeface="Brandon Grotesque Regular" panose="020B0503020203060202" pitchFamily="34" charset="77"/>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373248" y="465603"/>
            <a:ext cx="10515600" cy="572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latin typeface="Brandon Grotesque Regular" panose="020B0503020203060202" pitchFamily="34" charset="77"/>
              </a:rPr>
              <a:t>Attributes for the survey</a:t>
            </a:r>
            <a:endParaRPr dirty="0">
              <a:latin typeface="Brandon Grotesque Regular" panose="020B0503020203060202" pitchFamily="34" charset="77"/>
            </a:endParaRPr>
          </a:p>
        </p:txBody>
      </p:sp>
      <p:sp>
        <p:nvSpPr>
          <p:cNvPr id="141" name="Google Shape;141;p8"/>
          <p:cNvSpPr txBox="1"/>
          <p:nvPr/>
        </p:nvSpPr>
        <p:spPr>
          <a:xfrm>
            <a:off x="465874" y="1259195"/>
            <a:ext cx="5483513" cy="5093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1CA1"/>
              </a:buClr>
              <a:buSzPts val="1200"/>
              <a:buFont typeface="Arial"/>
              <a:buNone/>
            </a:pPr>
            <a:r>
              <a:rPr lang="en-US" sz="1300" b="1" i="0" u="none" strike="noStrike" cap="none" dirty="0">
                <a:solidFill>
                  <a:srgbClr val="011CA1"/>
                </a:solidFill>
                <a:latin typeface="Brandon Grotesque Regular" panose="020B0503020203060202" pitchFamily="34" charset="77"/>
                <a:sym typeface="Arial"/>
              </a:rPr>
              <a:t>Organisational</a:t>
            </a:r>
            <a:endParaRPr sz="1300" b="1" i="0" u="none" strike="noStrike" cap="none" dirty="0">
              <a:solidFill>
                <a:srgbClr val="011CA1"/>
              </a:solidFill>
              <a:latin typeface="Brandon Grotesque Regular" panose="020B0503020203060202" pitchFamily="34" charset="77"/>
              <a:sym typeface="Arial"/>
            </a:endParaRPr>
          </a:p>
          <a:p>
            <a:pPr marL="342900" marR="0" lvl="0" indent="-3429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Artistic reputation: </a:t>
            </a:r>
            <a:r>
              <a:rPr lang="en-US" sz="1300" dirty="0">
                <a:solidFill>
                  <a:schemeClr val="dk1"/>
                </a:solidFill>
                <a:latin typeface="Brandon Grotesque Regular" panose="020B0503020203060202" pitchFamily="34" charset="77"/>
                <a:sym typeface="Arial"/>
              </a:rPr>
              <a:t>the extent to which the organisation and leadership are known as highest-calibre or innovative artists</a:t>
            </a:r>
            <a:endParaRPr sz="1300" dirty="0">
              <a:latin typeface="Brandon Grotesque Regular" panose="020B0503020203060202" pitchFamily="34" charset="77"/>
            </a:endParaRPr>
          </a:p>
          <a:p>
            <a:pPr marL="342900" marR="0" lvl="0" indent="-3429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Organisational commitment to DEI</a:t>
            </a:r>
            <a:r>
              <a:rPr lang="en-US" sz="1300" dirty="0">
                <a:solidFill>
                  <a:schemeClr val="dk1"/>
                </a:solidFill>
                <a:latin typeface="Brandon Grotesque Regular" panose="020B0503020203060202" pitchFamily="34" charset="77"/>
                <a:sym typeface="Arial"/>
              </a:rPr>
              <a:t>: the extent to which the organisation is committed to improving diversity, equity, inclusion, and accessibility</a:t>
            </a:r>
            <a:endParaRPr sz="1300" dirty="0">
              <a:latin typeface="Brandon Grotesque Regular" panose="020B0503020203060202" pitchFamily="34" charset="77"/>
            </a:endParaRPr>
          </a:p>
          <a:p>
            <a:pPr marL="342900" marR="0" lvl="0" indent="-342900" algn="l" rtl="0">
              <a:lnSpc>
                <a:spcPct val="100000"/>
              </a:lnSpc>
              <a:spcBef>
                <a:spcPts val="0"/>
              </a:spcBef>
              <a:spcAft>
                <a:spcPts val="0"/>
              </a:spcAft>
              <a:buClr>
                <a:schemeClr val="dk1"/>
              </a:buClr>
              <a:buSzPts val="1200"/>
              <a:buFont typeface="Arial"/>
              <a:buAutoNum type="arabicPeriod"/>
            </a:pPr>
            <a:r>
              <a:rPr lang="en-US" sz="1300" b="1" i="0" u="none" strike="noStrike" cap="none" dirty="0">
                <a:solidFill>
                  <a:schemeClr val="dk1"/>
                </a:solidFill>
                <a:latin typeface="Brandon Grotesque Regular" panose="020B0503020203060202" pitchFamily="34" charset="77"/>
                <a:sym typeface="Arial"/>
              </a:rPr>
              <a:t>Organisational communication</a:t>
            </a:r>
            <a:r>
              <a:rPr lang="en-US" sz="1300" i="0" u="none" strike="noStrike" cap="none" dirty="0">
                <a:solidFill>
                  <a:schemeClr val="dk1"/>
                </a:solidFill>
                <a:latin typeface="Brandon Grotesque Regular" panose="020B0503020203060202" pitchFamily="34" charset="77"/>
                <a:sym typeface="Arial"/>
              </a:rPr>
              <a:t>: the extent to which the organisation communicates priorities and activities, and encourages input in major decisions</a:t>
            </a:r>
            <a:endParaRPr sz="1300" dirty="0">
              <a:latin typeface="Brandon Grotesque Regular" panose="020B0503020203060202" pitchFamily="34" charset="77"/>
            </a:endParaRPr>
          </a:p>
          <a:p>
            <a:pPr marL="342900" marR="0" lvl="0" indent="-3429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Organisational diversity: </a:t>
            </a:r>
            <a:r>
              <a:rPr lang="en-US" sz="1300" dirty="0">
                <a:solidFill>
                  <a:schemeClr val="dk1"/>
                </a:solidFill>
                <a:latin typeface="Brandon Grotesque Regular" panose="020B0503020203060202" pitchFamily="34" charset="77"/>
                <a:sym typeface="Arial"/>
              </a:rPr>
              <a:t>the extent to which the organisation’s staff are diverse in demographics and background</a:t>
            </a:r>
            <a:endParaRPr sz="1300" dirty="0">
              <a:latin typeface="Brandon Grotesque Regular" panose="020B0503020203060202" pitchFamily="34" charset="77"/>
            </a:endParaRPr>
          </a:p>
          <a:p>
            <a:pPr marL="342900" marR="0" lvl="0" indent="-342900" algn="l" rtl="0">
              <a:lnSpc>
                <a:spcPct val="100000"/>
              </a:lnSpc>
              <a:spcBef>
                <a:spcPts val="0"/>
              </a:spcBef>
              <a:spcAft>
                <a:spcPts val="0"/>
              </a:spcAft>
              <a:buClr>
                <a:schemeClr val="dk1"/>
              </a:buClr>
              <a:buSzPts val="1200"/>
              <a:buFont typeface="Arial"/>
              <a:buAutoNum type="arabicPeriod"/>
            </a:pPr>
            <a:r>
              <a:rPr lang="en-US" sz="1300" b="1" i="0" u="none" strike="noStrike" cap="none" dirty="0">
                <a:solidFill>
                  <a:schemeClr val="dk1"/>
                </a:solidFill>
                <a:latin typeface="Brandon Grotesque Regular" panose="020B0503020203060202" pitchFamily="34" charset="77"/>
                <a:sym typeface="Arial"/>
              </a:rPr>
              <a:t>Organisational recognition: </a:t>
            </a:r>
            <a:r>
              <a:rPr lang="en-US" sz="1300" i="0" u="none" strike="noStrike" cap="none" dirty="0">
                <a:solidFill>
                  <a:schemeClr val="dk1"/>
                </a:solidFill>
                <a:latin typeface="Brandon Grotesque Regular" panose="020B0503020203060202" pitchFamily="34" charset="77"/>
                <a:sym typeface="Arial"/>
              </a:rPr>
              <a:t>the extent to which performance is regularly recognized </a:t>
            </a:r>
            <a:r>
              <a:rPr lang="en-US" sz="1300" dirty="0">
                <a:solidFill>
                  <a:schemeClr val="dk1"/>
                </a:solidFill>
                <a:latin typeface="Brandon Grotesque Regular" panose="020B0503020203060202" pitchFamily="34" charset="77"/>
                <a:sym typeface="Arial"/>
              </a:rPr>
              <a:t>inside the organisation</a:t>
            </a:r>
            <a:endParaRPr sz="1300" dirty="0">
              <a:latin typeface="Brandon Grotesque Regular" panose="020B0503020203060202" pitchFamily="34" charset="77"/>
            </a:endParaRPr>
          </a:p>
          <a:p>
            <a:pPr marL="342900" marR="0" lvl="0" indent="-342900" algn="l" rtl="0">
              <a:lnSpc>
                <a:spcPct val="100000"/>
              </a:lnSpc>
              <a:spcBef>
                <a:spcPts val="0"/>
              </a:spcBef>
              <a:spcAft>
                <a:spcPts val="0"/>
              </a:spcAft>
              <a:buClr>
                <a:schemeClr val="dk1"/>
              </a:buClr>
              <a:buSzPts val="1200"/>
              <a:buFont typeface="Arial"/>
              <a:buAutoNum type="arabicPeriod"/>
            </a:pPr>
            <a:r>
              <a:rPr lang="en-US" sz="1300" b="1" i="0" u="none" strike="noStrike" cap="none" dirty="0">
                <a:solidFill>
                  <a:schemeClr val="dk1"/>
                </a:solidFill>
                <a:latin typeface="Brandon Grotesque Regular" panose="020B0503020203060202" pitchFamily="34" charset="77"/>
                <a:sym typeface="Arial"/>
              </a:rPr>
              <a:t>Values-led culture: </a:t>
            </a:r>
            <a:r>
              <a:rPr lang="en-US" sz="1300" i="0" u="none" strike="noStrike" cap="none" dirty="0">
                <a:solidFill>
                  <a:schemeClr val="dk1"/>
                </a:solidFill>
                <a:latin typeface="Brandon Grotesque Regular" panose="020B0503020203060202" pitchFamily="34" charset="77"/>
                <a:sym typeface="Arial"/>
              </a:rPr>
              <a:t>the extent to which the organisation has </a:t>
            </a:r>
            <a:r>
              <a:rPr lang="en-US" sz="1300" dirty="0">
                <a:solidFill>
                  <a:schemeClr val="dk1"/>
                </a:solidFill>
                <a:latin typeface="Brandon Grotesque Regular" panose="020B0503020203060202" pitchFamily="34" charset="77"/>
              </a:rPr>
              <a:t>core</a:t>
            </a:r>
            <a:r>
              <a:rPr lang="en-US" sz="1300" i="0" u="none" strike="noStrike" cap="none" dirty="0">
                <a:solidFill>
                  <a:schemeClr val="dk1"/>
                </a:solidFill>
                <a:latin typeface="Brandon Grotesque Regular" panose="020B0503020203060202" pitchFamily="34" charset="77"/>
                <a:sym typeface="Arial"/>
              </a:rPr>
              <a:t> </a:t>
            </a:r>
            <a:r>
              <a:rPr lang="en-US" sz="1300" dirty="0">
                <a:solidFill>
                  <a:schemeClr val="dk1"/>
                </a:solidFill>
                <a:latin typeface="Brandon Grotesque Regular" panose="020B0503020203060202" pitchFamily="34" charset="77"/>
                <a:sym typeface="Arial"/>
              </a:rPr>
              <a:t>values they abide by and these values are supported by staff and leadership actions</a:t>
            </a:r>
            <a:endParaRPr sz="1300" i="0" u="none" strike="noStrike" cap="none" dirty="0">
              <a:solidFill>
                <a:schemeClr val="dk1"/>
              </a:solidFill>
              <a:latin typeface="Brandon Grotesque Regular" panose="020B0503020203060202" pitchFamily="34" charset="77"/>
              <a:sym typeface="Arial"/>
            </a:endParaRPr>
          </a:p>
          <a:p>
            <a:pPr marL="0" marR="0" lvl="0" indent="0" algn="l" rtl="0">
              <a:lnSpc>
                <a:spcPct val="100000"/>
              </a:lnSpc>
              <a:spcBef>
                <a:spcPts val="0"/>
              </a:spcBef>
              <a:spcAft>
                <a:spcPts val="0"/>
              </a:spcAft>
              <a:buClr>
                <a:schemeClr val="dk1"/>
              </a:buClr>
              <a:buSzPts val="1200"/>
              <a:buFont typeface="Arial"/>
              <a:buNone/>
            </a:pPr>
            <a:endParaRPr sz="1300" b="1" i="0" u="none" strike="noStrike" cap="none" dirty="0">
              <a:solidFill>
                <a:srgbClr val="000000"/>
              </a:solidFill>
              <a:latin typeface="Brandon Grotesque Regular" panose="020B0503020203060202" pitchFamily="34" charset="77"/>
              <a:sym typeface="Arial"/>
            </a:endParaRPr>
          </a:p>
          <a:p>
            <a:pPr marL="0" marR="0" lvl="0" indent="0" algn="l" rtl="0">
              <a:lnSpc>
                <a:spcPct val="100000"/>
              </a:lnSpc>
              <a:spcBef>
                <a:spcPts val="0"/>
              </a:spcBef>
              <a:spcAft>
                <a:spcPts val="0"/>
              </a:spcAft>
              <a:buClr>
                <a:schemeClr val="accent1"/>
              </a:buClr>
              <a:buSzPts val="1200"/>
              <a:buFont typeface="Arial"/>
              <a:buNone/>
            </a:pPr>
            <a:r>
              <a:rPr lang="en-US" sz="1300" b="1" i="0" u="none" strike="noStrike" cap="none" dirty="0">
                <a:solidFill>
                  <a:schemeClr val="accent1"/>
                </a:solidFill>
                <a:latin typeface="Brandon Grotesque Regular" panose="020B0503020203060202" pitchFamily="34" charset="77"/>
                <a:sym typeface="Arial"/>
              </a:rPr>
              <a:t>Job</a:t>
            </a:r>
            <a:endParaRPr sz="1300" b="1" dirty="0">
              <a:solidFill>
                <a:schemeClr val="accent1"/>
              </a:solidFill>
              <a:latin typeface="Brandon Grotesque Regular" panose="020B0503020203060202" pitchFamily="34" charset="77"/>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Ability to work from home</a:t>
            </a:r>
            <a:r>
              <a:rPr lang="en-US" sz="1300" dirty="0">
                <a:solidFill>
                  <a:schemeClr val="dk1"/>
                </a:solidFill>
                <a:latin typeface="Brandon Grotesque Regular" panose="020B0503020203060202" pitchFamily="34" charset="77"/>
                <a:sym typeface="Arial"/>
              </a:rPr>
              <a:t>: number of days per week (if any) that you can work from home or outside the office</a:t>
            </a:r>
            <a:endParaRPr sz="1300" dirty="0">
              <a:latin typeface="Brandon Grotesque Regular" panose="020B0503020203060202" pitchFamily="34" charset="77"/>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Job clarity and accountability for outcomes: </a:t>
            </a:r>
            <a:r>
              <a:rPr lang="en-US" sz="1300" dirty="0">
                <a:solidFill>
                  <a:schemeClr val="dk1"/>
                </a:solidFill>
                <a:latin typeface="Brandon Grotesque Regular" panose="020B0503020203060202" pitchFamily="34" charset="77"/>
                <a:sym typeface="Arial"/>
              </a:rPr>
              <a:t>the extent to which the job description or job responsibilities are clear and staff are held accountable</a:t>
            </a:r>
            <a:endParaRPr sz="1300" dirty="0">
              <a:latin typeface="Brandon Grotesque Regular" panose="020B0503020203060202" pitchFamily="34" charset="77"/>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Job schedule flexibility &amp; hours: </a:t>
            </a:r>
            <a:r>
              <a:rPr lang="en-US" sz="1300" dirty="0">
                <a:solidFill>
                  <a:schemeClr val="dk1"/>
                </a:solidFill>
                <a:latin typeface="Brandon Grotesque Regular" panose="020B0503020203060202" pitchFamily="34" charset="77"/>
                <a:sym typeface="Arial"/>
              </a:rPr>
              <a:t>the total number of hours, predictability of schedule or ability to adjust work hours</a:t>
            </a:r>
            <a:endParaRPr sz="1300" dirty="0">
              <a:latin typeface="Brandon Grotesque Regular" panose="020B0503020203060202" pitchFamily="34" charset="77"/>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 Job security: </a:t>
            </a:r>
            <a:r>
              <a:rPr lang="en-US" sz="1300" dirty="0">
                <a:solidFill>
                  <a:schemeClr val="dk1"/>
                </a:solidFill>
                <a:latin typeface="Brandon Grotesque Regular" panose="020B0503020203060202" pitchFamily="34" charset="77"/>
                <a:sym typeface="Arial"/>
              </a:rPr>
              <a:t>the extent to which the job is likely to endure and provide a reliable income</a:t>
            </a:r>
            <a:endParaRPr sz="1300" dirty="0">
              <a:latin typeface="Brandon Grotesque Regular" panose="020B0503020203060202" pitchFamily="34" charset="77"/>
            </a:endParaRPr>
          </a:p>
        </p:txBody>
      </p:sp>
      <p:sp>
        <p:nvSpPr>
          <p:cNvPr id="142" name="Google Shape;142;p8"/>
          <p:cNvSpPr txBox="1"/>
          <p:nvPr/>
        </p:nvSpPr>
        <p:spPr>
          <a:xfrm>
            <a:off x="6242615" y="1259195"/>
            <a:ext cx="5483511" cy="4493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1CA1"/>
              </a:buClr>
              <a:buSzPts val="1200"/>
              <a:buFont typeface="Arial"/>
              <a:buNone/>
            </a:pPr>
            <a:r>
              <a:rPr lang="en-US" sz="1300" b="1" i="0" u="none" strike="noStrike" cap="none" dirty="0">
                <a:solidFill>
                  <a:srgbClr val="011CA1"/>
                </a:solidFill>
                <a:latin typeface="Brandon Grotesque Regular" panose="020B0503020203060202" pitchFamily="34" charset="77"/>
                <a:sym typeface="Arial"/>
              </a:rPr>
              <a:t>Job, continued:</a:t>
            </a:r>
          </a:p>
          <a:p>
            <a:pPr marL="228600" marR="0" lvl="0" indent="-2286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Manager quality:</a:t>
            </a:r>
            <a:r>
              <a:rPr lang="en-US" sz="1300" dirty="0">
                <a:solidFill>
                  <a:schemeClr val="dk1"/>
                </a:solidFill>
                <a:latin typeface="Brandon Grotesque Regular" panose="020B0503020203060202" pitchFamily="34" charset="77"/>
                <a:sym typeface="Arial"/>
              </a:rPr>
              <a:t> the skills and coaching of your manager</a:t>
            </a:r>
            <a:endParaRPr lang="en-US" sz="1300" dirty="0">
              <a:latin typeface="Brandon Grotesque Regular" panose="020B0503020203060202" pitchFamily="34" charset="77"/>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Opportunity to manage others</a:t>
            </a:r>
            <a:r>
              <a:rPr lang="en-US" sz="1300" dirty="0">
                <a:solidFill>
                  <a:schemeClr val="dk1"/>
                </a:solidFill>
                <a:latin typeface="Brandon Grotesque Regular" panose="020B0503020203060202" pitchFamily="34" charset="77"/>
                <a:sym typeface="Arial"/>
              </a:rPr>
              <a:t>: ability to delegate tasks and support the career development of others as part of your job responsibilities </a:t>
            </a:r>
            <a:endParaRPr lang="en-US" sz="1300" dirty="0">
              <a:latin typeface="Brandon Grotesque Regular" panose="020B0503020203060202" pitchFamily="34" charset="77"/>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Room for growth: </a:t>
            </a:r>
            <a:r>
              <a:rPr lang="en-US" sz="1300" dirty="0">
                <a:solidFill>
                  <a:schemeClr val="dk1"/>
                </a:solidFill>
                <a:latin typeface="Brandon Grotesque Regular" panose="020B0503020203060202" pitchFamily="34" charset="77"/>
                <a:sym typeface="Arial"/>
              </a:rPr>
              <a:t>the opportunity to take on additional responsibilities in this organisation and increase skills and/or salary</a:t>
            </a:r>
            <a:endParaRPr lang="en-US" sz="1300" b="1" dirty="0">
              <a:solidFill>
                <a:schemeClr val="dk1"/>
              </a:solidFill>
              <a:latin typeface="Brandon Grotesque Regular" panose="020B0503020203060202" pitchFamily="34" charset="77"/>
              <a:sym typeface="Arial"/>
            </a:endParaRPr>
          </a:p>
          <a:p>
            <a:pPr marL="0" marR="0" lvl="0" indent="0" algn="l" rtl="0">
              <a:lnSpc>
                <a:spcPct val="100000"/>
              </a:lnSpc>
              <a:spcBef>
                <a:spcPts val="0"/>
              </a:spcBef>
              <a:spcAft>
                <a:spcPts val="0"/>
              </a:spcAft>
              <a:buClr>
                <a:srgbClr val="011CA1"/>
              </a:buClr>
              <a:buSzPts val="1200"/>
              <a:buFont typeface="Arial"/>
              <a:buNone/>
            </a:pPr>
            <a:endParaRPr lang="en-US" sz="1300" b="1" i="0" u="none" strike="noStrike" cap="none" dirty="0">
              <a:solidFill>
                <a:srgbClr val="011CA1"/>
              </a:solidFill>
              <a:latin typeface="Brandon Grotesque Regular" panose="020B0503020203060202" pitchFamily="34" charset="77"/>
              <a:sym typeface="Arial"/>
            </a:endParaRPr>
          </a:p>
          <a:p>
            <a:pPr marL="0" marR="0" lvl="0" indent="0" algn="l" rtl="0">
              <a:lnSpc>
                <a:spcPct val="100000"/>
              </a:lnSpc>
              <a:spcBef>
                <a:spcPts val="0"/>
              </a:spcBef>
              <a:spcAft>
                <a:spcPts val="0"/>
              </a:spcAft>
              <a:buClr>
                <a:srgbClr val="011CA1"/>
              </a:buClr>
              <a:buSzPts val="1200"/>
              <a:buFont typeface="Arial"/>
              <a:buNone/>
            </a:pPr>
            <a:r>
              <a:rPr lang="en-US" sz="1300" b="1" i="0" u="none" strike="noStrike" cap="none" dirty="0">
                <a:solidFill>
                  <a:srgbClr val="011CA1"/>
                </a:solidFill>
                <a:latin typeface="Brandon Grotesque Regular" panose="020B0503020203060202" pitchFamily="34" charset="77"/>
                <a:sym typeface="Arial"/>
              </a:rPr>
              <a:t>Benefits</a:t>
            </a:r>
            <a:endParaRPr sz="1300" dirty="0">
              <a:latin typeface="Brandon Grotesque Regular" panose="020B0503020203060202" pitchFamily="34" charset="77"/>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Caregiving leave</a:t>
            </a:r>
            <a:r>
              <a:rPr lang="en-US" sz="1300" dirty="0">
                <a:solidFill>
                  <a:schemeClr val="dk1"/>
                </a:solidFill>
                <a:latin typeface="Brandon Grotesque Regular" panose="020B0503020203060202" pitchFamily="34" charset="77"/>
                <a:sym typeface="Arial"/>
              </a:rPr>
              <a:t>: the extent to which the company goes beyond legally-required parental and family caregiving leave</a:t>
            </a:r>
            <a:endParaRPr sz="1300" dirty="0">
              <a:latin typeface="Brandon Grotesque Regular" panose="020B0503020203060202" pitchFamily="34" charset="77"/>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Onsite benefits: </a:t>
            </a:r>
            <a:r>
              <a:rPr lang="en-US" sz="1300" dirty="0">
                <a:solidFill>
                  <a:schemeClr val="dk1"/>
                </a:solidFill>
                <a:latin typeface="Brandon Grotesque Regular" panose="020B0503020203060202" pitchFamily="34" charset="77"/>
                <a:sym typeface="Arial"/>
              </a:rPr>
              <a:t>Access to fitness </a:t>
            </a:r>
            <a:r>
              <a:rPr lang="en-AU" sz="1300" dirty="0">
                <a:solidFill>
                  <a:schemeClr val="dk1"/>
                </a:solidFill>
                <a:latin typeface="Brandon Grotesque Regular" panose="020B0503020203060202" pitchFamily="34" charset="77"/>
                <a:sym typeface="Arial"/>
              </a:rPr>
              <a:t>centres</a:t>
            </a:r>
            <a:r>
              <a:rPr lang="en-US" sz="1300" dirty="0">
                <a:solidFill>
                  <a:schemeClr val="dk1"/>
                </a:solidFill>
                <a:latin typeface="Brandon Grotesque Regular" panose="020B0503020203060202" pitchFamily="34" charset="77"/>
                <a:sym typeface="Arial"/>
              </a:rPr>
              <a:t>, coffee/snacks, or free event tickets or memberships</a:t>
            </a:r>
            <a:endParaRPr sz="1300" dirty="0">
              <a:latin typeface="Brandon Grotesque Regular" panose="020B0503020203060202" pitchFamily="34" charset="77"/>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Office environment: </a:t>
            </a:r>
            <a:r>
              <a:rPr lang="en-US" sz="1300" dirty="0">
                <a:solidFill>
                  <a:schemeClr val="dk1"/>
                </a:solidFill>
                <a:latin typeface="Brandon Grotesque Regular" panose="020B0503020203060202" pitchFamily="34" charset="77"/>
                <a:sym typeface="Arial"/>
              </a:rPr>
              <a:t>the extent to which the office environment is spacious or offers privacy</a:t>
            </a:r>
            <a:endParaRPr sz="1300" dirty="0">
              <a:latin typeface="Brandon Grotesque Regular" panose="020B0503020203060202" pitchFamily="34" charset="77"/>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Professional development: </a:t>
            </a:r>
            <a:r>
              <a:rPr lang="en-US" sz="1300" dirty="0">
                <a:solidFill>
                  <a:schemeClr val="dk1"/>
                </a:solidFill>
                <a:latin typeface="Brandon Grotesque Regular" panose="020B0503020203060202" pitchFamily="34" charset="77"/>
                <a:sym typeface="Arial"/>
              </a:rPr>
              <a:t>the extent to which training, conferences, and other development activities are provided or paid for</a:t>
            </a:r>
            <a:endParaRPr sz="1300" dirty="0">
              <a:latin typeface="Brandon Grotesque Regular" panose="020B0503020203060202" pitchFamily="34" charset="77"/>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300" b="1" dirty="0">
                <a:solidFill>
                  <a:schemeClr val="dk1"/>
                </a:solidFill>
                <a:latin typeface="Brandon Grotesque Regular" panose="020B0503020203060202" pitchFamily="34" charset="77"/>
                <a:sym typeface="Arial"/>
              </a:rPr>
              <a:t>Workplace investment in technology: </a:t>
            </a:r>
            <a:r>
              <a:rPr lang="en-US" sz="1300" dirty="0">
                <a:solidFill>
                  <a:schemeClr val="dk1"/>
                </a:solidFill>
                <a:latin typeface="Brandon Grotesque Regular" panose="020B0503020203060202" pitchFamily="34" charset="77"/>
                <a:sym typeface="Arial"/>
              </a:rPr>
              <a:t>the extent to which the organisation provides technology to make your job easier</a:t>
            </a:r>
            <a:endParaRPr sz="1300" b="1" dirty="0">
              <a:solidFill>
                <a:schemeClr val="dk1"/>
              </a:solidFill>
              <a:latin typeface="Brandon Grotesque Regular" panose="020B0503020203060202" pitchFamily="34" charset="77"/>
              <a:sym typeface="Arial"/>
            </a:endParaRPr>
          </a:p>
          <a:p>
            <a:pPr marL="0" marR="0" lvl="0" indent="0" algn="l" rtl="0">
              <a:lnSpc>
                <a:spcPct val="100000"/>
              </a:lnSpc>
              <a:spcBef>
                <a:spcPts val="0"/>
              </a:spcBef>
              <a:spcAft>
                <a:spcPts val="0"/>
              </a:spcAft>
              <a:buClr>
                <a:schemeClr val="dk1"/>
              </a:buClr>
              <a:buSzPts val="1200"/>
              <a:buFont typeface="Arial"/>
              <a:buNone/>
            </a:pPr>
            <a:r>
              <a:rPr lang="en-US" sz="1300" dirty="0">
                <a:solidFill>
                  <a:schemeClr val="dk1"/>
                </a:solidFill>
                <a:latin typeface="Brandon Grotesque Regular" panose="020B0503020203060202" pitchFamily="34" charset="77"/>
                <a:sym typeface="Arial"/>
              </a:rPr>
              <a:t> </a:t>
            </a:r>
            <a:endParaRPr sz="1300" b="1" i="0" u="none" strike="noStrike" cap="none" dirty="0">
              <a:solidFill>
                <a:srgbClr val="011CA1"/>
              </a:solidFill>
              <a:latin typeface="Brandon Grotesque Regular" panose="020B0503020203060202" pitchFamily="34" charset="77"/>
              <a:sym typeface="Arial"/>
            </a:endParaRPr>
          </a:p>
          <a:p>
            <a:pPr marL="0" marR="0" lvl="0" indent="0" algn="l" rtl="0">
              <a:lnSpc>
                <a:spcPct val="100000"/>
              </a:lnSpc>
              <a:spcBef>
                <a:spcPts val="0"/>
              </a:spcBef>
              <a:spcAft>
                <a:spcPts val="0"/>
              </a:spcAft>
              <a:buClr>
                <a:srgbClr val="011CA1"/>
              </a:buClr>
              <a:buSzPts val="1200"/>
              <a:buFont typeface="Arial"/>
              <a:buNone/>
            </a:pPr>
            <a:r>
              <a:rPr lang="en-US" sz="1300" b="1" dirty="0">
                <a:solidFill>
                  <a:srgbClr val="011CA1"/>
                </a:solidFill>
                <a:latin typeface="Brandon Grotesque Regular" panose="020B0503020203060202" pitchFamily="34" charset="77"/>
                <a:sym typeface="Arial"/>
              </a:rPr>
              <a:t>Critical Comparison Point</a:t>
            </a:r>
            <a:endParaRPr sz="1300" dirty="0">
              <a:latin typeface="Brandon Grotesque Regular" panose="020B0503020203060202" pitchFamily="34" charset="77"/>
            </a:endParaRPr>
          </a:p>
          <a:p>
            <a:pPr marL="0" marR="0" lvl="0" indent="0" algn="l" rtl="0">
              <a:spcBef>
                <a:spcPts val="0"/>
              </a:spcBef>
              <a:spcAft>
                <a:spcPts val="0"/>
              </a:spcAft>
              <a:buNone/>
            </a:pPr>
            <a:r>
              <a:rPr lang="en-US" sz="1300" b="1" dirty="0">
                <a:solidFill>
                  <a:srgbClr val="000000"/>
                </a:solidFill>
                <a:latin typeface="Brandon Grotesque Regular" panose="020B0503020203060202" pitchFamily="34" charset="77"/>
                <a:sym typeface="Arial"/>
              </a:rPr>
              <a:t>Base Salary:</a:t>
            </a:r>
            <a:r>
              <a:rPr lang="en-US" sz="1300" dirty="0">
                <a:solidFill>
                  <a:srgbClr val="000000"/>
                </a:solidFill>
                <a:latin typeface="Brandon Grotesque Regular" panose="020B0503020203060202" pitchFamily="34" charset="77"/>
                <a:sym typeface="Arial"/>
              </a:rPr>
              <a:t> Total annual compensation provided by the job</a:t>
            </a:r>
            <a:endParaRPr sz="1300" dirty="0">
              <a:latin typeface="Brandon Grotesque Regular" panose="020B0503020203060202" pitchFamily="34" charset="77"/>
            </a:endParaRPr>
          </a:p>
          <a:p>
            <a:pPr marL="0" marR="0" lvl="0" indent="0" algn="l" rtl="0">
              <a:lnSpc>
                <a:spcPct val="100000"/>
              </a:lnSpc>
              <a:spcBef>
                <a:spcPts val="0"/>
              </a:spcBef>
              <a:spcAft>
                <a:spcPts val="0"/>
              </a:spcAft>
              <a:buClr>
                <a:schemeClr val="dk1"/>
              </a:buClr>
              <a:buSzPts val="1200"/>
              <a:buFont typeface="Arial"/>
              <a:buNone/>
            </a:pPr>
            <a:endParaRPr sz="1300" b="1" i="0" u="none" strike="noStrike" cap="none" dirty="0">
              <a:solidFill>
                <a:srgbClr val="011CA1"/>
              </a:solidFill>
              <a:latin typeface="Brandon Grotesque Regular" panose="020B0503020203060202" pitchFamily="34" charset="77"/>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aphicFrame>
        <p:nvGraphicFramePr>
          <p:cNvPr id="7" name="Table 3">
            <a:extLst>
              <a:ext uri="{FF2B5EF4-FFF2-40B4-BE49-F238E27FC236}">
                <a16:creationId xmlns:a16="http://schemas.microsoft.com/office/drawing/2014/main" id="{601AC8FE-65CA-4D2B-AAA4-5BB32561C8C1}"/>
              </a:ext>
            </a:extLst>
          </p:cNvPr>
          <p:cNvGraphicFramePr>
            <a:graphicFrameLocks noGrp="1"/>
          </p:cNvGraphicFramePr>
          <p:nvPr/>
        </p:nvGraphicFramePr>
        <p:xfrm>
          <a:off x="1010773" y="1705772"/>
          <a:ext cx="8197849" cy="2595880"/>
        </p:xfrm>
        <a:graphic>
          <a:graphicData uri="http://schemas.openxmlformats.org/drawingml/2006/table">
            <a:tbl>
              <a:tblPr firstRow="1" bandRow="1">
                <a:tableStyleId>{5940675A-B579-460E-94D1-54222C63F5DA}</a:tableStyleId>
              </a:tblPr>
              <a:tblGrid>
                <a:gridCol w="1821744">
                  <a:extLst>
                    <a:ext uri="{9D8B030D-6E8A-4147-A177-3AD203B41FA5}">
                      <a16:colId xmlns:a16="http://schemas.microsoft.com/office/drawing/2014/main" val="2945699996"/>
                    </a:ext>
                  </a:extLst>
                </a:gridCol>
                <a:gridCol w="3359330">
                  <a:extLst>
                    <a:ext uri="{9D8B030D-6E8A-4147-A177-3AD203B41FA5}">
                      <a16:colId xmlns:a16="http://schemas.microsoft.com/office/drawing/2014/main" val="3715561656"/>
                    </a:ext>
                  </a:extLst>
                </a:gridCol>
                <a:gridCol w="3016775">
                  <a:extLst>
                    <a:ext uri="{9D8B030D-6E8A-4147-A177-3AD203B41FA5}">
                      <a16:colId xmlns:a16="http://schemas.microsoft.com/office/drawing/2014/main" val="3879571544"/>
                    </a:ext>
                  </a:extLst>
                </a:gridCol>
              </a:tblGrid>
              <a:tr h="370840">
                <a:tc>
                  <a:txBody>
                    <a:bodyPr/>
                    <a:lstStyle/>
                    <a:p>
                      <a:pPr algn="ctr"/>
                      <a:r>
                        <a:rPr lang="en-US" sz="1600" b="1" dirty="0">
                          <a:latin typeface="Brandon Grotesque Regular" panose="020B0503020203060202" pitchFamily="34" charset="0"/>
                        </a:rPr>
                        <a:t>Attribute/Feature</a:t>
                      </a:r>
                    </a:p>
                  </a:txBody>
                  <a:tcPr>
                    <a:solidFill>
                      <a:schemeClr val="accent1">
                        <a:lumMod val="20000"/>
                        <a:lumOff val="80000"/>
                      </a:schemeClr>
                    </a:solidFill>
                  </a:tcPr>
                </a:tc>
                <a:tc>
                  <a:txBody>
                    <a:bodyPr/>
                    <a:lstStyle/>
                    <a:p>
                      <a:pPr algn="ctr"/>
                      <a:r>
                        <a:rPr lang="en-US" sz="1600" b="1" dirty="0">
                          <a:latin typeface="Brandon Grotesque Regular" panose="020B0503020203060202" pitchFamily="34" charset="0"/>
                        </a:rPr>
                        <a:t>Job Offer #1</a:t>
                      </a:r>
                    </a:p>
                  </a:txBody>
                  <a:tcPr>
                    <a:solidFill>
                      <a:schemeClr val="accent1">
                        <a:lumMod val="20000"/>
                        <a:lumOff val="80000"/>
                      </a:schemeClr>
                    </a:solidFill>
                  </a:tcPr>
                </a:tc>
                <a:tc>
                  <a:txBody>
                    <a:bodyPr/>
                    <a:lstStyle/>
                    <a:p>
                      <a:pPr algn="ctr"/>
                      <a:r>
                        <a:rPr lang="en-US" sz="1600" b="1" dirty="0">
                          <a:latin typeface="Brandon Grotesque Regular" panose="020B0503020203060202" pitchFamily="34" charset="0"/>
                        </a:rPr>
                        <a:t>Job Offer #2</a:t>
                      </a:r>
                    </a:p>
                  </a:txBody>
                  <a:tcPr>
                    <a:solidFill>
                      <a:schemeClr val="accent1">
                        <a:lumMod val="20000"/>
                        <a:lumOff val="80000"/>
                      </a:schemeClr>
                    </a:solidFill>
                  </a:tcPr>
                </a:tc>
                <a:extLst>
                  <a:ext uri="{0D108BD9-81ED-4DB2-BD59-A6C34878D82A}">
                    <a16:rowId xmlns:a16="http://schemas.microsoft.com/office/drawing/2014/main" val="3467557756"/>
                  </a:ext>
                </a:extLst>
              </a:tr>
              <a:tr h="370840">
                <a:tc>
                  <a:txBody>
                    <a:bodyPr/>
                    <a:lstStyle/>
                    <a:p>
                      <a:r>
                        <a:rPr lang="en-US" sz="1600" b="1" dirty="0">
                          <a:latin typeface="Brandon Grotesque Regular" panose="020B0503020203060202" pitchFamily="34" charset="0"/>
                        </a:rPr>
                        <a:t>Base Pay</a:t>
                      </a:r>
                    </a:p>
                  </a:txBody>
                  <a:tcPr>
                    <a:solidFill>
                      <a:schemeClr val="bg1"/>
                    </a:solidFill>
                  </a:tcPr>
                </a:tc>
                <a:tc>
                  <a:txBody>
                    <a:bodyPr/>
                    <a:lstStyle/>
                    <a:p>
                      <a:pPr algn="ctr"/>
                      <a:r>
                        <a:rPr lang="en-US" sz="1600" dirty="0">
                          <a:latin typeface="Brandon Grotesque Regular" panose="020B0503020203060202" pitchFamily="34" charset="0"/>
                        </a:rPr>
                        <a:t>20% increase in pay</a:t>
                      </a:r>
                    </a:p>
                  </a:txBody>
                  <a:tcPr>
                    <a:solidFill>
                      <a:schemeClr val="bg1"/>
                    </a:solidFill>
                  </a:tcPr>
                </a:tc>
                <a:tc>
                  <a:txBody>
                    <a:bodyPr/>
                    <a:lstStyle/>
                    <a:p>
                      <a:pPr algn="ctr"/>
                      <a:r>
                        <a:rPr lang="en-US" sz="1600" dirty="0">
                          <a:latin typeface="Brandon Grotesque Regular" panose="020B0503020203060202" pitchFamily="34" charset="0"/>
                        </a:rPr>
                        <a:t>No increase in pay</a:t>
                      </a:r>
                    </a:p>
                  </a:txBody>
                  <a:tcPr>
                    <a:solidFill>
                      <a:schemeClr val="bg1"/>
                    </a:solidFill>
                  </a:tcPr>
                </a:tc>
                <a:extLst>
                  <a:ext uri="{0D108BD9-81ED-4DB2-BD59-A6C34878D82A}">
                    <a16:rowId xmlns:a16="http://schemas.microsoft.com/office/drawing/2014/main" val="599042293"/>
                  </a:ext>
                </a:extLst>
              </a:tr>
              <a:tr h="370840">
                <a:tc>
                  <a:txBody>
                    <a:bodyPr/>
                    <a:lstStyle/>
                    <a:p>
                      <a:r>
                        <a:rPr lang="en-US" sz="1600" b="1" dirty="0">
                          <a:latin typeface="Brandon Grotesque Regular" panose="020B0503020203060202" pitchFamily="34" charset="0"/>
                        </a:rPr>
                        <a:t>Health Benefits</a:t>
                      </a:r>
                    </a:p>
                  </a:txBody>
                  <a:tcPr>
                    <a:solidFill>
                      <a:schemeClr val="bg1"/>
                    </a:solidFill>
                  </a:tcPr>
                </a:tc>
                <a:tc>
                  <a:txBody>
                    <a:bodyPr/>
                    <a:lstStyle/>
                    <a:p>
                      <a:pPr algn="ctr"/>
                      <a:r>
                        <a:rPr lang="en-US" sz="1600" dirty="0">
                          <a:latin typeface="Brandon Grotesque Regular" panose="020B0503020203060202" pitchFamily="34" charset="0"/>
                        </a:rPr>
                        <a:t>Company offers no benefits</a:t>
                      </a:r>
                    </a:p>
                  </a:txBody>
                  <a:tcPr>
                    <a:solidFill>
                      <a:schemeClr val="bg1"/>
                    </a:solidFill>
                  </a:tcPr>
                </a:tc>
                <a:tc>
                  <a:txBody>
                    <a:bodyPr/>
                    <a:lstStyle/>
                    <a:p>
                      <a:pPr algn="ctr"/>
                      <a:r>
                        <a:rPr lang="en-US" sz="1600" dirty="0">
                          <a:latin typeface="Brandon Grotesque Regular" panose="020B0503020203060202" pitchFamily="34" charset="0"/>
                        </a:rPr>
                        <a:t>Company offers full benefits</a:t>
                      </a:r>
                    </a:p>
                  </a:txBody>
                  <a:tcPr>
                    <a:solidFill>
                      <a:schemeClr val="bg1"/>
                    </a:solidFill>
                  </a:tcPr>
                </a:tc>
                <a:extLst>
                  <a:ext uri="{0D108BD9-81ED-4DB2-BD59-A6C34878D82A}">
                    <a16:rowId xmlns:a16="http://schemas.microsoft.com/office/drawing/2014/main" val="3155273592"/>
                  </a:ext>
                </a:extLst>
              </a:tr>
              <a:tr h="370840">
                <a:tc>
                  <a:txBody>
                    <a:bodyPr/>
                    <a:lstStyle/>
                    <a:p>
                      <a:r>
                        <a:rPr lang="en-US" sz="1600" b="1" dirty="0">
                          <a:latin typeface="Brandon Grotesque Regular" panose="020B0503020203060202" pitchFamily="34" charset="0"/>
                        </a:rPr>
                        <a:t>Manager Quality</a:t>
                      </a:r>
                    </a:p>
                  </a:txBody>
                  <a:tcPr>
                    <a:solidFill>
                      <a:schemeClr val="bg1"/>
                    </a:solidFill>
                  </a:tcPr>
                </a:tc>
                <a:tc>
                  <a:txBody>
                    <a:bodyPr/>
                    <a:lstStyle/>
                    <a:p>
                      <a:pPr algn="ctr"/>
                      <a:r>
                        <a:rPr lang="en-US" sz="1600" dirty="0">
                          <a:latin typeface="Brandon Grotesque Regular" panose="020B0503020203060202" pitchFamily="34" charset="0"/>
                        </a:rPr>
                        <a:t>Work for an average manager</a:t>
                      </a:r>
                    </a:p>
                  </a:txBody>
                  <a:tcPr>
                    <a:solidFill>
                      <a:schemeClr val="bg1"/>
                    </a:solidFill>
                  </a:tcPr>
                </a:tc>
                <a:tc>
                  <a:txBody>
                    <a:bodyPr/>
                    <a:lstStyle/>
                    <a:p>
                      <a:pPr algn="ctr"/>
                      <a:r>
                        <a:rPr lang="en-US" sz="1600" dirty="0">
                          <a:latin typeface="Brandon Grotesque Regular" panose="020B0503020203060202" pitchFamily="34" charset="0"/>
                        </a:rPr>
                        <a:t>Work for “best” manager</a:t>
                      </a:r>
                    </a:p>
                  </a:txBody>
                  <a:tcPr>
                    <a:solidFill>
                      <a:schemeClr val="bg1"/>
                    </a:solidFill>
                  </a:tcPr>
                </a:tc>
                <a:extLst>
                  <a:ext uri="{0D108BD9-81ED-4DB2-BD59-A6C34878D82A}">
                    <a16:rowId xmlns:a16="http://schemas.microsoft.com/office/drawing/2014/main" val="2852220748"/>
                  </a:ext>
                </a:extLst>
              </a:tr>
              <a:tr h="370840">
                <a:tc>
                  <a:txBody>
                    <a:bodyPr/>
                    <a:lstStyle/>
                    <a:p>
                      <a:r>
                        <a:rPr lang="en-US" sz="1600" b="1" dirty="0">
                          <a:latin typeface="Brandon Grotesque Regular" panose="020B0503020203060202" pitchFamily="34" charset="0"/>
                        </a:rPr>
                        <a:t>Work Challenge</a:t>
                      </a:r>
                    </a:p>
                  </a:txBody>
                  <a:tcPr>
                    <a:solidFill>
                      <a:schemeClr val="bg1"/>
                    </a:solidFill>
                  </a:tcPr>
                </a:tc>
                <a:tc>
                  <a:txBody>
                    <a:bodyPr/>
                    <a:lstStyle/>
                    <a:p>
                      <a:pPr algn="ctr"/>
                      <a:r>
                        <a:rPr lang="en-US" sz="1600" dirty="0">
                          <a:latin typeface="Brandon Grotesque Regular" panose="020B0503020203060202" pitchFamily="34" charset="0"/>
                        </a:rPr>
                        <a:t>Less challenging work</a:t>
                      </a:r>
                    </a:p>
                  </a:txBody>
                  <a:tcPr>
                    <a:solidFill>
                      <a:schemeClr val="bg1"/>
                    </a:solidFill>
                  </a:tcPr>
                </a:tc>
                <a:tc>
                  <a:txBody>
                    <a:bodyPr/>
                    <a:lstStyle/>
                    <a:p>
                      <a:pPr algn="ctr"/>
                      <a:r>
                        <a:rPr lang="en-US" sz="1600" dirty="0">
                          <a:latin typeface="Brandon Grotesque Regular" panose="020B0503020203060202" pitchFamily="34" charset="0"/>
                        </a:rPr>
                        <a:t>Same challenge as now</a:t>
                      </a:r>
                    </a:p>
                  </a:txBody>
                  <a:tcPr>
                    <a:solidFill>
                      <a:schemeClr val="bg1"/>
                    </a:solidFill>
                  </a:tcPr>
                </a:tc>
                <a:extLst>
                  <a:ext uri="{0D108BD9-81ED-4DB2-BD59-A6C34878D82A}">
                    <a16:rowId xmlns:a16="http://schemas.microsoft.com/office/drawing/2014/main" val="2915123651"/>
                  </a:ext>
                </a:extLst>
              </a:tr>
              <a:tr h="370840">
                <a:tc>
                  <a:txBody>
                    <a:bodyPr/>
                    <a:lstStyle/>
                    <a:p>
                      <a:r>
                        <a:rPr lang="en-US" sz="1600" b="1" dirty="0">
                          <a:latin typeface="Brandon Grotesque Regular" panose="020B0503020203060202" pitchFamily="34" charset="0"/>
                        </a:rPr>
                        <a:t>Vacation</a:t>
                      </a:r>
                    </a:p>
                  </a:txBody>
                  <a:tcPr>
                    <a:solidFill>
                      <a:schemeClr val="bg1"/>
                    </a:solidFill>
                  </a:tcPr>
                </a:tc>
                <a:tc>
                  <a:txBody>
                    <a:bodyPr/>
                    <a:lstStyle/>
                    <a:p>
                      <a:pPr algn="ctr"/>
                      <a:r>
                        <a:rPr lang="en-US" sz="1600" dirty="0">
                          <a:latin typeface="Brandon Grotesque Regular" panose="020B0503020203060202" pitchFamily="34" charset="0"/>
                        </a:rPr>
                        <a:t>Two weeks per year</a:t>
                      </a:r>
                    </a:p>
                  </a:txBody>
                  <a:tcPr>
                    <a:solidFill>
                      <a:schemeClr val="bg1"/>
                    </a:solidFill>
                  </a:tcPr>
                </a:tc>
                <a:tc>
                  <a:txBody>
                    <a:bodyPr/>
                    <a:lstStyle/>
                    <a:p>
                      <a:pPr algn="ctr"/>
                      <a:r>
                        <a:rPr lang="en-US" sz="1600" dirty="0">
                          <a:latin typeface="Brandon Grotesque Regular" panose="020B0503020203060202" pitchFamily="34" charset="0"/>
                        </a:rPr>
                        <a:t>Four weeks per year</a:t>
                      </a:r>
                    </a:p>
                  </a:txBody>
                  <a:tcPr>
                    <a:solidFill>
                      <a:schemeClr val="bg1"/>
                    </a:solidFill>
                  </a:tcPr>
                </a:tc>
                <a:extLst>
                  <a:ext uri="{0D108BD9-81ED-4DB2-BD59-A6C34878D82A}">
                    <a16:rowId xmlns:a16="http://schemas.microsoft.com/office/drawing/2014/main" val="1957184920"/>
                  </a:ext>
                </a:extLst>
              </a:tr>
              <a:tr h="370840">
                <a:tc>
                  <a:txBody>
                    <a:bodyPr/>
                    <a:lstStyle/>
                    <a:p>
                      <a:r>
                        <a:rPr lang="en-US" sz="1600" b="1" dirty="0">
                          <a:latin typeface="Brandon Grotesque Regular" panose="020B0503020203060202" pitchFamily="34" charset="0"/>
                        </a:rPr>
                        <a:t>Work from Home</a:t>
                      </a:r>
                    </a:p>
                  </a:txBody>
                  <a:tcPr>
                    <a:solidFill>
                      <a:schemeClr val="bg1"/>
                    </a:solidFill>
                  </a:tcPr>
                </a:tc>
                <a:tc>
                  <a:txBody>
                    <a:bodyPr/>
                    <a:lstStyle/>
                    <a:p>
                      <a:pPr algn="ctr"/>
                      <a:r>
                        <a:rPr lang="en-US" sz="1600" dirty="0">
                          <a:latin typeface="Brandon Grotesque Regular" panose="020B0503020203060202" pitchFamily="34" charset="0"/>
                        </a:rPr>
                        <a:t>2-3 days per week</a:t>
                      </a:r>
                    </a:p>
                  </a:txBody>
                  <a:tcPr>
                    <a:solidFill>
                      <a:schemeClr val="bg1"/>
                    </a:solidFill>
                  </a:tcPr>
                </a:tc>
                <a:tc>
                  <a:txBody>
                    <a:bodyPr/>
                    <a:lstStyle/>
                    <a:p>
                      <a:pPr algn="ctr"/>
                      <a:r>
                        <a:rPr lang="en-US" sz="1600" dirty="0">
                          <a:latin typeface="Brandon Grotesque Regular" panose="020B0503020203060202" pitchFamily="34" charset="0"/>
                        </a:rPr>
                        <a:t>No work from home</a:t>
                      </a:r>
                    </a:p>
                  </a:txBody>
                  <a:tcPr>
                    <a:solidFill>
                      <a:schemeClr val="bg1"/>
                    </a:solidFill>
                  </a:tcPr>
                </a:tc>
                <a:extLst>
                  <a:ext uri="{0D108BD9-81ED-4DB2-BD59-A6C34878D82A}">
                    <a16:rowId xmlns:a16="http://schemas.microsoft.com/office/drawing/2014/main" val="1119220464"/>
                  </a:ext>
                </a:extLst>
              </a:tr>
            </a:tbl>
          </a:graphicData>
        </a:graphic>
      </p:graphicFrame>
      <p:graphicFrame>
        <p:nvGraphicFramePr>
          <p:cNvPr id="6" name="Table 3">
            <a:extLst>
              <a:ext uri="{FF2B5EF4-FFF2-40B4-BE49-F238E27FC236}">
                <a16:creationId xmlns:a16="http://schemas.microsoft.com/office/drawing/2014/main" id="{D5D54E64-13A9-4D79-B380-61005F9A78F8}"/>
              </a:ext>
            </a:extLst>
          </p:cNvPr>
          <p:cNvGraphicFramePr>
            <a:graphicFrameLocks noGrp="1"/>
          </p:cNvGraphicFramePr>
          <p:nvPr/>
        </p:nvGraphicFramePr>
        <p:xfrm>
          <a:off x="890122" y="1801022"/>
          <a:ext cx="8197849" cy="2595880"/>
        </p:xfrm>
        <a:graphic>
          <a:graphicData uri="http://schemas.openxmlformats.org/drawingml/2006/table">
            <a:tbl>
              <a:tblPr firstRow="1" bandRow="1">
                <a:tableStyleId>{5940675A-B579-460E-94D1-54222C63F5DA}</a:tableStyleId>
              </a:tblPr>
              <a:tblGrid>
                <a:gridCol w="1821744">
                  <a:extLst>
                    <a:ext uri="{9D8B030D-6E8A-4147-A177-3AD203B41FA5}">
                      <a16:colId xmlns:a16="http://schemas.microsoft.com/office/drawing/2014/main" val="2945699996"/>
                    </a:ext>
                  </a:extLst>
                </a:gridCol>
                <a:gridCol w="3359330">
                  <a:extLst>
                    <a:ext uri="{9D8B030D-6E8A-4147-A177-3AD203B41FA5}">
                      <a16:colId xmlns:a16="http://schemas.microsoft.com/office/drawing/2014/main" val="3715561656"/>
                    </a:ext>
                  </a:extLst>
                </a:gridCol>
                <a:gridCol w="3016775">
                  <a:extLst>
                    <a:ext uri="{9D8B030D-6E8A-4147-A177-3AD203B41FA5}">
                      <a16:colId xmlns:a16="http://schemas.microsoft.com/office/drawing/2014/main" val="3879571544"/>
                    </a:ext>
                  </a:extLst>
                </a:gridCol>
              </a:tblGrid>
              <a:tr h="370840">
                <a:tc>
                  <a:txBody>
                    <a:bodyPr/>
                    <a:lstStyle/>
                    <a:p>
                      <a:pPr algn="ctr"/>
                      <a:r>
                        <a:rPr lang="en-US" sz="1600" b="1" dirty="0">
                          <a:latin typeface="Brandon Grotesque Regular" panose="020B0503020203060202" pitchFamily="34" charset="0"/>
                        </a:rPr>
                        <a:t>Attribute/Feature</a:t>
                      </a:r>
                    </a:p>
                  </a:txBody>
                  <a:tcPr>
                    <a:solidFill>
                      <a:schemeClr val="accent1">
                        <a:lumMod val="20000"/>
                        <a:lumOff val="80000"/>
                      </a:schemeClr>
                    </a:solidFill>
                  </a:tcPr>
                </a:tc>
                <a:tc>
                  <a:txBody>
                    <a:bodyPr/>
                    <a:lstStyle/>
                    <a:p>
                      <a:pPr algn="ctr"/>
                      <a:r>
                        <a:rPr lang="en-US" sz="1600" b="1" dirty="0">
                          <a:latin typeface="Brandon Grotesque Regular" panose="020B0503020203060202" pitchFamily="34" charset="0"/>
                        </a:rPr>
                        <a:t>Job Offer #1</a:t>
                      </a:r>
                    </a:p>
                  </a:txBody>
                  <a:tcPr>
                    <a:solidFill>
                      <a:schemeClr val="accent1">
                        <a:lumMod val="20000"/>
                        <a:lumOff val="80000"/>
                      </a:schemeClr>
                    </a:solidFill>
                  </a:tcPr>
                </a:tc>
                <a:tc>
                  <a:txBody>
                    <a:bodyPr/>
                    <a:lstStyle/>
                    <a:p>
                      <a:pPr algn="ctr"/>
                      <a:r>
                        <a:rPr lang="en-US" sz="1600" b="1" dirty="0">
                          <a:latin typeface="Brandon Grotesque Regular" panose="020B0503020203060202" pitchFamily="34" charset="0"/>
                        </a:rPr>
                        <a:t>Job Offer #2</a:t>
                      </a:r>
                    </a:p>
                  </a:txBody>
                  <a:tcPr>
                    <a:solidFill>
                      <a:schemeClr val="accent1">
                        <a:lumMod val="20000"/>
                        <a:lumOff val="80000"/>
                      </a:schemeClr>
                    </a:solidFill>
                  </a:tcPr>
                </a:tc>
                <a:extLst>
                  <a:ext uri="{0D108BD9-81ED-4DB2-BD59-A6C34878D82A}">
                    <a16:rowId xmlns:a16="http://schemas.microsoft.com/office/drawing/2014/main" val="3467557756"/>
                  </a:ext>
                </a:extLst>
              </a:tr>
              <a:tr h="370840">
                <a:tc>
                  <a:txBody>
                    <a:bodyPr/>
                    <a:lstStyle/>
                    <a:p>
                      <a:r>
                        <a:rPr lang="en-US" sz="1600" b="1" dirty="0">
                          <a:latin typeface="Brandon Grotesque Regular" panose="020B0503020203060202" pitchFamily="34" charset="0"/>
                        </a:rPr>
                        <a:t>Base Pay</a:t>
                      </a:r>
                    </a:p>
                  </a:txBody>
                  <a:tcPr>
                    <a:solidFill>
                      <a:schemeClr val="bg1"/>
                    </a:solidFill>
                  </a:tcPr>
                </a:tc>
                <a:tc>
                  <a:txBody>
                    <a:bodyPr/>
                    <a:lstStyle/>
                    <a:p>
                      <a:pPr algn="ctr"/>
                      <a:r>
                        <a:rPr lang="en-US" sz="1600" dirty="0">
                          <a:latin typeface="Brandon Grotesque Regular" panose="020B0503020203060202" pitchFamily="34" charset="0"/>
                        </a:rPr>
                        <a:t>20% increase in pay</a:t>
                      </a:r>
                    </a:p>
                  </a:txBody>
                  <a:tcPr>
                    <a:solidFill>
                      <a:schemeClr val="bg1"/>
                    </a:solidFill>
                  </a:tcPr>
                </a:tc>
                <a:tc>
                  <a:txBody>
                    <a:bodyPr/>
                    <a:lstStyle/>
                    <a:p>
                      <a:pPr algn="ctr"/>
                      <a:r>
                        <a:rPr lang="en-US" sz="1600" dirty="0">
                          <a:latin typeface="Brandon Grotesque Regular" panose="020B0503020203060202" pitchFamily="34" charset="0"/>
                        </a:rPr>
                        <a:t>No increase in pay</a:t>
                      </a:r>
                    </a:p>
                  </a:txBody>
                  <a:tcPr>
                    <a:solidFill>
                      <a:schemeClr val="bg1"/>
                    </a:solidFill>
                  </a:tcPr>
                </a:tc>
                <a:extLst>
                  <a:ext uri="{0D108BD9-81ED-4DB2-BD59-A6C34878D82A}">
                    <a16:rowId xmlns:a16="http://schemas.microsoft.com/office/drawing/2014/main" val="599042293"/>
                  </a:ext>
                </a:extLst>
              </a:tr>
              <a:tr h="370840">
                <a:tc>
                  <a:txBody>
                    <a:bodyPr/>
                    <a:lstStyle/>
                    <a:p>
                      <a:r>
                        <a:rPr lang="en-US" sz="1600" b="1" dirty="0">
                          <a:latin typeface="Brandon Grotesque Regular" panose="020B0503020203060202" pitchFamily="34" charset="0"/>
                        </a:rPr>
                        <a:t>Health Benefits</a:t>
                      </a:r>
                    </a:p>
                  </a:txBody>
                  <a:tcPr>
                    <a:solidFill>
                      <a:schemeClr val="bg1"/>
                    </a:solidFill>
                  </a:tcPr>
                </a:tc>
                <a:tc>
                  <a:txBody>
                    <a:bodyPr/>
                    <a:lstStyle/>
                    <a:p>
                      <a:pPr algn="ctr"/>
                      <a:r>
                        <a:rPr lang="en-US" sz="1600" dirty="0">
                          <a:latin typeface="Brandon Grotesque Regular" panose="020B0503020203060202" pitchFamily="34" charset="0"/>
                        </a:rPr>
                        <a:t>Company offers no benefits</a:t>
                      </a:r>
                    </a:p>
                  </a:txBody>
                  <a:tcPr>
                    <a:solidFill>
                      <a:schemeClr val="bg1"/>
                    </a:solidFill>
                  </a:tcPr>
                </a:tc>
                <a:tc>
                  <a:txBody>
                    <a:bodyPr/>
                    <a:lstStyle/>
                    <a:p>
                      <a:pPr algn="ctr"/>
                      <a:r>
                        <a:rPr lang="en-US" sz="1600" dirty="0">
                          <a:latin typeface="Brandon Grotesque Regular" panose="020B0503020203060202" pitchFamily="34" charset="0"/>
                        </a:rPr>
                        <a:t>Company offers full benefits</a:t>
                      </a:r>
                    </a:p>
                  </a:txBody>
                  <a:tcPr>
                    <a:solidFill>
                      <a:schemeClr val="bg1"/>
                    </a:solidFill>
                  </a:tcPr>
                </a:tc>
                <a:extLst>
                  <a:ext uri="{0D108BD9-81ED-4DB2-BD59-A6C34878D82A}">
                    <a16:rowId xmlns:a16="http://schemas.microsoft.com/office/drawing/2014/main" val="3155273592"/>
                  </a:ext>
                </a:extLst>
              </a:tr>
              <a:tr h="370840">
                <a:tc>
                  <a:txBody>
                    <a:bodyPr/>
                    <a:lstStyle/>
                    <a:p>
                      <a:r>
                        <a:rPr lang="en-US" sz="1600" b="1" dirty="0">
                          <a:latin typeface="Brandon Grotesque Regular" panose="020B0503020203060202" pitchFamily="34" charset="0"/>
                        </a:rPr>
                        <a:t>Manager Quality</a:t>
                      </a:r>
                    </a:p>
                  </a:txBody>
                  <a:tcPr>
                    <a:solidFill>
                      <a:schemeClr val="bg1"/>
                    </a:solidFill>
                  </a:tcPr>
                </a:tc>
                <a:tc>
                  <a:txBody>
                    <a:bodyPr/>
                    <a:lstStyle/>
                    <a:p>
                      <a:pPr algn="ctr"/>
                      <a:r>
                        <a:rPr lang="en-US" sz="1600" dirty="0">
                          <a:latin typeface="Brandon Grotesque Regular" panose="020B0503020203060202" pitchFamily="34" charset="0"/>
                        </a:rPr>
                        <a:t>Work for an average manager</a:t>
                      </a:r>
                    </a:p>
                  </a:txBody>
                  <a:tcPr>
                    <a:solidFill>
                      <a:schemeClr val="bg1"/>
                    </a:solidFill>
                  </a:tcPr>
                </a:tc>
                <a:tc>
                  <a:txBody>
                    <a:bodyPr/>
                    <a:lstStyle/>
                    <a:p>
                      <a:pPr algn="ctr"/>
                      <a:r>
                        <a:rPr lang="en-US" sz="1600" dirty="0">
                          <a:latin typeface="Brandon Grotesque Regular" panose="020B0503020203060202" pitchFamily="34" charset="0"/>
                        </a:rPr>
                        <a:t>Work for “best” manager</a:t>
                      </a:r>
                    </a:p>
                  </a:txBody>
                  <a:tcPr>
                    <a:solidFill>
                      <a:schemeClr val="bg1"/>
                    </a:solidFill>
                  </a:tcPr>
                </a:tc>
                <a:extLst>
                  <a:ext uri="{0D108BD9-81ED-4DB2-BD59-A6C34878D82A}">
                    <a16:rowId xmlns:a16="http://schemas.microsoft.com/office/drawing/2014/main" val="2852220748"/>
                  </a:ext>
                </a:extLst>
              </a:tr>
              <a:tr h="370840">
                <a:tc>
                  <a:txBody>
                    <a:bodyPr/>
                    <a:lstStyle/>
                    <a:p>
                      <a:r>
                        <a:rPr lang="en-US" sz="1600" b="1" dirty="0">
                          <a:latin typeface="Brandon Grotesque Regular" panose="020B0503020203060202" pitchFamily="34" charset="0"/>
                        </a:rPr>
                        <a:t>Work Challenge</a:t>
                      </a:r>
                    </a:p>
                  </a:txBody>
                  <a:tcPr>
                    <a:solidFill>
                      <a:schemeClr val="bg1"/>
                    </a:solidFill>
                  </a:tcPr>
                </a:tc>
                <a:tc>
                  <a:txBody>
                    <a:bodyPr/>
                    <a:lstStyle/>
                    <a:p>
                      <a:pPr algn="ctr"/>
                      <a:r>
                        <a:rPr lang="en-US" sz="1600" dirty="0">
                          <a:latin typeface="Brandon Grotesque Regular" panose="020B0503020203060202" pitchFamily="34" charset="0"/>
                        </a:rPr>
                        <a:t>Less challenging work</a:t>
                      </a:r>
                    </a:p>
                  </a:txBody>
                  <a:tcPr>
                    <a:solidFill>
                      <a:schemeClr val="bg1"/>
                    </a:solidFill>
                  </a:tcPr>
                </a:tc>
                <a:tc>
                  <a:txBody>
                    <a:bodyPr/>
                    <a:lstStyle/>
                    <a:p>
                      <a:pPr algn="ctr"/>
                      <a:r>
                        <a:rPr lang="en-US" sz="1600" dirty="0">
                          <a:latin typeface="Brandon Grotesque Regular" panose="020B0503020203060202" pitchFamily="34" charset="0"/>
                        </a:rPr>
                        <a:t>Same challenge as now</a:t>
                      </a:r>
                    </a:p>
                  </a:txBody>
                  <a:tcPr>
                    <a:solidFill>
                      <a:schemeClr val="bg1"/>
                    </a:solidFill>
                  </a:tcPr>
                </a:tc>
                <a:extLst>
                  <a:ext uri="{0D108BD9-81ED-4DB2-BD59-A6C34878D82A}">
                    <a16:rowId xmlns:a16="http://schemas.microsoft.com/office/drawing/2014/main" val="2915123651"/>
                  </a:ext>
                </a:extLst>
              </a:tr>
              <a:tr h="370840">
                <a:tc>
                  <a:txBody>
                    <a:bodyPr/>
                    <a:lstStyle/>
                    <a:p>
                      <a:r>
                        <a:rPr lang="en-US" sz="1600" b="1" dirty="0">
                          <a:latin typeface="Brandon Grotesque Regular" panose="020B0503020203060202" pitchFamily="34" charset="0"/>
                        </a:rPr>
                        <a:t>Vacation</a:t>
                      </a:r>
                    </a:p>
                  </a:txBody>
                  <a:tcPr>
                    <a:solidFill>
                      <a:schemeClr val="bg1"/>
                    </a:solidFill>
                  </a:tcPr>
                </a:tc>
                <a:tc>
                  <a:txBody>
                    <a:bodyPr/>
                    <a:lstStyle/>
                    <a:p>
                      <a:pPr algn="ctr"/>
                      <a:r>
                        <a:rPr lang="en-US" sz="1600" dirty="0">
                          <a:latin typeface="Brandon Grotesque Regular" panose="020B0503020203060202" pitchFamily="34" charset="0"/>
                        </a:rPr>
                        <a:t>Two weeks per year</a:t>
                      </a:r>
                    </a:p>
                  </a:txBody>
                  <a:tcPr>
                    <a:solidFill>
                      <a:schemeClr val="bg1"/>
                    </a:solidFill>
                  </a:tcPr>
                </a:tc>
                <a:tc>
                  <a:txBody>
                    <a:bodyPr/>
                    <a:lstStyle/>
                    <a:p>
                      <a:pPr algn="ctr"/>
                      <a:r>
                        <a:rPr lang="en-US" sz="1600" dirty="0">
                          <a:latin typeface="Brandon Grotesque Regular" panose="020B0503020203060202" pitchFamily="34" charset="0"/>
                        </a:rPr>
                        <a:t>Four weeks per year</a:t>
                      </a:r>
                    </a:p>
                  </a:txBody>
                  <a:tcPr>
                    <a:solidFill>
                      <a:schemeClr val="bg1"/>
                    </a:solidFill>
                  </a:tcPr>
                </a:tc>
                <a:extLst>
                  <a:ext uri="{0D108BD9-81ED-4DB2-BD59-A6C34878D82A}">
                    <a16:rowId xmlns:a16="http://schemas.microsoft.com/office/drawing/2014/main" val="1957184920"/>
                  </a:ext>
                </a:extLst>
              </a:tr>
              <a:tr h="370840">
                <a:tc>
                  <a:txBody>
                    <a:bodyPr/>
                    <a:lstStyle/>
                    <a:p>
                      <a:r>
                        <a:rPr lang="en-US" sz="1600" b="1" dirty="0">
                          <a:latin typeface="Brandon Grotesque Regular" panose="020B0503020203060202" pitchFamily="34" charset="0"/>
                        </a:rPr>
                        <a:t>Work from Home</a:t>
                      </a:r>
                    </a:p>
                  </a:txBody>
                  <a:tcPr>
                    <a:solidFill>
                      <a:schemeClr val="bg1"/>
                    </a:solidFill>
                  </a:tcPr>
                </a:tc>
                <a:tc>
                  <a:txBody>
                    <a:bodyPr/>
                    <a:lstStyle/>
                    <a:p>
                      <a:pPr algn="ctr"/>
                      <a:r>
                        <a:rPr lang="en-US" sz="1600" dirty="0">
                          <a:latin typeface="Brandon Grotesque Regular" panose="020B0503020203060202" pitchFamily="34" charset="0"/>
                        </a:rPr>
                        <a:t>2-3 days per week</a:t>
                      </a:r>
                    </a:p>
                  </a:txBody>
                  <a:tcPr>
                    <a:solidFill>
                      <a:schemeClr val="bg1"/>
                    </a:solidFill>
                  </a:tcPr>
                </a:tc>
                <a:tc>
                  <a:txBody>
                    <a:bodyPr/>
                    <a:lstStyle/>
                    <a:p>
                      <a:pPr algn="ctr"/>
                      <a:r>
                        <a:rPr lang="en-US" sz="1600" dirty="0">
                          <a:latin typeface="Brandon Grotesque Regular" panose="020B0503020203060202" pitchFamily="34" charset="0"/>
                        </a:rPr>
                        <a:t>No work from home</a:t>
                      </a:r>
                    </a:p>
                  </a:txBody>
                  <a:tcPr>
                    <a:solidFill>
                      <a:schemeClr val="bg1"/>
                    </a:solidFill>
                  </a:tcPr>
                </a:tc>
                <a:extLst>
                  <a:ext uri="{0D108BD9-81ED-4DB2-BD59-A6C34878D82A}">
                    <a16:rowId xmlns:a16="http://schemas.microsoft.com/office/drawing/2014/main" val="1119220464"/>
                  </a:ext>
                </a:extLst>
              </a:tr>
            </a:tbl>
          </a:graphicData>
        </a:graphic>
      </p:graphicFrame>
      <p:graphicFrame>
        <p:nvGraphicFramePr>
          <p:cNvPr id="5" name="Table 3">
            <a:extLst>
              <a:ext uri="{FF2B5EF4-FFF2-40B4-BE49-F238E27FC236}">
                <a16:creationId xmlns:a16="http://schemas.microsoft.com/office/drawing/2014/main" id="{BD432FB1-1002-4B5E-B2B4-440AF92EDAB6}"/>
              </a:ext>
            </a:extLst>
          </p:cNvPr>
          <p:cNvGraphicFramePr>
            <a:graphicFrameLocks noGrp="1"/>
          </p:cNvGraphicFramePr>
          <p:nvPr/>
        </p:nvGraphicFramePr>
        <p:xfrm>
          <a:off x="744071" y="1896272"/>
          <a:ext cx="8197849" cy="2595880"/>
        </p:xfrm>
        <a:graphic>
          <a:graphicData uri="http://schemas.openxmlformats.org/drawingml/2006/table">
            <a:tbl>
              <a:tblPr firstRow="1" bandRow="1">
                <a:tableStyleId>{5940675A-B579-460E-94D1-54222C63F5DA}</a:tableStyleId>
              </a:tblPr>
              <a:tblGrid>
                <a:gridCol w="1821744">
                  <a:extLst>
                    <a:ext uri="{9D8B030D-6E8A-4147-A177-3AD203B41FA5}">
                      <a16:colId xmlns:a16="http://schemas.microsoft.com/office/drawing/2014/main" val="2945699996"/>
                    </a:ext>
                  </a:extLst>
                </a:gridCol>
                <a:gridCol w="3359330">
                  <a:extLst>
                    <a:ext uri="{9D8B030D-6E8A-4147-A177-3AD203B41FA5}">
                      <a16:colId xmlns:a16="http://schemas.microsoft.com/office/drawing/2014/main" val="3715561656"/>
                    </a:ext>
                  </a:extLst>
                </a:gridCol>
                <a:gridCol w="3016775">
                  <a:extLst>
                    <a:ext uri="{9D8B030D-6E8A-4147-A177-3AD203B41FA5}">
                      <a16:colId xmlns:a16="http://schemas.microsoft.com/office/drawing/2014/main" val="3879571544"/>
                    </a:ext>
                  </a:extLst>
                </a:gridCol>
              </a:tblGrid>
              <a:tr h="370840">
                <a:tc>
                  <a:txBody>
                    <a:bodyPr/>
                    <a:lstStyle/>
                    <a:p>
                      <a:pPr algn="ctr"/>
                      <a:r>
                        <a:rPr lang="en-US" sz="1600" b="1" dirty="0">
                          <a:latin typeface="Brandon Grotesque Regular" panose="020B0503020203060202" pitchFamily="34" charset="0"/>
                        </a:rPr>
                        <a:t>Attribute/Feature</a:t>
                      </a:r>
                    </a:p>
                  </a:txBody>
                  <a:tcPr>
                    <a:solidFill>
                      <a:schemeClr val="accent1">
                        <a:lumMod val="20000"/>
                        <a:lumOff val="80000"/>
                      </a:schemeClr>
                    </a:solidFill>
                  </a:tcPr>
                </a:tc>
                <a:tc>
                  <a:txBody>
                    <a:bodyPr/>
                    <a:lstStyle/>
                    <a:p>
                      <a:pPr algn="ctr"/>
                      <a:r>
                        <a:rPr lang="en-US" sz="1600" b="1" dirty="0">
                          <a:latin typeface="Brandon Grotesque Regular" panose="020B0503020203060202" pitchFamily="34" charset="0"/>
                        </a:rPr>
                        <a:t>Job Offer #1</a:t>
                      </a:r>
                    </a:p>
                  </a:txBody>
                  <a:tcPr>
                    <a:solidFill>
                      <a:schemeClr val="accent1">
                        <a:lumMod val="20000"/>
                        <a:lumOff val="80000"/>
                      </a:schemeClr>
                    </a:solidFill>
                  </a:tcPr>
                </a:tc>
                <a:tc>
                  <a:txBody>
                    <a:bodyPr/>
                    <a:lstStyle/>
                    <a:p>
                      <a:pPr algn="ctr"/>
                      <a:r>
                        <a:rPr lang="en-US" sz="1600" b="1" dirty="0">
                          <a:latin typeface="Brandon Grotesque Regular" panose="020B0503020203060202" pitchFamily="34" charset="0"/>
                        </a:rPr>
                        <a:t>Job Offer #2</a:t>
                      </a:r>
                    </a:p>
                  </a:txBody>
                  <a:tcPr>
                    <a:solidFill>
                      <a:schemeClr val="accent1">
                        <a:lumMod val="20000"/>
                        <a:lumOff val="80000"/>
                      </a:schemeClr>
                    </a:solidFill>
                  </a:tcPr>
                </a:tc>
                <a:extLst>
                  <a:ext uri="{0D108BD9-81ED-4DB2-BD59-A6C34878D82A}">
                    <a16:rowId xmlns:a16="http://schemas.microsoft.com/office/drawing/2014/main" val="3467557756"/>
                  </a:ext>
                </a:extLst>
              </a:tr>
              <a:tr h="370840">
                <a:tc>
                  <a:txBody>
                    <a:bodyPr/>
                    <a:lstStyle/>
                    <a:p>
                      <a:r>
                        <a:rPr lang="en-US" sz="1600" b="1" dirty="0">
                          <a:latin typeface="Brandon Grotesque Regular" panose="020B0503020203060202" pitchFamily="34" charset="0"/>
                        </a:rPr>
                        <a:t>Base Pay</a:t>
                      </a:r>
                    </a:p>
                  </a:txBody>
                  <a:tcPr>
                    <a:solidFill>
                      <a:schemeClr val="bg1"/>
                    </a:solidFill>
                  </a:tcPr>
                </a:tc>
                <a:tc>
                  <a:txBody>
                    <a:bodyPr/>
                    <a:lstStyle/>
                    <a:p>
                      <a:pPr algn="ctr"/>
                      <a:r>
                        <a:rPr lang="en-US" sz="1600" dirty="0">
                          <a:latin typeface="Brandon Grotesque Regular" panose="020B0503020203060202" pitchFamily="34" charset="0"/>
                        </a:rPr>
                        <a:t>20% increase in pay</a:t>
                      </a:r>
                    </a:p>
                  </a:txBody>
                  <a:tcPr>
                    <a:solidFill>
                      <a:schemeClr val="bg1"/>
                    </a:solidFill>
                  </a:tcPr>
                </a:tc>
                <a:tc>
                  <a:txBody>
                    <a:bodyPr/>
                    <a:lstStyle/>
                    <a:p>
                      <a:pPr algn="ctr"/>
                      <a:r>
                        <a:rPr lang="en-US" sz="1600" dirty="0">
                          <a:latin typeface="Brandon Grotesque Regular" panose="020B0503020203060202" pitchFamily="34" charset="0"/>
                        </a:rPr>
                        <a:t>No increase in pay</a:t>
                      </a:r>
                    </a:p>
                  </a:txBody>
                  <a:tcPr>
                    <a:solidFill>
                      <a:schemeClr val="bg1"/>
                    </a:solidFill>
                  </a:tcPr>
                </a:tc>
                <a:extLst>
                  <a:ext uri="{0D108BD9-81ED-4DB2-BD59-A6C34878D82A}">
                    <a16:rowId xmlns:a16="http://schemas.microsoft.com/office/drawing/2014/main" val="599042293"/>
                  </a:ext>
                </a:extLst>
              </a:tr>
              <a:tr h="370840">
                <a:tc>
                  <a:txBody>
                    <a:bodyPr/>
                    <a:lstStyle/>
                    <a:p>
                      <a:r>
                        <a:rPr lang="en-US" sz="1600" b="1" dirty="0">
                          <a:latin typeface="Brandon Grotesque Regular" panose="020B0503020203060202" pitchFamily="34" charset="0"/>
                        </a:rPr>
                        <a:t>Health Benefits</a:t>
                      </a:r>
                    </a:p>
                  </a:txBody>
                  <a:tcPr>
                    <a:solidFill>
                      <a:schemeClr val="bg1"/>
                    </a:solidFill>
                  </a:tcPr>
                </a:tc>
                <a:tc>
                  <a:txBody>
                    <a:bodyPr/>
                    <a:lstStyle/>
                    <a:p>
                      <a:pPr algn="ctr"/>
                      <a:r>
                        <a:rPr lang="en-US" sz="1600" dirty="0">
                          <a:latin typeface="Brandon Grotesque Regular" panose="020B0503020203060202" pitchFamily="34" charset="0"/>
                        </a:rPr>
                        <a:t>Company offers no benefits</a:t>
                      </a:r>
                    </a:p>
                  </a:txBody>
                  <a:tcPr>
                    <a:solidFill>
                      <a:schemeClr val="bg1"/>
                    </a:solidFill>
                  </a:tcPr>
                </a:tc>
                <a:tc>
                  <a:txBody>
                    <a:bodyPr/>
                    <a:lstStyle/>
                    <a:p>
                      <a:pPr algn="ctr"/>
                      <a:r>
                        <a:rPr lang="en-US" sz="1600" dirty="0">
                          <a:latin typeface="Brandon Grotesque Regular" panose="020B0503020203060202" pitchFamily="34" charset="0"/>
                        </a:rPr>
                        <a:t>Company offers full benefits</a:t>
                      </a:r>
                    </a:p>
                  </a:txBody>
                  <a:tcPr>
                    <a:solidFill>
                      <a:schemeClr val="bg1"/>
                    </a:solidFill>
                  </a:tcPr>
                </a:tc>
                <a:extLst>
                  <a:ext uri="{0D108BD9-81ED-4DB2-BD59-A6C34878D82A}">
                    <a16:rowId xmlns:a16="http://schemas.microsoft.com/office/drawing/2014/main" val="3155273592"/>
                  </a:ext>
                </a:extLst>
              </a:tr>
              <a:tr h="370840">
                <a:tc>
                  <a:txBody>
                    <a:bodyPr/>
                    <a:lstStyle/>
                    <a:p>
                      <a:r>
                        <a:rPr lang="en-US" sz="1600" b="1" dirty="0">
                          <a:latin typeface="Brandon Grotesque Regular" panose="020B0503020203060202" pitchFamily="34" charset="0"/>
                        </a:rPr>
                        <a:t>Manager Quality</a:t>
                      </a:r>
                    </a:p>
                  </a:txBody>
                  <a:tcPr>
                    <a:solidFill>
                      <a:schemeClr val="bg1"/>
                    </a:solidFill>
                  </a:tcPr>
                </a:tc>
                <a:tc>
                  <a:txBody>
                    <a:bodyPr/>
                    <a:lstStyle/>
                    <a:p>
                      <a:pPr algn="ctr"/>
                      <a:r>
                        <a:rPr lang="en-US" sz="1600" dirty="0">
                          <a:latin typeface="Brandon Grotesque Regular" panose="020B0503020203060202" pitchFamily="34" charset="0"/>
                        </a:rPr>
                        <a:t>Work for an average manager</a:t>
                      </a:r>
                    </a:p>
                  </a:txBody>
                  <a:tcPr>
                    <a:solidFill>
                      <a:schemeClr val="bg1"/>
                    </a:solidFill>
                  </a:tcPr>
                </a:tc>
                <a:tc>
                  <a:txBody>
                    <a:bodyPr/>
                    <a:lstStyle/>
                    <a:p>
                      <a:pPr algn="ctr"/>
                      <a:r>
                        <a:rPr lang="en-US" sz="1600" dirty="0">
                          <a:latin typeface="Brandon Grotesque Regular" panose="020B0503020203060202" pitchFamily="34" charset="0"/>
                        </a:rPr>
                        <a:t>Work for “best” manager</a:t>
                      </a:r>
                    </a:p>
                  </a:txBody>
                  <a:tcPr>
                    <a:solidFill>
                      <a:schemeClr val="bg1"/>
                    </a:solidFill>
                  </a:tcPr>
                </a:tc>
                <a:extLst>
                  <a:ext uri="{0D108BD9-81ED-4DB2-BD59-A6C34878D82A}">
                    <a16:rowId xmlns:a16="http://schemas.microsoft.com/office/drawing/2014/main" val="2852220748"/>
                  </a:ext>
                </a:extLst>
              </a:tr>
              <a:tr h="370840">
                <a:tc>
                  <a:txBody>
                    <a:bodyPr/>
                    <a:lstStyle/>
                    <a:p>
                      <a:r>
                        <a:rPr lang="en-US" sz="1600" b="1" dirty="0">
                          <a:latin typeface="Brandon Grotesque Regular" panose="020B0503020203060202" pitchFamily="34" charset="0"/>
                        </a:rPr>
                        <a:t>Work Challenge</a:t>
                      </a:r>
                    </a:p>
                  </a:txBody>
                  <a:tcPr>
                    <a:solidFill>
                      <a:schemeClr val="bg1"/>
                    </a:solidFill>
                  </a:tcPr>
                </a:tc>
                <a:tc>
                  <a:txBody>
                    <a:bodyPr/>
                    <a:lstStyle/>
                    <a:p>
                      <a:pPr algn="ctr"/>
                      <a:r>
                        <a:rPr lang="en-US" sz="1600" dirty="0">
                          <a:latin typeface="Brandon Grotesque Regular" panose="020B0503020203060202" pitchFamily="34" charset="0"/>
                        </a:rPr>
                        <a:t>Less challenging work</a:t>
                      </a:r>
                    </a:p>
                  </a:txBody>
                  <a:tcPr>
                    <a:solidFill>
                      <a:schemeClr val="bg1"/>
                    </a:solidFill>
                  </a:tcPr>
                </a:tc>
                <a:tc>
                  <a:txBody>
                    <a:bodyPr/>
                    <a:lstStyle/>
                    <a:p>
                      <a:pPr algn="ctr"/>
                      <a:r>
                        <a:rPr lang="en-US" sz="1600" dirty="0">
                          <a:latin typeface="Brandon Grotesque Regular" panose="020B0503020203060202" pitchFamily="34" charset="0"/>
                        </a:rPr>
                        <a:t>Same challenge as now</a:t>
                      </a:r>
                    </a:p>
                  </a:txBody>
                  <a:tcPr>
                    <a:solidFill>
                      <a:schemeClr val="bg1"/>
                    </a:solidFill>
                  </a:tcPr>
                </a:tc>
                <a:extLst>
                  <a:ext uri="{0D108BD9-81ED-4DB2-BD59-A6C34878D82A}">
                    <a16:rowId xmlns:a16="http://schemas.microsoft.com/office/drawing/2014/main" val="2915123651"/>
                  </a:ext>
                </a:extLst>
              </a:tr>
              <a:tr h="370840">
                <a:tc>
                  <a:txBody>
                    <a:bodyPr/>
                    <a:lstStyle/>
                    <a:p>
                      <a:r>
                        <a:rPr lang="en-US" sz="1600" b="1" dirty="0">
                          <a:latin typeface="Brandon Grotesque Regular" panose="020B0503020203060202" pitchFamily="34" charset="0"/>
                        </a:rPr>
                        <a:t>Vacation</a:t>
                      </a:r>
                    </a:p>
                  </a:txBody>
                  <a:tcPr>
                    <a:solidFill>
                      <a:schemeClr val="bg1"/>
                    </a:solidFill>
                  </a:tcPr>
                </a:tc>
                <a:tc>
                  <a:txBody>
                    <a:bodyPr/>
                    <a:lstStyle/>
                    <a:p>
                      <a:pPr algn="ctr"/>
                      <a:r>
                        <a:rPr lang="en-US" sz="1600" dirty="0">
                          <a:latin typeface="Brandon Grotesque Regular" panose="020B0503020203060202" pitchFamily="34" charset="0"/>
                        </a:rPr>
                        <a:t>Two weeks per year</a:t>
                      </a:r>
                    </a:p>
                  </a:txBody>
                  <a:tcPr>
                    <a:solidFill>
                      <a:schemeClr val="bg1"/>
                    </a:solidFill>
                  </a:tcPr>
                </a:tc>
                <a:tc>
                  <a:txBody>
                    <a:bodyPr/>
                    <a:lstStyle/>
                    <a:p>
                      <a:pPr algn="ctr"/>
                      <a:r>
                        <a:rPr lang="en-US" sz="1600" dirty="0">
                          <a:latin typeface="Brandon Grotesque Regular" panose="020B0503020203060202" pitchFamily="34" charset="0"/>
                        </a:rPr>
                        <a:t>Four weeks per year</a:t>
                      </a:r>
                    </a:p>
                  </a:txBody>
                  <a:tcPr>
                    <a:solidFill>
                      <a:schemeClr val="bg1"/>
                    </a:solidFill>
                  </a:tcPr>
                </a:tc>
                <a:extLst>
                  <a:ext uri="{0D108BD9-81ED-4DB2-BD59-A6C34878D82A}">
                    <a16:rowId xmlns:a16="http://schemas.microsoft.com/office/drawing/2014/main" val="1957184920"/>
                  </a:ext>
                </a:extLst>
              </a:tr>
              <a:tr h="370840">
                <a:tc>
                  <a:txBody>
                    <a:bodyPr/>
                    <a:lstStyle/>
                    <a:p>
                      <a:r>
                        <a:rPr lang="en-US" sz="1600" b="1" dirty="0">
                          <a:latin typeface="Brandon Grotesque Regular" panose="020B0503020203060202" pitchFamily="34" charset="0"/>
                        </a:rPr>
                        <a:t>Work from Home</a:t>
                      </a:r>
                    </a:p>
                  </a:txBody>
                  <a:tcPr>
                    <a:solidFill>
                      <a:schemeClr val="bg1"/>
                    </a:solidFill>
                  </a:tcPr>
                </a:tc>
                <a:tc>
                  <a:txBody>
                    <a:bodyPr/>
                    <a:lstStyle/>
                    <a:p>
                      <a:pPr algn="ctr"/>
                      <a:r>
                        <a:rPr lang="en-US" sz="1600" dirty="0">
                          <a:latin typeface="Brandon Grotesque Regular" panose="020B0503020203060202" pitchFamily="34" charset="0"/>
                        </a:rPr>
                        <a:t>2-3 days per week</a:t>
                      </a:r>
                    </a:p>
                  </a:txBody>
                  <a:tcPr>
                    <a:solidFill>
                      <a:schemeClr val="bg1"/>
                    </a:solidFill>
                  </a:tcPr>
                </a:tc>
                <a:tc>
                  <a:txBody>
                    <a:bodyPr/>
                    <a:lstStyle/>
                    <a:p>
                      <a:pPr algn="ctr"/>
                      <a:r>
                        <a:rPr lang="en-US" sz="1600" dirty="0">
                          <a:latin typeface="Brandon Grotesque Regular" panose="020B0503020203060202" pitchFamily="34" charset="0"/>
                        </a:rPr>
                        <a:t>No work from home</a:t>
                      </a:r>
                    </a:p>
                  </a:txBody>
                  <a:tcPr>
                    <a:solidFill>
                      <a:schemeClr val="bg1"/>
                    </a:solidFill>
                  </a:tcPr>
                </a:tc>
                <a:extLst>
                  <a:ext uri="{0D108BD9-81ED-4DB2-BD59-A6C34878D82A}">
                    <a16:rowId xmlns:a16="http://schemas.microsoft.com/office/drawing/2014/main" val="1119220464"/>
                  </a:ext>
                </a:extLst>
              </a:tr>
            </a:tbl>
          </a:graphicData>
        </a:graphic>
      </p:graphicFrame>
      <p:sp>
        <p:nvSpPr>
          <p:cNvPr id="238" name="Google Shape;238;p20"/>
          <p:cNvSpPr txBox="1">
            <a:spLocks noGrp="1"/>
          </p:cNvSpPr>
          <p:nvPr>
            <p:ph type="title"/>
          </p:nvPr>
        </p:nvSpPr>
        <p:spPr>
          <a:xfrm>
            <a:off x="373247" y="465603"/>
            <a:ext cx="10848205" cy="572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Arial"/>
              <a:buNone/>
            </a:pPr>
            <a:r>
              <a:rPr lang="en-US" sz="3200" dirty="0"/>
              <a:t>Forcing choices gives a window into staff preferences </a:t>
            </a:r>
            <a:endParaRPr sz="3200" dirty="0"/>
          </a:p>
        </p:txBody>
      </p:sp>
      <p:sp>
        <p:nvSpPr>
          <p:cNvPr id="2" name="TextBox 1">
            <a:extLst>
              <a:ext uri="{FF2B5EF4-FFF2-40B4-BE49-F238E27FC236}">
                <a16:creationId xmlns:a16="http://schemas.microsoft.com/office/drawing/2014/main" id="{AD78FE0C-546E-4B48-9CCB-6A97ADD6291B}"/>
              </a:ext>
            </a:extLst>
          </p:cNvPr>
          <p:cNvSpPr txBox="1"/>
          <p:nvPr/>
        </p:nvSpPr>
        <p:spPr>
          <a:xfrm>
            <a:off x="2909421" y="1215240"/>
            <a:ext cx="61785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1CA1"/>
                </a:solidFill>
                <a:effectLst/>
                <a:uLnTx/>
                <a:uFillTx/>
                <a:latin typeface="Brandon Grotesque Regular" panose="020B0503020203060202" pitchFamily="34" charset="0"/>
                <a:ea typeface="+mn-ea"/>
                <a:cs typeface="Arial"/>
                <a:sym typeface="Arial"/>
              </a:rPr>
              <a:t>Example of Conjoint Analysis Applied to the Job Offer</a:t>
            </a:r>
          </a:p>
        </p:txBody>
      </p:sp>
      <p:graphicFrame>
        <p:nvGraphicFramePr>
          <p:cNvPr id="3" name="Table 3">
            <a:extLst>
              <a:ext uri="{FF2B5EF4-FFF2-40B4-BE49-F238E27FC236}">
                <a16:creationId xmlns:a16="http://schemas.microsoft.com/office/drawing/2014/main" id="{EFD45F23-E2C1-407B-8CF0-C894AA1AF1E4}"/>
              </a:ext>
            </a:extLst>
          </p:cNvPr>
          <p:cNvGraphicFramePr>
            <a:graphicFrameLocks noGrp="1"/>
          </p:cNvGraphicFramePr>
          <p:nvPr/>
        </p:nvGraphicFramePr>
        <p:xfrm>
          <a:off x="598021" y="1991522"/>
          <a:ext cx="8197849" cy="2595880"/>
        </p:xfrm>
        <a:graphic>
          <a:graphicData uri="http://schemas.openxmlformats.org/drawingml/2006/table">
            <a:tbl>
              <a:tblPr firstRow="1" bandRow="1">
                <a:tableStyleId>{5940675A-B579-460E-94D1-54222C63F5DA}</a:tableStyleId>
              </a:tblPr>
              <a:tblGrid>
                <a:gridCol w="1821744">
                  <a:extLst>
                    <a:ext uri="{9D8B030D-6E8A-4147-A177-3AD203B41FA5}">
                      <a16:colId xmlns:a16="http://schemas.microsoft.com/office/drawing/2014/main" val="2945699996"/>
                    </a:ext>
                  </a:extLst>
                </a:gridCol>
                <a:gridCol w="3359330">
                  <a:extLst>
                    <a:ext uri="{9D8B030D-6E8A-4147-A177-3AD203B41FA5}">
                      <a16:colId xmlns:a16="http://schemas.microsoft.com/office/drawing/2014/main" val="3715561656"/>
                    </a:ext>
                  </a:extLst>
                </a:gridCol>
                <a:gridCol w="3016775">
                  <a:extLst>
                    <a:ext uri="{9D8B030D-6E8A-4147-A177-3AD203B41FA5}">
                      <a16:colId xmlns:a16="http://schemas.microsoft.com/office/drawing/2014/main" val="3879571544"/>
                    </a:ext>
                  </a:extLst>
                </a:gridCol>
              </a:tblGrid>
              <a:tr h="370840">
                <a:tc>
                  <a:txBody>
                    <a:bodyPr/>
                    <a:lstStyle/>
                    <a:p>
                      <a:pPr algn="ctr"/>
                      <a:r>
                        <a:rPr lang="en-US" sz="1600" b="1" dirty="0">
                          <a:solidFill>
                            <a:schemeClr val="tx1">
                              <a:lumMod val="85000"/>
                              <a:lumOff val="15000"/>
                            </a:schemeClr>
                          </a:solidFill>
                          <a:latin typeface="Brandon Grotesque Regular" panose="020B0503020203060202" pitchFamily="34" charset="0"/>
                        </a:rPr>
                        <a:t>Attribute/Feature</a:t>
                      </a:r>
                    </a:p>
                  </a:txBody>
                  <a:tcPr>
                    <a:solidFill>
                      <a:schemeClr val="accent1">
                        <a:lumMod val="20000"/>
                        <a:lumOff val="80000"/>
                      </a:schemeClr>
                    </a:solidFill>
                  </a:tcPr>
                </a:tc>
                <a:tc>
                  <a:txBody>
                    <a:bodyPr/>
                    <a:lstStyle/>
                    <a:p>
                      <a:pPr algn="ctr"/>
                      <a:r>
                        <a:rPr lang="en-US" sz="1600" b="1" dirty="0">
                          <a:solidFill>
                            <a:schemeClr val="tx1">
                              <a:lumMod val="85000"/>
                              <a:lumOff val="15000"/>
                            </a:schemeClr>
                          </a:solidFill>
                          <a:latin typeface="Brandon Grotesque Regular" panose="020B0503020203060202" pitchFamily="34" charset="0"/>
                        </a:rPr>
                        <a:t>Job Offer #1</a:t>
                      </a:r>
                    </a:p>
                  </a:txBody>
                  <a:tcPr>
                    <a:solidFill>
                      <a:schemeClr val="accent1">
                        <a:lumMod val="20000"/>
                        <a:lumOff val="80000"/>
                      </a:schemeClr>
                    </a:solidFill>
                  </a:tcPr>
                </a:tc>
                <a:tc>
                  <a:txBody>
                    <a:bodyPr/>
                    <a:lstStyle/>
                    <a:p>
                      <a:pPr algn="ctr"/>
                      <a:r>
                        <a:rPr lang="en-US" sz="1600" b="1" dirty="0">
                          <a:solidFill>
                            <a:schemeClr val="tx1">
                              <a:lumMod val="85000"/>
                              <a:lumOff val="15000"/>
                            </a:schemeClr>
                          </a:solidFill>
                          <a:latin typeface="Brandon Grotesque Regular" panose="020B0503020203060202" pitchFamily="34" charset="0"/>
                        </a:rPr>
                        <a:t>Job Offer #2</a:t>
                      </a:r>
                    </a:p>
                  </a:txBody>
                  <a:tcPr>
                    <a:solidFill>
                      <a:schemeClr val="accent1">
                        <a:lumMod val="20000"/>
                        <a:lumOff val="80000"/>
                      </a:schemeClr>
                    </a:solidFill>
                  </a:tcPr>
                </a:tc>
                <a:extLst>
                  <a:ext uri="{0D108BD9-81ED-4DB2-BD59-A6C34878D82A}">
                    <a16:rowId xmlns:a16="http://schemas.microsoft.com/office/drawing/2014/main" val="3467557756"/>
                  </a:ext>
                </a:extLst>
              </a:tr>
              <a:tr h="370840">
                <a:tc>
                  <a:txBody>
                    <a:bodyPr/>
                    <a:lstStyle/>
                    <a:p>
                      <a:r>
                        <a:rPr lang="en-US" sz="1600" b="1" dirty="0">
                          <a:solidFill>
                            <a:schemeClr val="tx1">
                              <a:lumMod val="85000"/>
                              <a:lumOff val="15000"/>
                            </a:schemeClr>
                          </a:solidFill>
                          <a:latin typeface="Brandon Grotesque Regular" panose="020B0503020203060202" pitchFamily="34" charset="0"/>
                        </a:rPr>
                        <a:t>Base Pay</a:t>
                      </a:r>
                    </a:p>
                  </a:txBody>
                  <a:tcPr>
                    <a:solidFill>
                      <a:schemeClr val="bg1"/>
                    </a:solidFill>
                  </a:tcPr>
                </a:tc>
                <a:tc>
                  <a:txBody>
                    <a:bodyPr/>
                    <a:lstStyle/>
                    <a:p>
                      <a:pPr algn="ctr"/>
                      <a:r>
                        <a:rPr lang="en-US" sz="1600" dirty="0">
                          <a:solidFill>
                            <a:schemeClr val="tx1">
                              <a:lumMod val="85000"/>
                              <a:lumOff val="15000"/>
                            </a:schemeClr>
                          </a:solidFill>
                          <a:latin typeface="Brandon Grotesque Regular" panose="020B0503020203060202" pitchFamily="34" charset="0"/>
                        </a:rPr>
                        <a:t>10% increase in pay</a:t>
                      </a:r>
                    </a:p>
                  </a:txBody>
                  <a:tcPr>
                    <a:solidFill>
                      <a:schemeClr val="bg1"/>
                    </a:solidFill>
                  </a:tcPr>
                </a:tc>
                <a:tc>
                  <a:txBody>
                    <a:bodyPr/>
                    <a:lstStyle/>
                    <a:p>
                      <a:pPr algn="ctr"/>
                      <a:r>
                        <a:rPr lang="en-US" sz="1600" dirty="0">
                          <a:solidFill>
                            <a:schemeClr val="tx1">
                              <a:lumMod val="85000"/>
                              <a:lumOff val="15000"/>
                            </a:schemeClr>
                          </a:solidFill>
                          <a:latin typeface="Brandon Grotesque Regular" panose="020B0503020203060202" pitchFamily="34" charset="0"/>
                        </a:rPr>
                        <a:t>No increase in pay</a:t>
                      </a:r>
                    </a:p>
                  </a:txBody>
                  <a:tcPr>
                    <a:solidFill>
                      <a:schemeClr val="bg1"/>
                    </a:solidFill>
                  </a:tcPr>
                </a:tc>
                <a:extLst>
                  <a:ext uri="{0D108BD9-81ED-4DB2-BD59-A6C34878D82A}">
                    <a16:rowId xmlns:a16="http://schemas.microsoft.com/office/drawing/2014/main" val="599042293"/>
                  </a:ext>
                </a:extLst>
              </a:tr>
              <a:tr h="370840">
                <a:tc>
                  <a:txBody>
                    <a:bodyPr/>
                    <a:lstStyle/>
                    <a:p>
                      <a:r>
                        <a:rPr lang="en-US" sz="1600" b="1" dirty="0">
                          <a:solidFill>
                            <a:schemeClr val="tx1">
                              <a:lumMod val="85000"/>
                              <a:lumOff val="15000"/>
                            </a:schemeClr>
                          </a:solidFill>
                          <a:latin typeface="Brandon Grotesque Regular" panose="020B0503020203060202" pitchFamily="34" charset="0"/>
                        </a:rPr>
                        <a:t>Org recognition</a:t>
                      </a:r>
                    </a:p>
                  </a:txBody>
                  <a:tcPr>
                    <a:solidFill>
                      <a:schemeClr val="bg1"/>
                    </a:solidFill>
                  </a:tcPr>
                </a:tc>
                <a:tc>
                  <a:txBody>
                    <a:bodyPr/>
                    <a:lstStyle/>
                    <a:p>
                      <a:pPr algn="ctr"/>
                      <a:r>
                        <a:rPr lang="en-US" sz="1600" dirty="0">
                          <a:solidFill>
                            <a:schemeClr val="tx1">
                              <a:lumMod val="85000"/>
                              <a:lumOff val="15000"/>
                            </a:schemeClr>
                          </a:solidFill>
                          <a:latin typeface="Brandon Grotesque Regular" panose="020B0503020203060202" pitchFamily="34" charset="0"/>
                        </a:rPr>
                        <a:t>Contributions are valued</a:t>
                      </a:r>
                    </a:p>
                  </a:txBody>
                  <a:tcPr>
                    <a:solidFill>
                      <a:schemeClr val="bg1"/>
                    </a:solidFill>
                  </a:tcPr>
                </a:tc>
                <a:tc>
                  <a:txBody>
                    <a:bodyPr/>
                    <a:lstStyle/>
                    <a:p>
                      <a:pPr algn="ctr"/>
                      <a:r>
                        <a:rPr lang="en-US" sz="1600" dirty="0">
                          <a:solidFill>
                            <a:schemeClr val="tx1">
                              <a:lumMod val="85000"/>
                              <a:lumOff val="15000"/>
                            </a:schemeClr>
                          </a:solidFill>
                          <a:latin typeface="Brandon Grotesque Regular" panose="020B0503020203060202" pitchFamily="34" charset="0"/>
                        </a:rPr>
                        <a:t>Contributions go unnoticed</a:t>
                      </a:r>
                    </a:p>
                  </a:txBody>
                  <a:tcPr>
                    <a:solidFill>
                      <a:schemeClr val="bg1"/>
                    </a:solidFill>
                  </a:tcPr>
                </a:tc>
                <a:extLst>
                  <a:ext uri="{0D108BD9-81ED-4DB2-BD59-A6C34878D82A}">
                    <a16:rowId xmlns:a16="http://schemas.microsoft.com/office/drawing/2014/main" val="3155273592"/>
                  </a:ext>
                </a:extLst>
              </a:tr>
              <a:tr h="370840">
                <a:tc>
                  <a:txBody>
                    <a:bodyPr/>
                    <a:lstStyle/>
                    <a:p>
                      <a:r>
                        <a:rPr lang="en-US" sz="1600" b="1" dirty="0">
                          <a:solidFill>
                            <a:schemeClr val="tx1">
                              <a:lumMod val="85000"/>
                              <a:lumOff val="15000"/>
                            </a:schemeClr>
                          </a:solidFill>
                          <a:latin typeface="Brandon Grotesque Regular" panose="020B0503020203060202" pitchFamily="34" charset="0"/>
                        </a:rPr>
                        <a:t>Manager Quality</a:t>
                      </a:r>
                    </a:p>
                  </a:txBody>
                  <a:tcPr>
                    <a:solidFill>
                      <a:schemeClr val="bg1"/>
                    </a:solidFill>
                  </a:tcPr>
                </a:tc>
                <a:tc>
                  <a:txBody>
                    <a:bodyPr/>
                    <a:lstStyle/>
                    <a:p>
                      <a:pPr algn="ctr"/>
                      <a:r>
                        <a:rPr lang="en-US" sz="1600" dirty="0">
                          <a:solidFill>
                            <a:schemeClr val="tx1">
                              <a:lumMod val="85000"/>
                              <a:lumOff val="15000"/>
                            </a:schemeClr>
                          </a:solidFill>
                          <a:latin typeface="Brandon Grotesque Regular" panose="020B0503020203060202" pitchFamily="34" charset="0"/>
                        </a:rPr>
                        <a:t>Work for an average manager</a:t>
                      </a:r>
                    </a:p>
                  </a:txBody>
                  <a:tcPr>
                    <a:solidFill>
                      <a:schemeClr val="bg1"/>
                    </a:solidFill>
                  </a:tcPr>
                </a:tc>
                <a:tc>
                  <a:txBody>
                    <a:bodyPr/>
                    <a:lstStyle/>
                    <a:p>
                      <a:pPr algn="ctr"/>
                      <a:r>
                        <a:rPr lang="en-US" sz="1600" dirty="0">
                          <a:solidFill>
                            <a:schemeClr val="tx1">
                              <a:lumMod val="85000"/>
                              <a:lumOff val="15000"/>
                            </a:schemeClr>
                          </a:solidFill>
                          <a:latin typeface="Brandon Grotesque Regular" panose="020B0503020203060202" pitchFamily="34" charset="0"/>
                        </a:rPr>
                        <a:t>Work for “best” manager</a:t>
                      </a:r>
                    </a:p>
                  </a:txBody>
                  <a:tcPr>
                    <a:solidFill>
                      <a:schemeClr val="bg1"/>
                    </a:solidFill>
                  </a:tcPr>
                </a:tc>
                <a:extLst>
                  <a:ext uri="{0D108BD9-81ED-4DB2-BD59-A6C34878D82A}">
                    <a16:rowId xmlns:a16="http://schemas.microsoft.com/office/drawing/2014/main" val="2852220748"/>
                  </a:ext>
                </a:extLst>
              </a:tr>
              <a:tr h="370840">
                <a:tc>
                  <a:txBody>
                    <a:bodyPr/>
                    <a:lstStyle/>
                    <a:p>
                      <a:r>
                        <a:rPr lang="en-US" sz="1600" b="1" dirty="0">
                          <a:solidFill>
                            <a:schemeClr val="tx1">
                              <a:lumMod val="85000"/>
                              <a:lumOff val="15000"/>
                            </a:schemeClr>
                          </a:solidFill>
                          <a:latin typeface="Brandon Grotesque Regular" panose="020B0503020203060202" pitchFamily="34" charset="0"/>
                        </a:rPr>
                        <a:t>Org DEI effort</a:t>
                      </a:r>
                    </a:p>
                  </a:txBody>
                  <a:tcPr>
                    <a:solidFill>
                      <a:schemeClr val="bg1"/>
                    </a:solidFill>
                  </a:tcPr>
                </a:tc>
                <a:tc>
                  <a:txBody>
                    <a:bodyPr/>
                    <a:lstStyle/>
                    <a:p>
                      <a:pPr algn="ctr"/>
                      <a:r>
                        <a:rPr lang="en-US" sz="1600" dirty="0">
                          <a:solidFill>
                            <a:schemeClr val="tx1">
                              <a:lumMod val="85000"/>
                              <a:lumOff val="15000"/>
                            </a:schemeClr>
                          </a:solidFill>
                          <a:latin typeface="Brandon Grotesque Regular" panose="020B0503020203060202" pitchFamily="34" charset="0"/>
                        </a:rPr>
                        <a:t>Mostly performative </a:t>
                      </a:r>
                    </a:p>
                  </a:txBody>
                  <a:tcPr>
                    <a:solidFill>
                      <a:schemeClr val="bg1"/>
                    </a:solidFill>
                  </a:tcPr>
                </a:tc>
                <a:tc>
                  <a:txBody>
                    <a:bodyPr/>
                    <a:lstStyle/>
                    <a:p>
                      <a:pPr algn="ctr"/>
                      <a:r>
                        <a:rPr lang="en-US" sz="1600" dirty="0">
                          <a:solidFill>
                            <a:schemeClr val="tx1">
                              <a:lumMod val="85000"/>
                              <a:lumOff val="15000"/>
                            </a:schemeClr>
                          </a:solidFill>
                          <a:latin typeface="Brandon Grotesque Regular" panose="020B0503020203060202" pitchFamily="34" charset="0"/>
                        </a:rPr>
                        <a:t>True commitment</a:t>
                      </a:r>
                    </a:p>
                  </a:txBody>
                  <a:tcPr>
                    <a:solidFill>
                      <a:schemeClr val="bg1"/>
                    </a:solidFill>
                  </a:tcPr>
                </a:tc>
                <a:extLst>
                  <a:ext uri="{0D108BD9-81ED-4DB2-BD59-A6C34878D82A}">
                    <a16:rowId xmlns:a16="http://schemas.microsoft.com/office/drawing/2014/main" val="2915123651"/>
                  </a:ext>
                </a:extLst>
              </a:tr>
              <a:tr h="370840">
                <a:tc>
                  <a:txBody>
                    <a:bodyPr/>
                    <a:lstStyle/>
                    <a:p>
                      <a:r>
                        <a:rPr lang="en-US" sz="1600" b="1" dirty="0">
                          <a:solidFill>
                            <a:schemeClr val="tx1">
                              <a:lumMod val="85000"/>
                              <a:lumOff val="15000"/>
                            </a:schemeClr>
                          </a:solidFill>
                          <a:latin typeface="Brandon Grotesque Regular" panose="020B0503020203060202" pitchFamily="34" charset="0"/>
                        </a:rPr>
                        <a:t>Artistic Reputation</a:t>
                      </a:r>
                    </a:p>
                  </a:txBody>
                  <a:tcPr>
                    <a:solidFill>
                      <a:schemeClr val="bg1"/>
                    </a:solidFill>
                  </a:tcPr>
                </a:tc>
                <a:tc>
                  <a:txBody>
                    <a:bodyPr/>
                    <a:lstStyle/>
                    <a:p>
                      <a:pPr algn="ctr"/>
                      <a:r>
                        <a:rPr lang="en-US" sz="1600" dirty="0">
                          <a:solidFill>
                            <a:schemeClr val="tx1">
                              <a:lumMod val="85000"/>
                              <a:lumOff val="15000"/>
                            </a:schemeClr>
                          </a:solidFill>
                          <a:latin typeface="Brandon Grotesque Regular" panose="020B0503020203060202" pitchFamily="34" charset="0"/>
                        </a:rPr>
                        <a:t>Known for artistic quality</a:t>
                      </a:r>
                    </a:p>
                  </a:txBody>
                  <a:tcPr>
                    <a:solidFill>
                      <a:schemeClr val="bg1"/>
                    </a:solidFill>
                  </a:tcPr>
                </a:tc>
                <a:tc>
                  <a:txBody>
                    <a:bodyPr/>
                    <a:lstStyle/>
                    <a:p>
                      <a:pPr algn="ctr"/>
                      <a:r>
                        <a:rPr lang="en-US" sz="1600" dirty="0">
                          <a:solidFill>
                            <a:schemeClr val="tx1">
                              <a:lumMod val="85000"/>
                              <a:lumOff val="15000"/>
                            </a:schemeClr>
                          </a:solidFill>
                          <a:latin typeface="Brandon Grotesque Regular" panose="020B0503020203060202" pitchFamily="34" charset="0"/>
                        </a:rPr>
                        <a:t>Known for artistic innovation</a:t>
                      </a:r>
                    </a:p>
                  </a:txBody>
                  <a:tcPr>
                    <a:solidFill>
                      <a:schemeClr val="bg1"/>
                    </a:solidFill>
                  </a:tcPr>
                </a:tc>
                <a:extLst>
                  <a:ext uri="{0D108BD9-81ED-4DB2-BD59-A6C34878D82A}">
                    <a16:rowId xmlns:a16="http://schemas.microsoft.com/office/drawing/2014/main" val="1957184920"/>
                  </a:ext>
                </a:extLst>
              </a:tr>
              <a:tr h="370840">
                <a:tc>
                  <a:txBody>
                    <a:bodyPr/>
                    <a:lstStyle/>
                    <a:p>
                      <a:r>
                        <a:rPr lang="en-US" sz="1600" b="1" dirty="0">
                          <a:solidFill>
                            <a:schemeClr val="tx1">
                              <a:lumMod val="85000"/>
                              <a:lumOff val="15000"/>
                            </a:schemeClr>
                          </a:solidFill>
                          <a:latin typeface="Brandon Grotesque Regular" panose="020B0503020203060202" pitchFamily="34" charset="0"/>
                        </a:rPr>
                        <a:t>Work from Home</a:t>
                      </a:r>
                    </a:p>
                  </a:txBody>
                  <a:tcPr>
                    <a:solidFill>
                      <a:schemeClr val="bg1"/>
                    </a:solidFill>
                  </a:tcPr>
                </a:tc>
                <a:tc>
                  <a:txBody>
                    <a:bodyPr/>
                    <a:lstStyle/>
                    <a:p>
                      <a:pPr algn="ctr"/>
                      <a:r>
                        <a:rPr lang="en-US" sz="1600" dirty="0">
                          <a:solidFill>
                            <a:schemeClr val="tx1">
                              <a:lumMod val="85000"/>
                              <a:lumOff val="15000"/>
                            </a:schemeClr>
                          </a:solidFill>
                          <a:latin typeface="Brandon Grotesque Regular" panose="020B0503020203060202" pitchFamily="34" charset="0"/>
                        </a:rPr>
                        <a:t>1-2 days per week</a:t>
                      </a:r>
                    </a:p>
                  </a:txBody>
                  <a:tcPr>
                    <a:solidFill>
                      <a:schemeClr val="bg1"/>
                    </a:solidFill>
                  </a:tcPr>
                </a:tc>
                <a:tc>
                  <a:txBody>
                    <a:bodyPr/>
                    <a:lstStyle/>
                    <a:p>
                      <a:pPr algn="ctr"/>
                      <a:r>
                        <a:rPr lang="en-US" sz="1600" dirty="0">
                          <a:solidFill>
                            <a:schemeClr val="tx1">
                              <a:lumMod val="85000"/>
                              <a:lumOff val="15000"/>
                            </a:schemeClr>
                          </a:solidFill>
                          <a:latin typeface="Brandon Grotesque Regular" panose="020B0503020203060202" pitchFamily="34" charset="0"/>
                        </a:rPr>
                        <a:t>No work from home</a:t>
                      </a:r>
                    </a:p>
                  </a:txBody>
                  <a:tcPr>
                    <a:solidFill>
                      <a:schemeClr val="bg1"/>
                    </a:solidFill>
                  </a:tcPr>
                </a:tc>
                <a:extLst>
                  <a:ext uri="{0D108BD9-81ED-4DB2-BD59-A6C34878D82A}">
                    <a16:rowId xmlns:a16="http://schemas.microsoft.com/office/drawing/2014/main" val="1119220464"/>
                  </a:ext>
                </a:extLst>
              </a:tr>
            </a:tbl>
          </a:graphicData>
        </a:graphic>
      </p:graphicFrame>
      <p:sp>
        <p:nvSpPr>
          <p:cNvPr id="4" name="TextBox 3">
            <a:extLst>
              <a:ext uri="{FF2B5EF4-FFF2-40B4-BE49-F238E27FC236}">
                <a16:creationId xmlns:a16="http://schemas.microsoft.com/office/drawing/2014/main" id="{A75DA612-BEE1-4854-BFF9-0DCACC0BEDFD}"/>
              </a:ext>
            </a:extLst>
          </p:cNvPr>
          <p:cNvSpPr txBox="1">
            <a:spLocks/>
          </p:cNvSpPr>
          <p:nvPr/>
        </p:nvSpPr>
        <p:spPr>
          <a:xfrm>
            <a:off x="9490859" y="2209377"/>
            <a:ext cx="2103120" cy="1779169"/>
          </a:xfrm>
          <a:prstGeom prst="rect">
            <a:avLst/>
          </a:prstGeom>
          <a:solidFill>
            <a:schemeClr val="bg1">
              <a:lumMod val="95000"/>
            </a:schemeClr>
          </a:solidFill>
        </p:spPr>
        <p:txBody>
          <a:bodyPr wrap="square" lIns="182880" tIns="182880" rIns="182880" bIns="2743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Arial"/>
                <a:sym typeface="Arial"/>
              </a:rPr>
              <a:t>For several ‘rounds,’ employees choose between 3 job offers to reveal most valued elements in a job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Arial"/>
              <a:sym typeface="Arial"/>
            </a:endParaRPr>
          </a:p>
        </p:txBody>
      </p:sp>
      <p:sp>
        <p:nvSpPr>
          <p:cNvPr id="8" name="TextBox 7">
            <a:extLst>
              <a:ext uri="{FF2B5EF4-FFF2-40B4-BE49-F238E27FC236}">
                <a16:creationId xmlns:a16="http://schemas.microsoft.com/office/drawing/2014/main" id="{5FC71977-BFEF-AF4A-97AF-3AB51C34A5DC}"/>
              </a:ext>
            </a:extLst>
          </p:cNvPr>
          <p:cNvSpPr txBox="1"/>
          <p:nvPr/>
        </p:nvSpPr>
        <p:spPr>
          <a:xfrm>
            <a:off x="859087" y="4994269"/>
            <a:ext cx="100995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11CA1"/>
                </a:solidFill>
                <a:effectLst/>
                <a:uLnTx/>
                <a:uFillTx/>
                <a:latin typeface="Brandon Grotesque Regular" panose="020B0503020203060202" pitchFamily="34" charset="0"/>
                <a:ea typeface="+mn-ea"/>
                <a:cs typeface="Arial"/>
                <a:sym typeface="Arial"/>
              </a:rPr>
              <a:t>Conjoint Analysis Outputs</a:t>
            </a:r>
          </a:p>
        </p:txBody>
      </p:sp>
      <p:sp>
        <p:nvSpPr>
          <p:cNvPr id="11" name="TextBox 10">
            <a:extLst>
              <a:ext uri="{FF2B5EF4-FFF2-40B4-BE49-F238E27FC236}">
                <a16:creationId xmlns:a16="http://schemas.microsoft.com/office/drawing/2014/main" id="{4D7FF07E-3776-6541-B117-779A26D37976}"/>
              </a:ext>
            </a:extLst>
          </p:cNvPr>
          <p:cNvSpPr txBox="1"/>
          <p:nvPr/>
        </p:nvSpPr>
        <p:spPr>
          <a:xfrm>
            <a:off x="2224559" y="4937155"/>
            <a:ext cx="18016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Arial"/>
                <a:sym typeface="Arial"/>
              </a:rPr>
              <a:t>Importance Scores</a:t>
            </a:r>
          </a:p>
        </p:txBody>
      </p:sp>
      <p:sp>
        <p:nvSpPr>
          <p:cNvPr id="10" name="TextBox 9">
            <a:extLst>
              <a:ext uri="{FF2B5EF4-FFF2-40B4-BE49-F238E27FC236}">
                <a16:creationId xmlns:a16="http://schemas.microsoft.com/office/drawing/2014/main" id="{EE66F744-8CA7-4048-AFB8-32C290D05028}"/>
              </a:ext>
            </a:extLst>
          </p:cNvPr>
          <p:cNvSpPr txBox="1"/>
          <p:nvPr/>
        </p:nvSpPr>
        <p:spPr>
          <a:xfrm>
            <a:off x="2140665" y="5242550"/>
            <a:ext cx="219271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Arial"/>
                <a:sym typeface="Arial"/>
              </a:rPr>
              <a:t>How important are changes in base pay compared to organisation recognition?</a:t>
            </a:r>
          </a:p>
        </p:txBody>
      </p:sp>
      <p:sp>
        <p:nvSpPr>
          <p:cNvPr id="13" name="TextBox 12">
            <a:extLst>
              <a:ext uri="{FF2B5EF4-FFF2-40B4-BE49-F238E27FC236}">
                <a16:creationId xmlns:a16="http://schemas.microsoft.com/office/drawing/2014/main" id="{5B683355-7F43-3C43-812E-51E195C42D74}"/>
              </a:ext>
            </a:extLst>
          </p:cNvPr>
          <p:cNvSpPr txBox="1"/>
          <p:nvPr/>
        </p:nvSpPr>
        <p:spPr>
          <a:xfrm>
            <a:off x="5418291" y="4937155"/>
            <a:ext cx="18016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Arial"/>
                <a:sym typeface="Arial"/>
              </a:rPr>
              <a:t>Utility Scores</a:t>
            </a:r>
          </a:p>
        </p:txBody>
      </p:sp>
      <p:sp>
        <p:nvSpPr>
          <p:cNvPr id="14" name="TextBox 13">
            <a:extLst>
              <a:ext uri="{FF2B5EF4-FFF2-40B4-BE49-F238E27FC236}">
                <a16:creationId xmlns:a16="http://schemas.microsoft.com/office/drawing/2014/main" id="{E69D1927-36A6-1149-9E68-034D6457AE88}"/>
              </a:ext>
            </a:extLst>
          </p:cNvPr>
          <p:cNvSpPr txBox="1"/>
          <p:nvPr/>
        </p:nvSpPr>
        <p:spPr>
          <a:xfrm>
            <a:off x="4639258" y="5242550"/>
            <a:ext cx="393036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Arial"/>
                <a:sym typeface="Arial"/>
              </a:rPr>
              <a:t>How much more (or less) utility does an individual receive from an offer 10% above market compensation versus a market-level offer?</a:t>
            </a:r>
          </a:p>
        </p:txBody>
      </p:sp>
      <p:sp>
        <p:nvSpPr>
          <p:cNvPr id="12" name="Rectangle 11">
            <a:extLst>
              <a:ext uri="{FF2B5EF4-FFF2-40B4-BE49-F238E27FC236}">
                <a16:creationId xmlns:a16="http://schemas.microsoft.com/office/drawing/2014/main" id="{39764544-4702-124D-A7A9-FA34DFA43FF1}"/>
              </a:ext>
            </a:extLst>
          </p:cNvPr>
          <p:cNvSpPr/>
          <p:nvPr/>
        </p:nvSpPr>
        <p:spPr>
          <a:xfrm>
            <a:off x="1977079" y="4846502"/>
            <a:ext cx="6428959" cy="124803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randon Grotesque Regular" panose="020B0503020203060202" pitchFamily="34" charset="0"/>
              <a:ea typeface="+mn-ea"/>
              <a:cs typeface="+mn-cs"/>
              <a:sym typeface="Arial"/>
            </a:endParaRPr>
          </a:p>
        </p:txBody>
      </p:sp>
    </p:spTree>
    <p:extLst>
      <p:ext uri="{BB962C8B-B14F-4D97-AF65-F5344CB8AC3E}">
        <p14:creationId xmlns:p14="http://schemas.microsoft.com/office/powerpoint/2010/main" val="2204892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BA THeme">
  <a:themeElements>
    <a:clrScheme name="ABA Colors">
      <a:dk1>
        <a:srgbClr val="000000"/>
      </a:dk1>
      <a:lt1>
        <a:srgbClr val="FFFFFF"/>
      </a:lt1>
      <a:dk2>
        <a:srgbClr val="3D3D3D"/>
      </a:dk2>
      <a:lt2>
        <a:srgbClr val="E7E6E6"/>
      </a:lt2>
      <a:accent1>
        <a:srgbClr val="011CA1"/>
      </a:accent1>
      <a:accent2>
        <a:srgbClr val="F58020"/>
      </a:accent2>
      <a:accent3>
        <a:srgbClr val="692E91"/>
      </a:accent3>
      <a:accent4>
        <a:srgbClr val="FFC10E"/>
      </a:accent4>
      <a:accent5>
        <a:srgbClr val="C5D32E"/>
      </a:accent5>
      <a:accent6>
        <a:srgbClr val="E55D62"/>
      </a:accent6>
      <a:hlink>
        <a:srgbClr val="011CA1"/>
      </a:hlink>
      <a:folHlink>
        <a:srgbClr val="692E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BA THeme">
  <a:themeElements>
    <a:clrScheme name="ABA Colors">
      <a:dk1>
        <a:sysClr val="windowText" lastClr="000000"/>
      </a:dk1>
      <a:lt1>
        <a:sysClr val="window" lastClr="FFFFFF"/>
      </a:lt1>
      <a:dk2>
        <a:srgbClr val="3D3D3D"/>
      </a:dk2>
      <a:lt2>
        <a:srgbClr val="E7E6E6"/>
      </a:lt2>
      <a:accent1>
        <a:srgbClr val="011CA1"/>
      </a:accent1>
      <a:accent2>
        <a:srgbClr val="F58020"/>
      </a:accent2>
      <a:accent3>
        <a:srgbClr val="692E91"/>
      </a:accent3>
      <a:accent4>
        <a:srgbClr val="FFC10E"/>
      </a:accent4>
      <a:accent5>
        <a:srgbClr val="C5D32E"/>
      </a:accent5>
      <a:accent6>
        <a:srgbClr val="E55D62"/>
      </a:accent6>
      <a:hlink>
        <a:srgbClr val="011CA1"/>
      </a:hlink>
      <a:folHlink>
        <a:srgbClr val="692E91"/>
      </a:folHlink>
    </a:clrScheme>
    <a:fontScheme name="Custom 1">
      <a:majorFont>
        <a:latin typeface="Brandon Grotesque Regular"/>
        <a:ea typeface=""/>
        <a:cs typeface=""/>
      </a:majorFont>
      <a:minorFont>
        <a:latin typeface="Brandon Grotesque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A THeme" id="{C5B4031F-F389-4C98-AD9A-AB4ED35B282F}" vid="{2DF54192-89EB-4E2C-A728-C19D01AEE65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7B9783F16A1345B423FF307C94A636" ma:contentTypeVersion="18" ma:contentTypeDescription="Create a new document." ma:contentTypeScope="" ma:versionID="09347cf9fb3d8bfac7b1fddd80e1a8b0">
  <xsd:schema xmlns:xsd="http://www.w3.org/2001/XMLSchema" xmlns:xs="http://www.w3.org/2001/XMLSchema" xmlns:p="http://schemas.microsoft.com/office/2006/metadata/properties" xmlns:ns2="3331f0b5-065f-4d19-b2cb-a4ec05f73739" xmlns:ns3="72da8360-be32-4ce8-8a8c-b1c935396eb4" targetNamespace="http://schemas.microsoft.com/office/2006/metadata/properties" ma:root="true" ma:fieldsID="cf95dd5bd21c9cc8995218d56847bc9b" ns2:_="" ns3:_="">
    <xsd:import namespace="3331f0b5-065f-4d19-b2cb-a4ec05f73739"/>
    <xsd:import namespace="72da8360-be32-4ce8-8a8c-b1c935396e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31f0b5-065f-4d19-b2cb-a4ec05f73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d4bed4e-aa13-4ff6-99a1-91ce07783e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da8360-be32-4ce8-8a8c-b1c935396e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048428-bbc3-429a-b8bf-9775ca1a04b0}" ma:internalName="TaxCatchAll" ma:showField="CatchAllData" ma:web="72da8360-be32-4ce8-8a8c-b1c935396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2da8360-be32-4ce8-8a8c-b1c935396eb4" xsi:nil="true"/>
    <lcf76f155ced4ddcb4097134ff3c332f xmlns="3331f0b5-065f-4d19-b2cb-a4ec05f737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F18079-86F0-4EAA-8D7A-3B3A59D3C8F3}"/>
</file>

<file path=customXml/itemProps2.xml><?xml version="1.0" encoding="utf-8"?>
<ds:datastoreItem xmlns:ds="http://schemas.openxmlformats.org/officeDocument/2006/customXml" ds:itemID="{B5F5B097-CD5D-4A86-86A4-5A93D71DE690}"/>
</file>

<file path=customXml/itemProps3.xml><?xml version="1.0" encoding="utf-8"?>
<ds:datastoreItem xmlns:ds="http://schemas.openxmlformats.org/officeDocument/2006/customXml" ds:itemID="{C65C7F22-A9C2-4345-88AB-286FD48CF244}"/>
</file>

<file path=docProps/app.xml><?xml version="1.0" encoding="utf-8"?>
<Properties xmlns="http://schemas.openxmlformats.org/officeDocument/2006/extended-properties" xmlns:vt="http://schemas.openxmlformats.org/officeDocument/2006/docPropsVTypes">
  <TotalTime>729</TotalTime>
  <Words>3293</Words>
  <Application>Microsoft Macintosh PowerPoint</Application>
  <PresentationFormat>Widescreen</PresentationFormat>
  <Paragraphs>546</Paragraphs>
  <Slides>35</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Aptos</vt:lpstr>
      <vt:lpstr>Aptos Display</vt:lpstr>
      <vt:lpstr>Arial</vt:lpstr>
      <vt:lpstr>Brandon Grotesque Regular</vt:lpstr>
      <vt:lpstr>Palatino</vt:lpstr>
      <vt:lpstr>Office Theme</vt:lpstr>
      <vt:lpstr>ABA THeme</vt:lpstr>
      <vt:lpstr>2_ABA THeme</vt:lpstr>
      <vt:lpstr>The Compelling Employment Offer  6th February 2025, Gateshead</vt:lpstr>
      <vt:lpstr>ABA Insights is an Extension of the Member’s Staff </vt:lpstr>
      <vt:lpstr>Research Agenda Poll Topics by Centre of Excellence</vt:lpstr>
      <vt:lpstr>Newest Members to Join ABA</vt:lpstr>
      <vt:lpstr>300 respondents from over 60 organisations</vt:lpstr>
      <vt:lpstr>Today’s discussion</vt:lpstr>
      <vt:lpstr>What got us here won’t get us there</vt:lpstr>
      <vt:lpstr>Attributes for the survey</vt:lpstr>
      <vt:lpstr>Forcing choices gives a window into staff preferences </vt:lpstr>
      <vt:lpstr>Today’s discussion</vt:lpstr>
      <vt:lpstr>Pay is single the most important attribute for staff</vt:lpstr>
      <vt:lpstr>After pay, artistic reputation, culture and job security are the most important attributes</vt:lpstr>
      <vt:lpstr>Simulation: Manager Quality</vt:lpstr>
      <vt:lpstr>Simulation: Values-Led Culture</vt:lpstr>
      <vt:lpstr>Simulation: Artistic Reputation</vt:lpstr>
      <vt:lpstr>Implications for where we might focus</vt:lpstr>
      <vt:lpstr>Today’s discussion</vt:lpstr>
      <vt:lpstr>The overall satisfaction of employees with their job is ‘good’</vt:lpstr>
      <vt:lpstr>Staff seem fairly connected to their organisations</vt:lpstr>
      <vt:lpstr>However, they have a range of ideas about how to make their employment more attractive</vt:lpstr>
      <vt:lpstr>Today’s discussion</vt:lpstr>
      <vt:lpstr>We examined the data through five lenses</vt:lpstr>
      <vt:lpstr>The most significant difference is generational</vt:lpstr>
      <vt:lpstr>In several areas, the results are similar across generations</vt:lpstr>
      <vt:lpstr>However, there are attributes that do matter more to each generation</vt:lpstr>
      <vt:lpstr>Gen X (and older) are the most satisfied, millennials are the least</vt:lpstr>
      <vt:lpstr>Gen Z cares more about appearing successful but are far less defined by their work</vt:lpstr>
      <vt:lpstr>Managers are more satisfied than team members</vt:lpstr>
      <vt:lpstr>Managers and non-Managers have different priorities</vt:lpstr>
      <vt:lpstr>Satisfaction levels are quite similar by location</vt:lpstr>
      <vt:lpstr>However, what they rank as important is different in key areas</vt:lpstr>
      <vt:lpstr>Today’s discussion</vt:lpstr>
      <vt:lpstr>Four questions to ask your staff</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Compelling Employment Offer  September 2024</dc:title>
  <dc:creator>Brynn Johnson</dc:creator>
  <cp:lastModifiedBy>Leila Ghorashi</cp:lastModifiedBy>
  <cp:revision>50</cp:revision>
  <dcterms:created xsi:type="dcterms:W3CDTF">2024-09-20T11:47:38Z</dcterms:created>
  <dcterms:modified xsi:type="dcterms:W3CDTF">2025-01-28T15:31:04Z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0x0101007B7B9783F16A1345B423FF307C94A636</vt:lpwstr>
  </property>
</Properties>
</file>