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79" r:id="rId4"/>
    <p:sldId id="281" r:id="rId5"/>
    <p:sldId id="280" r:id="rId6"/>
    <p:sldId id="274" r:id="rId7"/>
  </p:sldIdLst>
  <p:sldSz cx="18288000" cy="10287000"/>
  <p:notesSz cx="6858000" cy="9144000"/>
  <p:embeddedFontLst>
    <p:embeddedFont>
      <p:font typeface="Roboto" panose="02000000000000000000" pitchFamily="2" charset="0"/>
      <p:regular r:id="rId9"/>
      <p:bold r:id="rId10"/>
      <p:italic r:id="rId11"/>
      <p:boldItalic r:id="rId12"/>
    </p:embeddedFont>
    <p:embeddedFont>
      <p:font typeface="Roboto Bold" panose="02000000000000000000" charset="0"/>
      <p:regular r:id="rId13"/>
      <p:bold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B171B3-D479-4143-933A-145C36F54DAF}" v="6" dt="2025-01-30T15:06:36.3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07" autoAdjust="0"/>
  </p:normalViewPr>
  <p:slideViewPr>
    <p:cSldViewPr>
      <p:cViewPr>
        <p:scale>
          <a:sx n="39" d="100"/>
          <a:sy n="39" d="100"/>
        </p:scale>
        <p:origin x="94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23" Type="http://schemas.openxmlformats.org/officeDocument/2006/relationships/customXml" Target="../customXml/item3.xml"/><Relationship Id="rId10" Type="http://schemas.openxmlformats.org/officeDocument/2006/relationships/font" Target="fonts/font2.fntdata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 Collins" userId="ae98ea37c77d8eca" providerId="LiveId" clId="{8FB171B3-D479-4143-933A-145C36F54DAF}"/>
    <pc:docChg chg="undo custSel delSld modSld sldOrd">
      <pc:chgData name="Jon Collins" userId="ae98ea37c77d8eca" providerId="LiveId" clId="{8FB171B3-D479-4143-933A-145C36F54DAF}" dt="2025-01-30T15:29:51.730" v="3496" actId="6549"/>
      <pc:docMkLst>
        <pc:docMk/>
      </pc:docMkLst>
      <pc:sldChg chg="addSp delSp modSp mod">
        <pc:chgData name="Jon Collins" userId="ae98ea37c77d8eca" providerId="LiveId" clId="{8FB171B3-D479-4143-933A-145C36F54DAF}" dt="2025-01-30T14:27:13.675" v="18" actId="1076"/>
        <pc:sldMkLst>
          <pc:docMk/>
          <pc:sldMk cId="0" sldId="256"/>
        </pc:sldMkLst>
        <pc:spChg chg="del">
          <ac:chgData name="Jon Collins" userId="ae98ea37c77d8eca" providerId="LiveId" clId="{8FB171B3-D479-4143-933A-145C36F54DAF}" dt="2025-01-30T14:25:25.848" v="0" actId="478"/>
          <ac:spMkLst>
            <pc:docMk/>
            <pc:sldMk cId="0" sldId="256"/>
            <ac:spMk id="4" creationId="{00000000-0000-0000-0000-000000000000}"/>
          </ac:spMkLst>
        </pc:spChg>
        <pc:spChg chg="del">
          <ac:chgData name="Jon Collins" userId="ae98ea37c77d8eca" providerId="LiveId" clId="{8FB171B3-D479-4143-933A-145C36F54DAF}" dt="2025-01-30T14:26:49.977" v="16" actId="478"/>
          <ac:spMkLst>
            <pc:docMk/>
            <pc:sldMk cId="0" sldId="256"/>
            <ac:spMk id="5" creationId="{00000000-0000-0000-0000-000000000000}"/>
          </ac:spMkLst>
        </pc:spChg>
        <pc:spChg chg="mod">
          <ac:chgData name="Jon Collins" userId="ae98ea37c77d8eca" providerId="LiveId" clId="{8FB171B3-D479-4143-933A-145C36F54DAF}" dt="2025-01-30T14:26:44.782" v="15" actId="20577"/>
          <ac:spMkLst>
            <pc:docMk/>
            <pc:sldMk cId="0" sldId="256"/>
            <ac:spMk id="6" creationId="{00000000-0000-0000-0000-000000000000}"/>
          </ac:spMkLst>
        </pc:spChg>
        <pc:spChg chg="mod">
          <ac:chgData name="Jon Collins" userId="ae98ea37c77d8eca" providerId="LiveId" clId="{8FB171B3-D479-4143-933A-145C36F54DAF}" dt="2025-01-30T14:27:13.675" v="18" actId="1076"/>
          <ac:spMkLst>
            <pc:docMk/>
            <pc:sldMk cId="0" sldId="256"/>
            <ac:spMk id="8" creationId="{B4C612A6-1031-26D3-71E1-4C8CCF30B256}"/>
          </ac:spMkLst>
        </pc:spChg>
        <pc:grpChg chg="add mod">
          <ac:chgData name="Jon Collins" userId="ae98ea37c77d8eca" providerId="LiveId" clId="{8FB171B3-D479-4143-933A-145C36F54DAF}" dt="2025-01-30T14:26:58.887" v="17" actId="14100"/>
          <ac:grpSpMkLst>
            <pc:docMk/>
            <pc:sldMk cId="0" sldId="256"/>
            <ac:grpSpMk id="7" creationId="{B285E5EF-69B0-DE01-3314-7B07C3C6E9E6}"/>
          </ac:grpSpMkLst>
        </pc:grpChg>
      </pc:sldChg>
      <pc:sldChg chg="delSp modSp mod">
        <pc:chgData name="Jon Collins" userId="ae98ea37c77d8eca" providerId="LiveId" clId="{8FB171B3-D479-4143-933A-145C36F54DAF}" dt="2025-01-30T15:18:22.646" v="3418" actId="20577"/>
        <pc:sldMkLst>
          <pc:docMk/>
          <pc:sldMk cId="0" sldId="257"/>
        </pc:sldMkLst>
        <pc:spChg chg="mod">
          <ac:chgData name="Jon Collins" userId="ae98ea37c77d8eca" providerId="LiveId" clId="{8FB171B3-D479-4143-933A-145C36F54DAF}" dt="2025-01-30T15:18:22.646" v="3418" actId="20577"/>
          <ac:spMkLst>
            <pc:docMk/>
            <pc:sldMk cId="0" sldId="257"/>
            <ac:spMk id="19" creationId="{00000000-0000-0000-0000-000000000000}"/>
          </ac:spMkLst>
        </pc:spChg>
        <pc:grpChg chg="del">
          <ac:chgData name="Jon Collins" userId="ae98ea37c77d8eca" providerId="LiveId" clId="{8FB171B3-D479-4143-933A-145C36F54DAF}" dt="2025-01-30T14:25:53.512" v="1" actId="21"/>
          <ac:grpSpMkLst>
            <pc:docMk/>
            <pc:sldMk cId="0" sldId="257"/>
            <ac:grpSpMk id="2" creationId="{00000000-0000-0000-0000-000000000000}"/>
          </ac:grpSpMkLst>
        </pc:grpChg>
      </pc:sldChg>
      <pc:sldChg chg="del">
        <pc:chgData name="Jon Collins" userId="ae98ea37c77d8eca" providerId="LiveId" clId="{8FB171B3-D479-4143-933A-145C36F54DAF}" dt="2025-01-30T15:15:37.659" v="3395" actId="47"/>
        <pc:sldMkLst>
          <pc:docMk/>
          <pc:sldMk cId="0" sldId="258"/>
        </pc:sldMkLst>
      </pc:sldChg>
      <pc:sldChg chg="del">
        <pc:chgData name="Jon Collins" userId="ae98ea37c77d8eca" providerId="LiveId" clId="{8FB171B3-D479-4143-933A-145C36F54DAF}" dt="2025-01-30T15:15:37.659" v="3395" actId="47"/>
        <pc:sldMkLst>
          <pc:docMk/>
          <pc:sldMk cId="0" sldId="259"/>
        </pc:sldMkLst>
      </pc:sldChg>
      <pc:sldChg chg="del">
        <pc:chgData name="Jon Collins" userId="ae98ea37c77d8eca" providerId="LiveId" clId="{8FB171B3-D479-4143-933A-145C36F54DAF}" dt="2025-01-30T15:15:37.659" v="3395" actId="47"/>
        <pc:sldMkLst>
          <pc:docMk/>
          <pc:sldMk cId="0" sldId="260"/>
        </pc:sldMkLst>
      </pc:sldChg>
      <pc:sldChg chg="del">
        <pc:chgData name="Jon Collins" userId="ae98ea37c77d8eca" providerId="LiveId" clId="{8FB171B3-D479-4143-933A-145C36F54DAF}" dt="2025-01-30T15:15:37.659" v="3395" actId="47"/>
        <pc:sldMkLst>
          <pc:docMk/>
          <pc:sldMk cId="0" sldId="261"/>
        </pc:sldMkLst>
      </pc:sldChg>
      <pc:sldChg chg="del">
        <pc:chgData name="Jon Collins" userId="ae98ea37c77d8eca" providerId="LiveId" clId="{8FB171B3-D479-4143-933A-145C36F54DAF}" dt="2025-01-30T15:15:37.659" v="3395" actId="47"/>
        <pc:sldMkLst>
          <pc:docMk/>
          <pc:sldMk cId="0" sldId="262"/>
        </pc:sldMkLst>
      </pc:sldChg>
      <pc:sldChg chg="del">
        <pc:chgData name="Jon Collins" userId="ae98ea37c77d8eca" providerId="LiveId" clId="{8FB171B3-D479-4143-933A-145C36F54DAF}" dt="2025-01-30T15:15:37.659" v="3395" actId="47"/>
        <pc:sldMkLst>
          <pc:docMk/>
          <pc:sldMk cId="0" sldId="263"/>
        </pc:sldMkLst>
      </pc:sldChg>
      <pc:sldChg chg="del">
        <pc:chgData name="Jon Collins" userId="ae98ea37c77d8eca" providerId="LiveId" clId="{8FB171B3-D479-4143-933A-145C36F54DAF}" dt="2025-01-30T15:15:37.659" v="3395" actId="47"/>
        <pc:sldMkLst>
          <pc:docMk/>
          <pc:sldMk cId="0" sldId="264"/>
        </pc:sldMkLst>
      </pc:sldChg>
      <pc:sldChg chg="del">
        <pc:chgData name="Jon Collins" userId="ae98ea37c77d8eca" providerId="LiveId" clId="{8FB171B3-D479-4143-933A-145C36F54DAF}" dt="2025-01-30T15:15:37.659" v="3395" actId="47"/>
        <pc:sldMkLst>
          <pc:docMk/>
          <pc:sldMk cId="0" sldId="265"/>
        </pc:sldMkLst>
      </pc:sldChg>
      <pc:sldChg chg="del">
        <pc:chgData name="Jon Collins" userId="ae98ea37c77d8eca" providerId="LiveId" clId="{8FB171B3-D479-4143-933A-145C36F54DAF}" dt="2025-01-30T15:15:37.659" v="3395" actId="47"/>
        <pc:sldMkLst>
          <pc:docMk/>
          <pc:sldMk cId="0" sldId="266"/>
        </pc:sldMkLst>
      </pc:sldChg>
      <pc:sldChg chg="del">
        <pc:chgData name="Jon Collins" userId="ae98ea37c77d8eca" providerId="LiveId" clId="{8FB171B3-D479-4143-933A-145C36F54DAF}" dt="2025-01-30T15:15:37.659" v="3395" actId="47"/>
        <pc:sldMkLst>
          <pc:docMk/>
          <pc:sldMk cId="0" sldId="269"/>
        </pc:sldMkLst>
      </pc:sldChg>
      <pc:sldChg chg="del">
        <pc:chgData name="Jon Collins" userId="ae98ea37c77d8eca" providerId="LiveId" clId="{8FB171B3-D479-4143-933A-145C36F54DAF}" dt="2025-01-30T15:15:37.659" v="3395" actId="47"/>
        <pc:sldMkLst>
          <pc:docMk/>
          <pc:sldMk cId="0" sldId="270"/>
        </pc:sldMkLst>
      </pc:sldChg>
      <pc:sldChg chg="del">
        <pc:chgData name="Jon Collins" userId="ae98ea37c77d8eca" providerId="LiveId" clId="{8FB171B3-D479-4143-933A-145C36F54DAF}" dt="2025-01-30T15:15:37.659" v="3395" actId="47"/>
        <pc:sldMkLst>
          <pc:docMk/>
          <pc:sldMk cId="0" sldId="271"/>
        </pc:sldMkLst>
      </pc:sldChg>
      <pc:sldChg chg="delSp modSp mod">
        <pc:chgData name="Jon Collins" userId="ae98ea37c77d8eca" providerId="LiveId" clId="{8FB171B3-D479-4143-933A-145C36F54DAF}" dt="2025-01-30T15:26:00.904" v="3435" actId="478"/>
        <pc:sldMkLst>
          <pc:docMk/>
          <pc:sldMk cId="0" sldId="274"/>
        </pc:sldMkLst>
        <pc:spChg chg="mod">
          <ac:chgData name="Jon Collins" userId="ae98ea37c77d8eca" providerId="LiveId" clId="{8FB171B3-D479-4143-933A-145C36F54DAF}" dt="2025-01-30T15:16:53.783" v="3402" actId="1076"/>
          <ac:spMkLst>
            <pc:docMk/>
            <pc:sldMk cId="0" sldId="274"/>
            <ac:spMk id="9" creationId="{00000000-0000-0000-0000-000000000000}"/>
          </ac:spMkLst>
        </pc:spChg>
        <pc:spChg chg="del">
          <ac:chgData name="Jon Collins" userId="ae98ea37c77d8eca" providerId="LiveId" clId="{8FB171B3-D479-4143-933A-145C36F54DAF}" dt="2025-01-30T15:26:00.904" v="3435" actId="478"/>
          <ac:spMkLst>
            <pc:docMk/>
            <pc:sldMk cId="0" sldId="274"/>
            <ac:spMk id="11" creationId="{00000000-0000-0000-0000-000000000000}"/>
          </ac:spMkLst>
        </pc:spChg>
      </pc:sldChg>
      <pc:sldChg chg="del">
        <pc:chgData name="Jon Collins" userId="ae98ea37c77d8eca" providerId="LiveId" clId="{8FB171B3-D479-4143-933A-145C36F54DAF}" dt="2025-01-30T15:15:37.659" v="3395" actId="47"/>
        <pc:sldMkLst>
          <pc:docMk/>
          <pc:sldMk cId="2185442417" sldId="275"/>
        </pc:sldMkLst>
      </pc:sldChg>
      <pc:sldChg chg="del">
        <pc:chgData name="Jon Collins" userId="ae98ea37c77d8eca" providerId="LiveId" clId="{8FB171B3-D479-4143-933A-145C36F54DAF}" dt="2025-01-30T15:15:55.648" v="3396" actId="47"/>
        <pc:sldMkLst>
          <pc:docMk/>
          <pc:sldMk cId="1638584705" sldId="276"/>
        </pc:sldMkLst>
      </pc:sldChg>
      <pc:sldChg chg="del">
        <pc:chgData name="Jon Collins" userId="ae98ea37c77d8eca" providerId="LiveId" clId="{8FB171B3-D479-4143-933A-145C36F54DAF}" dt="2025-01-30T15:15:37.659" v="3395" actId="47"/>
        <pc:sldMkLst>
          <pc:docMk/>
          <pc:sldMk cId="3824223490" sldId="277"/>
        </pc:sldMkLst>
      </pc:sldChg>
      <pc:sldChg chg="del">
        <pc:chgData name="Jon Collins" userId="ae98ea37c77d8eca" providerId="LiveId" clId="{8FB171B3-D479-4143-933A-145C36F54DAF}" dt="2025-01-30T15:15:37.659" v="3395" actId="47"/>
        <pc:sldMkLst>
          <pc:docMk/>
          <pc:sldMk cId="3877225542" sldId="278"/>
        </pc:sldMkLst>
      </pc:sldChg>
      <pc:sldChg chg="delSp modSp mod">
        <pc:chgData name="Jon Collins" userId="ae98ea37c77d8eca" providerId="LiveId" clId="{8FB171B3-D479-4143-933A-145C36F54DAF}" dt="2025-01-30T15:23:32.531" v="3424" actId="113"/>
        <pc:sldMkLst>
          <pc:docMk/>
          <pc:sldMk cId="3550160947" sldId="279"/>
        </pc:sldMkLst>
        <pc:spChg chg="mod">
          <ac:chgData name="Jon Collins" userId="ae98ea37c77d8eca" providerId="LiveId" clId="{8FB171B3-D479-4143-933A-145C36F54DAF}" dt="2025-01-30T15:23:32.531" v="3424" actId="113"/>
          <ac:spMkLst>
            <pc:docMk/>
            <pc:sldMk cId="3550160947" sldId="279"/>
            <ac:spMk id="2" creationId="{91980514-96F9-0882-AF65-0A3E18B1DC97}"/>
          </ac:spMkLst>
        </pc:spChg>
        <pc:spChg chg="mod">
          <ac:chgData name="Jon Collins" userId="ae98ea37c77d8eca" providerId="LiveId" clId="{8FB171B3-D479-4143-933A-145C36F54DAF}" dt="2025-01-30T14:30:09.337" v="38" actId="20577"/>
          <ac:spMkLst>
            <pc:docMk/>
            <pc:sldMk cId="3550160947" sldId="279"/>
            <ac:spMk id="4" creationId="{12F87CCF-D01B-2E87-D664-00E4BCE69C8B}"/>
          </ac:spMkLst>
        </pc:spChg>
        <pc:spChg chg="del mod">
          <ac:chgData name="Jon Collins" userId="ae98ea37c77d8eca" providerId="LiveId" clId="{8FB171B3-D479-4143-933A-145C36F54DAF}" dt="2025-01-30T14:45:03.233" v="445" actId="478"/>
          <ac:spMkLst>
            <pc:docMk/>
            <pc:sldMk cId="3550160947" sldId="279"/>
            <ac:spMk id="6" creationId="{1D35240E-DD11-1B8F-2E88-8078FA222082}"/>
          </ac:spMkLst>
        </pc:spChg>
      </pc:sldChg>
      <pc:sldChg chg="modSp mod">
        <pc:chgData name="Jon Collins" userId="ae98ea37c77d8eca" providerId="LiveId" clId="{8FB171B3-D479-4143-933A-145C36F54DAF}" dt="2025-01-30T15:29:51.730" v="3496" actId="6549"/>
        <pc:sldMkLst>
          <pc:docMk/>
          <pc:sldMk cId="2729004671" sldId="280"/>
        </pc:sldMkLst>
        <pc:spChg chg="mod">
          <ac:chgData name="Jon Collins" userId="ae98ea37c77d8eca" providerId="LiveId" clId="{8FB171B3-D479-4143-933A-145C36F54DAF}" dt="2025-01-30T15:24:25.395" v="3431" actId="20577"/>
          <ac:spMkLst>
            <pc:docMk/>
            <pc:sldMk cId="2729004671" sldId="280"/>
            <ac:spMk id="2" creationId="{60F36B6B-0627-67CE-8B9F-6C7A307C2733}"/>
          </ac:spMkLst>
        </pc:spChg>
        <pc:spChg chg="mod">
          <ac:chgData name="Jon Collins" userId="ae98ea37c77d8eca" providerId="LiveId" clId="{8FB171B3-D479-4143-933A-145C36F54DAF}" dt="2025-01-30T15:29:51.730" v="3496" actId="6549"/>
          <ac:spMkLst>
            <pc:docMk/>
            <pc:sldMk cId="2729004671" sldId="280"/>
            <ac:spMk id="4" creationId="{4FAD8715-D993-F78D-EE99-E1EE24985EAA}"/>
          </ac:spMkLst>
        </pc:spChg>
      </pc:sldChg>
      <pc:sldChg chg="modSp mod ord">
        <pc:chgData name="Jon Collins" userId="ae98ea37c77d8eca" providerId="LiveId" clId="{8FB171B3-D479-4143-933A-145C36F54DAF}" dt="2025-01-30T15:29:24.515" v="3437"/>
        <pc:sldMkLst>
          <pc:docMk/>
          <pc:sldMk cId="2648412610" sldId="281"/>
        </pc:sldMkLst>
        <pc:spChg chg="mod">
          <ac:chgData name="Jon Collins" userId="ae98ea37c77d8eca" providerId="LiveId" clId="{8FB171B3-D479-4143-933A-145C36F54DAF}" dt="2025-01-30T15:25:42.223" v="3434" actId="20577"/>
          <ac:spMkLst>
            <pc:docMk/>
            <pc:sldMk cId="2648412610" sldId="281"/>
            <ac:spMk id="2" creationId="{EF0D6E83-5B9B-E949-F5EB-BE4AE0AD09E1}"/>
          </ac:spMkLst>
        </pc:spChg>
        <pc:spChg chg="mod">
          <ac:chgData name="Jon Collins" userId="ae98ea37c77d8eca" providerId="LiveId" clId="{8FB171B3-D479-4143-933A-145C36F54DAF}" dt="2025-01-30T15:05:09.747" v="1986" actId="6549"/>
          <ac:spMkLst>
            <pc:docMk/>
            <pc:sldMk cId="2648412610" sldId="281"/>
            <ac:spMk id="4" creationId="{B73989EC-94CF-E41D-30E9-F4BF9EB3FC6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09E813-B86B-4B72-B23E-47D19982D030}" type="datetimeFigureOut">
              <a:rPr lang="en-GB" smtClean="0"/>
              <a:t>30/01/2025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C4A151-AA60-4148-8D77-16AD618A2C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6785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sv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sv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sv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svg"/><Relationship Id="rId5" Type="http://schemas.openxmlformats.org/officeDocument/2006/relationships/image" Target="../media/image26.sv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11326" y="8430385"/>
            <a:ext cx="16249747" cy="19050"/>
            <a:chOff x="0" y="0"/>
            <a:chExt cx="21666329" cy="25400"/>
          </a:xfrm>
        </p:grpSpPr>
        <p:sp>
          <p:nvSpPr>
            <p:cNvPr id="3" name="Freeform 3"/>
            <p:cNvSpPr/>
            <p:nvPr/>
          </p:nvSpPr>
          <p:spPr>
            <a:xfrm>
              <a:off x="12700" y="0"/>
              <a:ext cx="21640927" cy="25400"/>
            </a:xfrm>
            <a:custGeom>
              <a:avLst/>
              <a:gdLst/>
              <a:ahLst/>
              <a:cxnLst/>
              <a:rect l="l" t="t" r="r" b="b"/>
              <a:pathLst>
                <a:path w="21640927" h="25400">
                  <a:moveTo>
                    <a:pt x="0" y="0"/>
                  </a:moveTo>
                  <a:lnTo>
                    <a:pt x="21640927" y="0"/>
                  </a:lnTo>
                  <a:lnTo>
                    <a:pt x="21640927" y="2540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222266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6508312" y="8882050"/>
            <a:ext cx="5271279" cy="752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77"/>
              </a:lnSpc>
            </a:pPr>
            <a:r>
              <a:rPr lang="en-US" sz="4980" dirty="0">
                <a:solidFill>
                  <a:srgbClr val="222266"/>
                </a:solidFill>
                <a:latin typeface="Roboto"/>
                <a:ea typeface="Roboto"/>
                <a:cs typeface="Roboto"/>
                <a:sym typeface="Roboto"/>
              </a:rPr>
              <a:t>January 2025</a:t>
            </a:r>
          </a:p>
        </p:txBody>
      </p:sp>
      <p:grpSp>
        <p:nvGrpSpPr>
          <p:cNvPr id="7" name="Group 2">
            <a:extLst>
              <a:ext uri="{FF2B5EF4-FFF2-40B4-BE49-F238E27FC236}">
                <a16:creationId xmlns:a16="http://schemas.microsoft.com/office/drawing/2014/main" id="{B285E5EF-69B0-DE01-3314-7B07C3C6E9E6}"/>
              </a:ext>
            </a:extLst>
          </p:cNvPr>
          <p:cNvGrpSpPr/>
          <p:nvPr/>
        </p:nvGrpSpPr>
        <p:grpSpPr>
          <a:xfrm>
            <a:off x="4804293" y="2171698"/>
            <a:ext cx="8679412" cy="3487523"/>
            <a:chOff x="545152" y="-148045"/>
            <a:chExt cx="3440430" cy="1129284"/>
          </a:xfrm>
        </p:grpSpPr>
        <p:sp>
          <p:nvSpPr>
            <p:cNvPr id="8" name="Freeform 3" descr="A picture containing icon  Description automatically generated">
              <a:extLst>
                <a:ext uri="{FF2B5EF4-FFF2-40B4-BE49-F238E27FC236}">
                  <a16:creationId xmlns:a16="http://schemas.microsoft.com/office/drawing/2014/main" id="{B4C612A6-1031-26D3-71E1-4C8CCF30B256}"/>
                </a:ext>
              </a:extLst>
            </p:cNvPr>
            <p:cNvSpPr/>
            <p:nvPr/>
          </p:nvSpPr>
          <p:spPr>
            <a:xfrm>
              <a:off x="545152" y="-148045"/>
              <a:ext cx="3440430" cy="1129284"/>
            </a:xfrm>
            <a:custGeom>
              <a:avLst/>
              <a:gdLst/>
              <a:ahLst/>
              <a:cxnLst/>
              <a:rect l="l" t="t" r="r" b="b"/>
              <a:pathLst>
                <a:path w="3440430" h="1129284">
                  <a:moveTo>
                    <a:pt x="0" y="0"/>
                  </a:moveTo>
                  <a:lnTo>
                    <a:pt x="3440430" y="0"/>
                  </a:lnTo>
                  <a:lnTo>
                    <a:pt x="3440430" y="1129284"/>
                  </a:lnTo>
                  <a:lnTo>
                    <a:pt x="0" y="11292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71" r="1" b="-7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288376" y="8097859"/>
            <a:ext cx="2387213" cy="1432328"/>
          </a:xfrm>
          <a:custGeom>
            <a:avLst/>
            <a:gdLst/>
            <a:ahLst/>
            <a:cxnLst/>
            <a:rect l="l" t="t" r="r" b="b"/>
            <a:pathLst>
              <a:path w="2387213" h="1432328">
                <a:moveTo>
                  <a:pt x="0" y="0"/>
                </a:moveTo>
                <a:lnTo>
                  <a:pt x="2387213" y="0"/>
                </a:lnTo>
                <a:lnTo>
                  <a:pt x="2387213" y="1432328"/>
                </a:lnTo>
                <a:lnTo>
                  <a:pt x="0" y="14323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41834" y="5953862"/>
            <a:ext cx="2514872" cy="1531167"/>
          </a:xfrm>
          <a:custGeom>
            <a:avLst/>
            <a:gdLst/>
            <a:ahLst/>
            <a:cxnLst/>
            <a:rect l="l" t="t" r="r" b="b"/>
            <a:pathLst>
              <a:path w="2514872" h="1531167">
                <a:moveTo>
                  <a:pt x="0" y="0"/>
                </a:moveTo>
                <a:lnTo>
                  <a:pt x="2514872" y="0"/>
                </a:lnTo>
                <a:lnTo>
                  <a:pt x="2514872" y="1531167"/>
                </a:lnTo>
                <a:lnTo>
                  <a:pt x="0" y="15311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5042" r="-10222" b="-287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41834" y="1886496"/>
            <a:ext cx="1805159" cy="1805159"/>
          </a:xfrm>
          <a:custGeom>
            <a:avLst/>
            <a:gdLst/>
            <a:ahLst/>
            <a:cxnLst/>
            <a:rect l="l" t="t" r="r" b="b"/>
            <a:pathLst>
              <a:path w="1805159" h="1805159">
                <a:moveTo>
                  <a:pt x="0" y="0"/>
                </a:moveTo>
                <a:lnTo>
                  <a:pt x="1805159" y="0"/>
                </a:lnTo>
                <a:lnTo>
                  <a:pt x="1805159" y="1805159"/>
                </a:lnTo>
                <a:lnTo>
                  <a:pt x="0" y="180515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-164842" y="3934245"/>
            <a:ext cx="2418511" cy="1209255"/>
          </a:xfrm>
          <a:custGeom>
            <a:avLst/>
            <a:gdLst/>
            <a:ahLst/>
            <a:cxnLst/>
            <a:rect l="l" t="t" r="r" b="b"/>
            <a:pathLst>
              <a:path w="2418511" h="1209255">
                <a:moveTo>
                  <a:pt x="0" y="0"/>
                </a:moveTo>
                <a:lnTo>
                  <a:pt x="2418511" y="0"/>
                </a:lnTo>
                <a:lnTo>
                  <a:pt x="2418511" y="1209255"/>
                </a:lnTo>
                <a:lnTo>
                  <a:pt x="0" y="12092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762828" y="464206"/>
            <a:ext cx="2368330" cy="1184165"/>
          </a:xfrm>
          <a:custGeom>
            <a:avLst/>
            <a:gdLst/>
            <a:ahLst/>
            <a:cxnLst/>
            <a:rect l="l" t="t" r="r" b="b"/>
            <a:pathLst>
              <a:path w="2368330" h="1184165">
                <a:moveTo>
                  <a:pt x="0" y="0"/>
                </a:moveTo>
                <a:lnTo>
                  <a:pt x="2368330" y="0"/>
                </a:lnTo>
                <a:lnTo>
                  <a:pt x="2368330" y="1184165"/>
                </a:lnTo>
                <a:lnTo>
                  <a:pt x="0" y="118416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3755630" y="-146801"/>
            <a:ext cx="4066595" cy="2033298"/>
          </a:xfrm>
          <a:custGeom>
            <a:avLst/>
            <a:gdLst/>
            <a:ahLst/>
            <a:cxnLst/>
            <a:rect l="l" t="t" r="r" b="b"/>
            <a:pathLst>
              <a:path w="4066595" h="2033298">
                <a:moveTo>
                  <a:pt x="0" y="0"/>
                </a:moveTo>
                <a:lnTo>
                  <a:pt x="4066595" y="0"/>
                </a:lnTo>
                <a:lnTo>
                  <a:pt x="4066595" y="2033297"/>
                </a:lnTo>
                <a:lnTo>
                  <a:pt x="0" y="203329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8717575" y="250511"/>
            <a:ext cx="2486606" cy="1243303"/>
          </a:xfrm>
          <a:custGeom>
            <a:avLst/>
            <a:gdLst/>
            <a:ahLst/>
            <a:cxnLst/>
            <a:rect l="l" t="t" r="r" b="b"/>
            <a:pathLst>
              <a:path w="2486606" h="1243303">
                <a:moveTo>
                  <a:pt x="0" y="0"/>
                </a:moveTo>
                <a:lnTo>
                  <a:pt x="2486606" y="0"/>
                </a:lnTo>
                <a:lnTo>
                  <a:pt x="2486606" y="1243303"/>
                </a:lnTo>
                <a:lnTo>
                  <a:pt x="0" y="124330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4822122" y="411826"/>
            <a:ext cx="2949340" cy="1474670"/>
          </a:xfrm>
          <a:custGeom>
            <a:avLst/>
            <a:gdLst/>
            <a:ahLst/>
            <a:cxnLst/>
            <a:rect l="l" t="t" r="r" b="b"/>
            <a:pathLst>
              <a:path w="2949340" h="1474670">
                <a:moveTo>
                  <a:pt x="0" y="0"/>
                </a:moveTo>
                <a:lnTo>
                  <a:pt x="2949340" y="0"/>
                </a:lnTo>
                <a:lnTo>
                  <a:pt x="2949340" y="1474670"/>
                </a:lnTo>
                <a:lnTo>
                  <a:pt x="0" y="147467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2345859" y="245881"/>
            <a:ext cx="1973016" cy="1247933"/>
          </a:xfrm>
          <a:custGeom>
            <a:avLst/>
            <a:gdLst/>
            <a:ahLst/>
            <a:cxnLst/>
            <a:rect l="l" t="t" r="r" b="b"/>
            <a:pathLst>
              <a:path w="1973016" h="1247933">
                <a:moveTo>
                  <a:pt x="0" y="0"/>
                </a:moveTo>
                <a:lnTo>
                  <a:pt x="1973016" y="0"/>
                </a:lnTo>
                <a:lnTo>
                  <a:pt x="1973016" y="1247933"/>
                </a:lnTo>
                <a:lnTo>
                  <a:pt x="0" y="124793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5907854" y="2590444"/>
            <a:ext cx="1564630" cy="1564630"/>
          </a:xfrm>
          <a:custGeom>
            <a:avLst/>
            <a:gdLst/>
            <a:ahLst/>
            <a:cxnLst/>
            <a:rect l="l" t="t" r="r" b="b"/>
            <a:pathLst>
              <a:path w="1564630" h="1564630">
                <a:moveTo>
                  <a:pt x="0" y="0"/>
                </a:moveTo>
                <a:lnTo>
                  <a:pt x="1564630" y="0"/>
                </a:lnTo>
                <a:lnTo>
                  <a:pt x="1564630" y="1564630"/>
                </a:lnTo>
                <a:lnTo>
                  <a:pt x="0" y="156463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5608876" y="5132568"/>
            <a:ext cx="2162586" cy="1081293"/>
          </a:xfrm>
          <a:custGeom>
            <a:avLst/>
            <a:gdLst/>
            <a:ahLst/>
            <a:cxnLst/>
            <a:rect l="l" t="t" r="r" b="b"/>
            <a:pathLst>
              <a:path w="2162586" h="1081293">
                <a:moveTo>
                  <a:pt x="0" y="0"/>
                </a:moveTo>
                <a:lnTo>
                  <a:pt x="2162586" y="0"/>
                </a:lnTo>
                <a:lnTo>
                  <a:pt x="2162586" y="1081292"/>
                </a:lnTo>
                <a:lnTo>
                  <a:pt x="0" y="108129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15819373" y="7191354"/>
            <a:ext cx="2162586" cy="1081293"/>
          </a:xfrm>
          <a:custGeom>
            <a:avLst/>
            <a:gdLst/>
            <a:ahLst/>
            <a:cxnLst/>
            <a:rect l="l" t="t" r="r" b="b"/>
            <a:pathLst>
              <a:path w="2162586" h="1081293">
                <a:moveTo>
                  <a:pt x="0" y="0"/>
                </a:moveTo>
                <a:lnTo>
                  <a:pt x="2162586" y="0"/>
                </a:lnTo>
                <a:lnTo>
                  <a:pt x="2162586" y="1081293"/>
                </a:lnTo>
                <a:lnTo>
                  <a:pt x="0" y="1081293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14426806" y="8503505"/>
            <a:ext cx="2785135" cy="1233417"/>
          </a:xfrm>
          <a:custGeom>
            <a:avLst/>
            <a:gdLst/>
            <a:ahLst/>
            <a:cxnLst/>
            <a:rect l="l" t="t" r="r" b="b"/>
            <a:pathLst>
              <a:path w="2785135" h="1233417">
                <a:moveTo>
                  <a:pt x="0" y="0"/>
                </a:moveTo>
                <a:lnTo>
                  <a:pt x="2785135" y="0"/>
                </a:lnTo>
                <a:lnTo>
                  <a:pt x="2785135" y="1233417"/>
                </a:lnTo>
                <a:lnTo>
                  <a:pt x="0" y="1233417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9534475" y="8814023"/>
            <a:ext cx="2811383" cy="888554"/>
          </a:xfrm>
          <a:custGeom>
            <a:avLst/>
            <a:gdLst/>
            <a:ahLst/>
            <a:cxnLst/>
            <a:rect l="l" t="t" r="r" b="b"/>
            <a:pathLst>
              <a:path w="2811383" h="888554">
                <a:moveTo>
                  <a:pt x="0" y="0"/>
                </a:moveTo>
                <a:lnTo>
                  <a:pt x="2811384" y="0"/>
                </a:lnTo>
                <a:lnTo>
                  <a:pt x="2811384" y="888554"/>
                </a:lnTo>
                <a:lnTo>
                  <a:pt x="0" y="88855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4364663" y="8529730"/>
            <a:ext cx="2714159" cy="1357080"/>
          </a:xfrm>
          <a:custGeom>
            <a:avLst/>
            <a:gdLst/>
            <a:ahLst/>
            <a:cxnLst/>
            <a:rect l="l" t="t" r="r" b="b"/>
            <a:pathLst>
              <a:path w="2714159" h="1357080">
                <a:moveTo>
                  <a:pt x="0" y="0"/>
                </a:moveTo>
                <a:lnTo>
                  <a:pt x="2714159" y="0"/>
                </a:lnTo>
                <a:lnTo>
                  <a:pt x="2714159" y="1357079"/>
                </a:lnTo>
                <a:lnTo>
                  <a:pt x="0" y="1357079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TextBox 19"/>
          <p:cNvSpPr txBox="1"/>
          <p:nvPr/>
        </p:nvSpPr>
        <p:spPr>
          <a:xfrm>
            <a:off x="2533107" y="4012503"/>
            <a:ext cx="13350746" cy="28469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19"/>
              </a:lnSpc>
            </a:pPr>
            <a:r>
              <a:rPr lang="en-US" sz="3600" b="1" spc="29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LIVE is the sector representative body for UK live music</a:t>
            </a:r>
          </a:p>
          <a:p>
            <a:pPr algn="ctr">
              <a:lnSpc>
                <a:spcPts val="3719"/>
              </a:lnSpc>
            </a:pPr>
            <a:endParaRPr lang="en-US" sz="3600" b="1" spc="29" dirty="0">
              <a:solidFill>
                <a:srgbClr val="000000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algn="ctr">
              <a:lnSpc>
                <a:spcPts val="3719"/>
              </a:lnSpc>
            </a:pPr>
            <a:r>
              <a:rPr lang="en-US" sz="3600" b="1" spc="29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£6.1bn value to the UK economy employing 230,000 people</a:t>
            </a:r>
          </a:p>
          <a:p>
            <a:pPr algn="ctr">
              <a:lnSpc>
                <a:spcPts val="3719"/>
              </a:lnSpc>
            </a:pPr>
            <a:endParaRPr lang="en-US" sz="3600" b="1" spc="29" dirty="0">
              <a:solidFill>
                <a:srgbClr val="000000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algn="ctr">
              <a:lnSpc>
                <a:spcPts val="3719"/>
              </a:lnSpc>
            </a:pPr>
            <a:r>
              <a:rPr lang="en-US" sz="3600" b="1" spc="29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1 gig every four minutes, bringing joy to millions &amp; acting as a catalyst for economic activity in towns &amp; cities across the UK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B00053-7D3C-A18F-6C9D-2B856A1497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91980514-96F9-0882-AF65-0A3E18B1DC97}"/>
              </a:ext>
            </a:extLst>
          </p:cNvPr>
          <p:cNvSpPr txBox="1"/>
          <p:nvPr/>
        </p:nvSpPr>
        <p:spPr>
          <a:xfrm>
            <a:off x="792954" y="2247900"/>
            <a:ext cx="17055329" cy="7540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 algn="l">
              <a:lnSpc>
                <a:spcPts val="4200"/>
              </a:lnSpc>
              <a:buFont typeface="Arial" panose="020B0604020202020204" pitchFamily="34" charset="0"/>
              <a:buChar char="•"/>
            </a:pPr>
            <a:r>
              <a:rPr lang="en-US" sz="3200" b="1" spc="32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Be the voice of live music in the UK</a:t>
            </a:r>
          </a:p>
          <a:p>
            <a:pPr marL="914400" lvl="1" indent="-457200">
              <a:lnSpc>
                <a:spcPts val="4200"/>
              </a:lnSpc>
              <a:buFont typeface="Courier New" panose="02070309020205020404" pitchFamily="49" charset="0"/>
              <a:buChar char="o"/>
            </a:pPr>
            <a:r>
              <a:rPr lang="en-US" sz="3200" spc="32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Drawing together multiple organisations across function and genre</a:t>
            </a:r>
          </a:p>
          <a:p>
            <a:pPr marL="914400" lvl="1" indent="-457200">
              <a:lnSpc>
                <a:spcPts val="4200"/>
              </a:lnSpc>
              <a:buFont typeface="Courier New" panose="02070309020205020404" pitchFamily="49" charset="0"/>
              <a:buChar char="o"/>
            </a:pPr>
            <a:r>
              <a:rPr lang="en-US" sz="3200" spc="32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Strength from aligned action and combined voice</a:t>
            </a:r>
          </a:p>
          <a:p>
            <a:pPr marL="914400" lvl="1" indent="-457200">
              <a:lnSpc>
                <a:spcPts val="4200"/>
              </a:lnSpc>
              <a:buFont typeface="Arial" panose="020B0604020202020204" pitchFamily="34" charset="0"/>
              <a:buChar char="•"/>
            </a:pPr>
            <a:endParaRPr lang="en-US" sz="3200" spc="32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indent="-457200">
              <a:lnSpc>
                <a:spcPts val="4200"/>
              </a:lnSpc>
              <a:buFont typeface="Arial" panose="020B0604020202020204" pitchFamily="34" charset="0"/>
              <a:buChar char="•"/>
            </a:pPr>
            <a:r>
              <a:rPr lang="en-US" sz="3200" b="1" spc="32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Act as a trusted partner of Government</a:t>
            </a:r>
          </a:p>
          <a:p>
            <a:pPr marL="914400" lvl="1" indent="-457200">
              <a:lnSpc>
                <a:spcPts val="4200"/>
              </a:lnSpc>
              <a:buFont typeface="Courier New" panose="02070309020205020404" pitchFamily="49" charset="0"/>
              <a:buChar char="o"/>
            </a:pPr>
            <a:r>
              <a:rPr lang="en-US" sz="3200" spc="32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Evident in our policy work</a:t>
            </a:r>
          </a:p>
          <a:p>
            <a:pPr marL="1371600" lvl="2" indent="-457200">
              <a:lnSpc>
                <a:spcPts val="4200"/>
              </a:lnSpc>
              <a:buFont typeface="Wingdings" panose="05000000000000000000" pitchFamily="2" charset="2"/>
              <a:buChar char="§"/>
            </a:pPr>
            <a:r>
              <a:rPr lang="en-US" sz="3200" spc="32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EU touring, ticketing, grassroots funding </a:t>
            </a:r>
            <a:r>
              <a:rPr lang="en-US" sz="3200" spc="32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etc</a:t>
            </a:r>
            <a:endParaRPr lang="en-US" sz="3200" spc="32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371600" lvl="2" indent="-457200">
              <a:lnSpc>
                <a:spcPts val="4200"/>
              </a:lnSpc>
              <a:buFont typeface="Wingdings" panose="05000000000000000000" pitchFamily="2" charset="2"/>
              <a:buChar char="§"/>
            </a:pPr>
            <a:r>
              <a:rPr lang="en-US" sz="3200" spc="32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Industrial Strategy a huge opportunity</a:t>
            </a:r>
          </a:p>
          <a:p>
            <a:pPr marL="457200" indent="-457200" algn="l">
              <a:lnSpc>
                <a:spcPts val="4200"/>
              </a:lnSpc>
              <a:buFont typeface="Arial" panose="020B0604020202020204" pitchFamily="34" charset="0"/>
              <a:buChar char="•"/>
            </a:pPr>
            <a:endParaRPr lang="en-US" sz="3200" spc="32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indent="-457200" algn="l">
              <a:lnSpc>
                <a:spcPts val="4200"/>
              </a:lnSpc>
              <a:buFont typeface="Arial" panose="020B0604020202020204" pitchFamily="34" charset="0"/>
              <a:buChar char="•"/>
            </a:pPr>
            <a:r>
              <a:rPr lang="en-US" sz="3200" b="1" spc="32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Be a positive, constructive forum and mechanism for strengthening our sector</a:t>
            </a:r>
          </a:p>
          <a:p>
            <a:pPr marL="914400" lvl="1" indent="-457200">
              <a:lnSpc>
                <a:spcPts val="4200"/>
              </a:lnSpc>
              <a:buFont typeface="Courier New" panose="02070309020205020404" pitchFamily="49" charset="0"/>
              <a:buChar char="o"/>
            </a:pPr>
            <a:r>
              <a:rPr lang="en-US" sz="3200" spc="32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LIVE Workforce: Project REMEL, freelance research, Young Voices</a:t>
            </a:r>
          </a:p>
          <a:p>
            <a:pPr marL="914400" lvl="1" indent="-457200">
              <a:lnSpc>
                <a:spcPts val="4200"/>
              </a:lnSpc>
              <a:buFont typeface="Courier New" panose="02070309020205020404" pitchFamily="49" charset="0"/>
              <a:buChar char="o"/>
            </a:pPr>
            <a:r>
              <a:rPr lang="en-US" sz="3200" spc="32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LIVE Green: Beyond Net Zero, sustainability clauses, reusable cups</a:t>
            </a:r>
          </a:p>
          <a:p>
            <a:pPr marL="914400" lvl="1" indent="-457200">
              <a:lnSpc>
                <a:spcPts val="4200"/>
              </a:lnSpc>
              <a:buFont typeface="Courier New" panose="02070309020205020404" pitchFamily="49" charset="0"/>
              <a:buChar char="o"/>
            </a:pPr>
            <a:r>
              <a:rPr lang="en-US" sz="3200" spc="32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LIVE Trust: initial focus on supporting our grassroots live music sector</a:t>
            </a:r>
          </a:p>
          <a:p>
            <a:pPr marL="1371600" lvl="2" indent="-457200">
              <a:lnSpc>
                <a:spcPts val="4200"/>
              </a:lnSpc>
              <a:buFont typeface="Wingdings" panose="05000000000000000000" pitchFamily="2" charset="2"/>
              <a:buChar char="§"/>
            </a:pPr>
            <a:r>
              <a:rPr lang="en-US" sz="3200" spc="32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From venues and artists to festivals and promoters</a:t>
            </a: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91B6E1E4-075C-017E-094F-94F5A500FD1C}"/>
              </a:ext>
            </a:extLst>
          </p:cNvPr>
          <p:cNvSpPr/>
          <p:nvPr/>
        </p:nvSpPr>
        <p:spPr>
          <a:xfrm>
            <a:off x="13426952" y="-4305236"/>
            <a:ext cx="6904264" cy="6904264"/>
          </a:xfrm>
          <a:custGeom>
            <a:avLst/>
            <a:gdLst/>
            <a:ahLst/>
            <a:cxnLst/>
            <a:rect l="l" t="t" r="r" b="b"/>
            <a:pathLst>
              <a:path w="6904264" h="6904264">
                <a:moveTo>
                  <a:pt x="0" y="0"/>
                </a:moveTo>
                <a:lnTo>
                  <a:pt x="6904264" y="0"/>
                </a:lnTo>
                <a:lnTo>
                  <a:pt x="6904264" y="6904264"/>
                </a:lnTo>
                <a:lnTo>
                  <a:pt x="0" y="69042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12F87CCF-D01B-2E87-D664-00E4BCE69C8B}"/>
              </a:ext>
            </a:extLst>
          </p:cNvPr>
          <p:cNvSpPr txBox="1"/>
          <p:nvPr/>
        </p:nvSpPr>
        <p:spPr>
          <a:xfrm>
            <a:off x="792954" y="723192"/>
            <a:ext cx="15404783" cy="1019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39"/>
              </a:lnSpc>
            </a:pPr>
            <a:r>
              <a:rPr lang="en-US" sz="6000" b="1" spc="66" dirty="0">
                <a:solidFill>
                  <a:srgbClr val="222266"/>
                </a:solidFill>
                <a:latin typeface="Roboto Bold"/>
                <a:ea typeface="Roboto Bold"/>
                <a:cs typeface="Roboto Bold"/>
                <a:sym typeface="Roboto Bold"/>
              </a:rPr>
              <a:t>Key Objectives</a:t>
            </a: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149FD47C-4F6B-3661-B046-643E6D799A98}"/>
              </a:ext>
            </a:extLst>
          </p:cNvPr>
          <p:cNvSpPr/>
          <p:nvPr/>
        </p:nvSpPr>
        <p:spPr>
          <a:xfrm>
            <a:off x="11933982" y="8107973"/>
            <a:ext cx="6904264" cy="6904264"/>
          </a:xfrm>
          <a:custGeom>
            <a:avLst/>
            <a:gdLst/>
            <a:ahLst/>
            <a:cxnLst/>
            <a:rect l="l" t="t" r="r" b="b"/>
            <a:pathLst>
              <a:path w="6904264" h="6904264">
                <a:moveTo>
                  <a:pt x="0" y="0"/>
                </a:moveTo>
                <a:lnTo>
                  <a:pt x="6904264" y="0"/>
                </a:lnTo>
                <a:lnTo>
                  <a:pt x="6904264" y="6904264"/>
                </a:lnTo>
                <a:lnTo>
                  <a:pt x="0" y="69042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160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419E2D-CCCF-EB41-66AC-9F46D5C2D7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EF0D6E83-5B9B-E949-F5EB-BE4AE0AD09E1}"/>
              </a:ext>
            </a:extLst>
          </p:cNvPr>
          <p:cNvSpPr txBox="1"/>
          <p:nvPr/>
        </p:nvSpPr>
        <p:spPr>
          <a:xfrm>
            <a:off x="792954" y="1943100"/>
            <a:ext cx="17055329" cy="8079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 algn="l">
              <a:lnSpc>
                <a:spcPts val="4200"/>
              </a:lnSpc>
              <a:buFont typeface="Arial" panose="020B0604020202020204" pitchFamily="34" charset="0"/>
              <a:buChar char="•"/>
            </a:pPr>
            <a:r>
              <a:rPr lang="en-US" sz="3500" spc="32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LIVE Insights: free to access information to inform decision-making</a:t>
            </a:r>
          </a:p>
          <a:p>
            <a:pPr marL="914400" lvl="1" indent="-457200">
              <a:lnSpc>
                <a:spcPts val="4200"/>
              </a:lnSpc>
              <a:buFont typeface="Courier New" panose="02070309020205020404" pitchFamily="49" charset="0"/>
              <a:buChar char="o"/>
            </a:pPr>
            <a:r>
              <a:rPr lang="en-US" sz="3500" spc="32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Audience research: later purchase, behaviour &amp; motivations</a:t>
            </a:r>
          </a:p>
          <a:p>
            <a:pPr marL="914400" lvl="1" indent="-457200">
              <a:lnSpc>
                <a:spcPts val="4200"/>
              </a:lnSpc>
              <a:buFont typeface="Courier New" panose="02070309020205020404" pitchFamily="49" charset="0"/>
              <a:buChar char="o"/>
            </a:pPr>
            <a:r>
              <a:rPr lang="en-US" sz="3500" spc="32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Bespoke research: as partner or lead – cups, festivals, freelancers</a:t>
            </a:r>
          </a:p>
          <a:p>
            <a:pPr marL="914400" lvl="1" indent="-457200">
              <a:lnSpc>
                <a:spcPts val="4200"/>
              </a:lnSpc>
              <a:buFont typeface="Courier New" panose="02070309020205020404" pitchFamily="49" charset="0"/>
              <a:buChar char="o"/>
            </a:pPr>
            <a:r>
              <a:rPr lang="en-US" sz="3500" spc="32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Annual report: £6.1bn, 230k employed</a:t>
            </a:r>
          </a:p>
          <a:p>
            <a:pPr marL="914400" lvl="1" indent="-457200">
              <a:lnSpc>
                <a:spcPts val="4200"/>
              </a:lnSpc>
              <a:buFont typeface="Courier New" panose="02070309020205020404" pitchFamily="49" charset="0"/>
              <a:buChar char="o"/>
            </a:pPr>
            <a:endParaRPr lang="en-US" sz="1050" spc="32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indent="-457200">
              <a:lnSpc>
                <a:spcPts val="4200"/>
              </a:lnSpc>
              <a:buFont typeface="Arial" panose="020B0604020202020204" pitchFamily="34" charset="0"/>
              <a:buChar char="•"/>
            </a:pPr>
            <a:r>
              <a:rPr lang="en-US" sz="3500" spc="32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LIVE Talks: annual programme of free, online seminars</a:t>
            </a:r>
          </a:p>
          <a:p>
            <a:pPr marL="914400" lvl="1" indent="-457200">
              <a:lnSpc>
                <a:spcPts val="4200"/>
              </a:lnSpc>
              <a:buFont typeface="Courier New" panose="02070309020205020404" pitchFamily="49" charset="0"/>
              <a:buChar char="o"/>
            </a:pPr>
            <a:r>
              <a:rPr lang="en-US" sz="3500" spc="32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Topics chosen to challenge thinking and move industry forward</a:t>
            </a:r>
          </a:p>
          <a:p>
            <a:pPr marL="1371600" lvl="2" indent="-457200">
              <a:lnSpc>
                <a:spcPts val="4200"/>
              </a:lnSpc>
              <a:buFont typeface="Wingdings" panose="05000000000000000000" pitchFamily="2" charset="2"/>
              <a:buChar char="§"/>
            </a:pPr>
            <a:r>
              <a:rPr lang="en-US" sz="3500" spc="32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Trans-inclusion, menstrual health, inclusive drinking</a:t>
            </a:r>
          </a:p>
          <a:p>
            <a:pPr lvl="2">
              <a:lnSpc>
                <a:spcPts val="4200"/>
              </a:lnSpc>
            </a:pPr>
            <a:endParaRPr lang="en-US" sz="2000" spc="32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indent="-457200">
              <a:lnSpc>
                <a:spcPts val="4200"/>
              </a:lnSpc>
              <a:buFont typeface="Arial" panose="020B0604020202020204" pitchFamily="34" charset="0"/>
              <a:buChar char="•"/>
            </a:pPr>
            <a:r>
              <a:rPr lang="en-US" sz="3500" spc="32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LIVE expert groups: drive the discussion and a catalyst for action</a:t>
            </a:r>
          </a:p>
          <a:p>
            <a:pPr marL="914400" lvl="1" indent="-457200">
              <a:lnSpc>
                <a:spcPts val="4200"/>
              </a:lnSpc>
              <a:buFont typeface="Courier New" panose="02070309020205020404" pitchFamily="49" charset="0"/>
              <a:buChar char="o"/>
            </a:pPr>
            <a:r>
              <a:rPr lang="en-US" sz="3500" spc="32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LIVE Festivals	LIVE Green	LIVE Touring</a:t>
            </a:r>
          </a:p>
          <a:p>
            <a:pPr marL="914400" lvl="1" indent="-457200">
              <a:lnSpc>
                <a:spcPts val="4200"/>
              </a:lnSpc>
              <a:buFont typeface="Courier New" panose="02070309020205020404" pitchFamily="49" charset="0"/>
              <a:buChar char="o"/>
            </a:pPr>
            <a:r>
              <a:rPr lang="en-US" sz="3500" spc="32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LIVE Venues		LIVE Workforce</a:t>
            </a:r>
          </a:p>
          <a:p>
            <a:pPr marL="914400" lvl="1" indent="-457200">
              <a:lnSpc>
                <a:spcPts val="4200"/>
              </a:lnSpc>
              <a:buFont typeface="Courier New" panose="02070309020205020404" pitchFamily="49" charset="0"/>
              <a:buChar char="o"/>
            </a:pPr>
            <a:r>
              <a:rPr lang="en-US" sz="3500" spc="32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LIVE </a:t>
            </a:r>
            <a:r>
              <a:rPr lang="en-US" sz="3500" spc="32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MiM</a:t>
            </a:r>
            <a:r>
              <a:rPr lang="en-US" sz="3500" spc="32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		LIVE Protect Duty</a:t>
            </a:r>
          </a:p>
          <a:p>
            <a:pPr marL="914400" lvl="1" indent="-457200">
              <a:lnSpc>
                <a:spcPts val="4200"/>
              </a:lnSpc>
              <a:buFont typeface="Courier New" panose="02070309020205020404" pitchFamily="49" charset="0"/>
              <a:buChar char="o"/>
            </a:pPr>
            <a:endParaRPr lang="en-US" sz="3500" spc="32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indent="-457200">
              <a:lnSpc>
                <a:spcPts val="4200"/>
              </a:lnSpc>
              <a:buFont typeface="Arial" panose="020B0604020202020204" pitchFamily="34" charset="0"/>
              <a:buChar char="•"/>
            </a:pPr>
            <a:r>
              <a:rPr lang="en-US" sz="3500" spc="32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Conferences, seminars and roundtables to increase awareness and shape plans</a:t>
            </a: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A380C453-9BEC-4554-9403-51A70BFF04CE}"/>
              </a:ext>
            </a:extLst>
          </p:cNvPr>
          <p:cNvSpPr/>
          <p:nvPr/>
        </p:nvSpPr>
        <p:spPr>
          <a:xfrm>
            <a:off x="13426952" y="-4305236"/>
            <a:ext cx="6904264" cy="6904264"/>
          </a:xfrm>
          <a:custGeom>
            <a:avLst/>
            <a:gdLst/>
            <a:ahLst/>
            <a:cxnLst/>
            <a:rect l="l" t="t" r="r" b="b"/>
            <a:pathLst>
              <a:path w="6904264" h="6904264">
                <a:moveTo>
                  <a:pt x="0" y="0"/>
                </a:moveTo>
                <a:lnTo>
                  <a:pt x="6904264" y="0"/>
                </a:lnTo>
                <a:lnTo>
                  <a:pt x="6904264" y="6904264"/>
                </a:lnTo>
                <a:lnTo>
                  <a:pt x="0" y="69042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B73989EC-94CF-E41D-30E9-F4BF9EB3FC69}"/>
              </a:ext>
            </a:extLst>
          </p:cNvPr>
          <p:cNvSpPr txBox="1"/>
          <p:nvPr/>
        </p:nvSpPr>
        <p:spPr>
          <a:xfrm>
            <a:off x="792954" y="723192"/>
            <a:ext cx="15404783" cy="1019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39"/>
              </a:lnSpc>
            </a:pPr>
            <a:r>
              <a:rPr lang="en-US" sz="6000" b="1" spc="66" dirty="0">
                <a:solidFill>
                  <a:srgbClr val="222266"/>
                </a:solidFill>
                <a:latin typeface="Roboto Bold"/>
                <a:ea typeface="Roboto Bold"/>
                <a:cs typeface="Roboto Bold"/>
                <a:sym typeface="Roboto Bold"/>
              </a:rPr>
              <a:t>Information Sharing</a:t>
            </a: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D5F43FE8-0EA5-8385-1B85-19F79DEA73CD}"/>
              </a:ext>
            </a:extLst>
          </p:cNvPr>
          <p:cNvSpPr/>
          <p:nvPr/>
        </p:nvSpPr>
        <p:spPr>
          <a:xfrm>
            <a:off x="11933982" y="8107973"/>
            <a:ext cx="6904264" cy="6904264"/>
          </a:xfrm>
          <a:custGeom>
            <a:avLst/>
            <a:gdLst/>
            <a:ahLst/>
            <a:cxnLst/>
            <a:rect l="l" t="t" r="r" b="b"/>
            <a:pathLst>
              <a:path w="6904264" h="6904264">
                <a:moveTo>
                  <a:pt x="0" y="0"/>
                </a:moveTo>
                <a:lnTo>
                  <a:pt x="6904264" y="0"/>
                </a:lnTo>
                <a:lnTo>
                  <a:pt x="6904264" y="6904264"/>
                </a:lnTo>
                <a:lnTo>
                  <a:pt x="0" y="69042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412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585B3A-A0C6-CA0D-FC6A-10147CC949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60F36B6B-0627-67CE-8B9F-6C7A307C2733}"/>
              </a:ext>
            </a:extLst>
          </p:cNvPr>
          <p:cNvSpPr txBox="1"/>
          <p:nvPr/>
        </p:nvSpPr>
        <p:spPr>
          <a:xfrm>
            <a:off x="792954" y="1943100"/>
            <a:ext cx="17055329" cy="8079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 algn="l">
              <a:lnSpc>
                <a:spcPts val="4200"/>
              </a:lnSpc>
              <a:buFont typeface="Arial" panose="020B0604020202020204" pitchFamily="34" charset="0"/>
              <a:buChar char="•"/>
            </a:pPr>
            <a:r>
              <a:rPr lang="en-US" sz="3200" spc="32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As a cross-sector body partnership is in our DNA</a:t>
            </a:r>
          </a:p>
          <a:p>
            <a:pPr marL="914400" lvl="1" indent="-457200">
              <a:lnSpc>
                <a:spcPts val="4200"/>
              </a:lnSpc>
              <a:buFont typeface="Courier New" panose="02070309020205020404" pitchFamily="49" charset="0"/>
              <a:buChar char="o"/>
            </a:pPr>
            <a:r>
              <a:rPr lang="en-US" sz="3200" spc="32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Strength from having us all pushing in the same direction</a:t>
            </a:r>
          </a:p>
          <a:p>
            <a:pPr marL="1371600" lvl="2" indent="-457200">
              <a:lnSpc>
                <a:spcPts val="4200"/>
              </a:lnSpc>
              <a:buFont typeface="Courier New" panose="02070309020205020404" pitchFamily="49" charset="0"/>
              <a:buChar char="o"/>
            </a:pPr>
            <a:r>
              <a:rPr lang="en-US" sz="3200" spc="32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Artists, managers, promoters, venues, festivals, orchestras, electronic music, ticketing, agents, production and more</a:t>
            </a:r>
          </a:p>
          <a:p>
            <a:pPr marL="1371600" lvl="2" indent="-457200">
              <a:lnSpc>
                <a:spcPts val="4200"/>
              </a:lnSpc>
              <a:buFont typeface="Courier New" panose="02070309020205020404" pitchFamily="49" charset="0"/>
              <a:buChar char="o"/>
            </a:pPr>
            <a:endParaRPr lang="en-US" sz="1000" spc="32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indent="-457200">
              <a:lnSpc>
                <a:spcPts val="4200"/>
              </a:lnSpc>
              <a:buFont typeface="Arial" panose="020B0604020202020204" pitchFamily="34" charset="0"/>
              <a:buChar char="•"/>
            </a:pPr>
            <a:r>
              <a:rPr lang="en-US" sz="3200" spc="32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EU touring this approach has meant our issue is at the top of the pile	</a:t>
            </a:r>
          </a:p>
          <a:p>
            <a:pPr marL="914400" lvl="1" indent="-457200">
              <a:lnSpc>
                <a:spcPts val="4200"/>
              </a:lnSpc>
              <a:buFont typeface="Courier New" panose="02070309020205020404" pitchFamily="49" charset="0"/>
              <a:buChar char="o"/>
            </a:pPr>
            <a:r>
              <a:rPr lang="en-US" sz="3200" spc="32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Government committed to act: artists, crew, carnets, cabotage, merch</a:t>
            </a:r>
          </a:p>
          <a:p>
            <a:pPr marL="457200" indent="-457200" algn="l">
              <a:lnSpc>
                <a:spcPts val="4200"/>
              </a:lnSpc>
              <a:buFont typeface="Arial" panose="020B0604020202020204" pitchFamily="34" charset="0"/>
              <a:buChar char="•"/>
            </a:pPr>
            <a:endParaRPr lang="en-US" sz="3200" spc="32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indent="-457200" algn="l">
              <a:lnSpc>
                <a:spcPts val="4200"/>
              </a:lnSpc>
              <a:buFont typeface="Arial" panose="020B0604020202020204" pitchFamily="34" charset="0"/>
              <a:buChar char="•"/>
            </a:pPr>
            <a:r>
              <a:rPr lang="en-US" sz="3200" spc="32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Tackling misogyny in music </a:t>
            </a:r>
          </a:p>
          <a:p>
            <a:pPr marL="914400" lvl="1" indent="-457200">
              <a:lnSpc>
                <a:spcPts val="4200"/>
              </a:lnSpc>
              <a:buFont typeface="Courier New" panose="02070309020205020404" pitchFamily="49" charset="0"/>
              <a:buChar char="o"/>
            </a:pPr>
            <a:r>
              <a:rPr lang="en-US" sz="3200" spc="32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Hugely disappointed by last Government’s response to Misogyny in Music report </a:t>
            </a:r>
          </a:p>
          <a:p>
            <a:pPr marL="1371600" lvl="2" indent="-457200">
              <a:lnSpc>
                <a:spcPts val="4200"/>
              </a:lnSpc>
              <a:buFont typeface="Wingdings" panose="05000000000000000000" pitchFamily="2" charset="2"/>
              <a:buChar char="§"/>
            </a:pPr>
            <a:r>
              <a:rPr lang="en-US" sz="3200" spc="32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Established </a:t>
            </a:r>
            <a:r>
              <a:rPr lang="en-US" sz="3200" spc="32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MiM</a:t>
            </a:r>
            <a:r>
              <a:rPr lang="en-US" sz="3200" spc="32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working group to take forward recommendations</a:t>
            </a:r>
          </a:p>
          <a:p>
            <a:pPr marL="1371600" lvl="2" indent="-457200">
              <a:lnSpc>
                <a:spcPts val="4200"/>
              </a:lnSpc>
              <a:buFont typeface="Wingdings" panose="05000000000000000000" pitchFamily="2" charset="2"/>
              <a:buChar char="§"/>
            </a:pPr>
            <a:r>
              <a:rPr lang="en-US" sz="3200" spc="32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Developed statement of commitment for member organisations</a:t>
            </a:r>
          </a:p>
          <a:p>
            <a:pPr marL="1371600" lvl="2" indent="-457200">
              <a:lnSpc>
                <a:spcPts val="4200"/>
              </a:lnSpc>
              <a:buFont typeface="Wingdings" panose="05000000000000000000" pitchFamily="2" charset="2"/>
              <a:buChar char="§"/>
            </a:pPr>
            <a:r>
              <a:rPr lang="en-US" sz="3200" spc="32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Coordinated training for each association on responding to disclosure</a:t>
            </a:r>
          </a:p>
          <a:p>
            <a:pPr marL="1371600" lvl="2" indent="-457200">
              <a:lnSpc>
                <a:spcPts val="4200"/>
              </a:lnSpc>
              <a:buFont typeface="Wingdings" panose="05000000000000000000" pitchFamily="2" charset="2"/>
              <a:buChar char="§"/>
            </a:pPr>
            <a:r>
              <a:rPr lang="en-US" sz="3200" spc="32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Positive forum for sharing of knowledge and good practice</a:t>
            </a:r>
          </a:p>
          <a:p>
            <a:pPr marL="914400" lvl="1" indent="-457200">
              <a:lnSpc>
                <a:spcPts val="4200"/>
              </a:lnSpc>
              <a:buFont typeface="Courier New" panose="02070309020205020404" pitchFamily="49" charset="0"/>
              <a:buChar char="o"/>
            </a:pPr>
            <a:r>
              <a:rPr lang="en-US" sz="3200" spc="32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Calling on Government to implement </a:t>
            </a:r>
            <a:r>
              <a:rPr lang="en-US" sz="3200" spc="32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MiM</a:t>
            </a:r>
            <a:r>
              <a:rPr lang="en-US" sz="3200" spc="32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report recommendations</a:t>
            </a: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BE3E36F4-B9A3-4005-AFF4-6DD67517DE74}"/>
              </a:ext>
            </a:extLst>
          </p:cNvPr>
          <p:cNvSpPr/>
          <p:nvPr/>
        </p:nvSpPr>
        <p:spPr>
          <a:xfrm>
            <a:off x="13426952" y="-4305236"/>
            <a:ext cx="6904264" cy="6904264"/>
          </a:xfrm>
          <a:custGeom>
            <a:avLst/>
            <a:gdLst/>
            <a:ahLst/>
            <a:cxnLst/>
            <a:rect l="l" t="t" r="r" b="b"/>
            <a:pathLst>
              <a:path w="6904264" h="6904264">
                <a:moveTo>
                  <a:pt x="0" y="0"/>
                </a:moveTo>
                <a:lnTo>
                  <a:pt x="6904264" y="0"/>
                </a:lnTo>
                <a:lnTo>
                  <a:pt x="6904264" y="6904264"/>
                </a:lnTo>
                <a:lnTo>
                  <a:pt x="0" y="69042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4FAD8715-D993-F78D-EE99-E1EE24985EAA}"/>
              </a:ext>
            </a:extLst>
          </p:cNvPr>
          <p:cNvSpPr txBox="1"/>
          <p:nvPr/>
        </p:nvSpPr>
        <p:spPr>
          <a:xfrm>
            <a:off x="792954" y="723192"/>
            <a:ext cx="15404783" cy="1019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39"/>
              </a:lnSpc>
            </a:pPr>
            <a:r>
              <a:rPr lang="en-US" sz="6000" b="1" spc="66" dirty="0">
                <a:solidFill>
                  <a:srgbClr val="222266"/>
                </a:solidFill>
                <a:latin typeface="Roboto Bold"/>
                <a:ea typeface="Roboto Bold"/>
                <a:cs typeface="Roboto Bold"/>
                <a:sym typeface="Roboto Bold"/>
              </a:rPr>
              <a:t>Coordinated lobbying and </a:t>
            </a:r>
            <a:r>
              <a:rPr lang="en-US" sz="6000" b="1" spc="66">
                <a:solidFill>
                  <a:srgbClr val="222266"/>
                </a:solidFill>
                <a:latin typeface="Roboto Bold"/>
                <a:ea typeface="Roboto Bold"/>
                <a:cs typeface="Roboto Bold"/>
                <a:sym typeface="Roboto Bold"/>
              </a:rPr>
              <a:t>industry action</a:t>
            </a:r>
            <a:endParaRPr lang="en-US" sz="6000" b="1" spc="66" dirty="0">
              <a:solidFill>
                <a:srgbClr val="222266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7B382937-A0CA-CBC6-9B31-DCC029B27796}"/>
              </a:ext>
            </a:extLst>
          </p:cNvPr>
          <p:cNvSpPr/>
          <p:nvPr/>
        </p:nvSpPr>
        <p:spPr>
          <a:xfrm>
            <a:off x="11933982" y="8107973"/>
            <a:ext cx="6904264" cy="6904264"/>
          </a:xfrm>
          <a:custGeom>
            <a:avLst/>
            <a:gdLst/>
            <a:ahLst/>
            <a:cxnLst/>
            <a:rect l="l" t="t" r="r" b="b"/>
            <a:pathLst>
              <a:path w="6904264" h="6904264">
                <a:moveTo>
                  <a:pt x="0" y="0"/>
                </a:moveTo>
                <a:lnTo>
                  <a:pt x="6904264" y="0"/>
                </a:lnTo>
                <a:lnTo>
                  <a:pt x="6904264" y="6904264"/>
                </a:lnTo>
                <a:lnTo>
                  <a:pt x="0" y="69042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004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902759" y="3845311"/>
            <a:ext cx="8696281" cy="8696281"/>
          </a:xfrm>
          <a:custGeom>
            <a:avLst/>
            <a:gdLst/>
            <a:ahLst/>
            <a:cxnLst/>
            <a:rect l="l" t="t" r="r" b="b"/>
            <a:pathLst>
              <a:path w="8696281" h="8696281">
                <a:moveTo>
                  <a:pt x="0" y="0"/>
                </a:moveTo>
                <a:lnTo>
                  <a:pt x="8696281" y="0"/>
                </a:lnTo>
                <a:lnTo>
                  <a:pt x="8696281" y="8696281"/>
                </a:lnTo>
                <a:lnTo>
                  <a:pt x="0" y="86962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78525" y="-1271840"/>
            <a:ext cx="3878501" cy="3631846"/>
          </a:xfrm>
          <a:custGeom>
            <a:avLst/>
            <a:gdLst/>
            <a:ahLst/>
            <a:cxnLst/>
            <a:rect l="l" t="t" r="r" b="b"/>
            <a:pathLst>
              <a:path w="3878501" h="3631846">
                <a:moveTo>
                  <a:pt x="0" y="0"/>
                </a:moveTo>
                <a:lnTo>
                  <a:pt x="3878502" y="0"/>
                </a:lnTo>
                <a:lnTo>
                  <a:pt x="3878502" y="3631846"/>
                </a:lnTo>
                <a:lnTo>
                  <a:pt x="0" y="36318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7922426">
            <a:off x="14669968" y="-38836"/>
            <a:ext cx="4270145" cy="2135073"/>
          </a:xfrm>
          <a:custGeom>
            <a:avLst/>
            <a:gdLst/>
            <a:ahLst/>
            <a:cxnLst/>
            <a:rect l="l" t="t" r="r" b="b"/>
            <a:pathLst>
              <a:path w="4270145" h="2135073">
                <a:moveTo>
                  <a:pt x="0" y="0"/>
                </a:moveTo>
                <a:lnTo>
                  <a:pt x="4270145" y="0"/>
                </a:lnTo>
                <a:lnTo>
                  <a:pt x="4270145" y="2135073"/>
                </a:lnTo>
                <a:lnTo>
                  <a:pt x="0" y="213507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556" b="-55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7229346" y="-1271840"/>
            <a:ext cx="3155664" cy="3155664"/>
          </a:xfrm>
          <a:custGeom>
            <a:avLst/>
            <a:gdLst/>
            <a:ahLst/>
            <a:cxnLst/>
            <a:rect l="l" t="t" r="r" b="b"/>
            <a:pathLst>
              <a:path w="3155664" h="3155664">
                <a:moveTo>
                  <a:pt x="0" y="0"/>
                </a:moveTo>
                <a:lnTo>
                  <a:pt x="3155664" y="0"/>
                </a:lnTo>
                <a:lnTo>
                  <a:pt x="3155664" y="3155664"/>
                </a:lnTo>
                <a:lnTo>
                  <a:pt x="0" y="315566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2083279">
            <a:off x="4247415" y="9219464"/>
            <a:ext cx="4270145" cy="2135073"/>
          </a:xfrm>
          <a:custGeom>
            <a:avLst/>
            <a:gdLst/>
            <a:ahLst/>
            <a:cxnLst/>
            <a:rect l="l" t="t" r="r" b="b"/>
            <a:pathLst>
              <a:path w="4270145" h="2135073">
                <a:moveTo>
                  <a:pt x="0" y="0"/>
                </a:moveTo>
                <a:lnTo>
                  <a:pt x="4270145" y="0"/>
                </a:lnTo>
                <a:lnTo>
                  <a:pt x="4270145" y="2135073"/>
                </a:lnTo>
                <a:lnTo>
                  <a:pt x="0" y="213507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556" b="-55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2939491" y="6775382"/>
            <a:ext cx="4153883" cy="4038966"/>
          </a:xfrm>
          <a:custGeom>
            <a:avLst/>
            <a:gdLst/>
            <a:ahLst/>
            <a:cxnLst/>
            <a:rect l="l" t="t" r="r" b="b"/>
            <a:pathLst>
              <a:path w="4153883" h="4038966">
                <a:moveTo>
                  <a:pt x="0" y="0"/>
                </a:moveTo>
                <a:lnTo>
                  <a:pt x="4153883" y="0"/>
                </a:lnTo>
                <a:lnTo>
                  <a:pt x="4153883" y="4038966"/>
                </a:lnTo>
                <a:lnTo>
                  <a:pt x="0" y="403896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-1132450" y="4556057"/>
            <a:ext cx="3155664" cy="3155664"/>
          </a:xfrm>
          <a:custGeom>
            <a:avLst/>
            <a:gdLst/>
            <a:ahLst/>
            <a:cxnLst/>
            <a:rect l="l" t="t" r="r" b="b"/>
            <a:pathLst>
              <a:path w="3155664" h="3155664">
                <a:moveTo>
                  <a:pt x="0" y="0"/>
                </a:moveTo>
                <a:lnTo>
                  <a:pt x="3155664" y="0"/>
                </a:lnTo>
                <a:lnTo>
                  <a:pt x="3155664" y="3155664"/>
                </a:lnTo>
                <a:lnTo>
                  <a:pt x="0" y="315566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3864360" y="3623853"/>
            <a:ext cx="10559279" cy="3039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20"/>
              </a:lnSpc>
            </a:pPr>
            <a:r>
              <a:rPr lang="en-US" sz="6600" b="1" spc="61" dirty="0">
                <a:solidFill>
                  <a:srgbClr val="222266"/>
                </a:solidFill>
                <a:latin typeface="Roboto Bold"/>
                <a:ea typeface="Roboto Bold"/>
                <a:cs typeface="Roboto Bold"/>
                <a:sym typeface="Roboto Bold"/>
              </a:rPr>
              <a:t>Thank you!</a:t>
            </a:r>
          </a:p>
          <a:p>
            <a:pPr algn="ctr">
              <a:lnSpc>
                <a:spcPts val="7920"/>
              </a:lnSpc>
            </a:pPr>
            <a:endParaRPr lang="en-US" sz="6600" b="1" spc="61" dirty="0">
              <a:solidFill>
                <a:srgbClr val="222266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algn="ctr">
              <a:lnSpc>
                <a:spcPts val="7920"/>
              </a:lnSpc>
            </a:pPr>
            <a:r>
              <a:rPr lang="en-US" sz="6600" b="1" spc="61" dirty="0">
                <a:solidFill>
                  <a:srgbClr val="222266"/>
                </a:solidFill>
                <a:latin typeface="Roboto Bold"/>
                <a:ea typeface="Roboto Bold"/>
                <a:cs typeface="Roboto Bold"/>
                <a:sym typeface="Roboto Bold"/>
              </a:rPr>
              <a:t>jon@livemusic.biz</a:t>
            </a:r>
          </a:p>
        </p:txBody>
      </p:sp>
      <p:sp>
        <p:nvSpPr>
          <p:cNvPr id="10" name="Freeform 10"/>
          <p:cNvSpPr/>
          <p:nvPr/>
        </p:nvSpPr>
        <p:spPr>
          <a:xfrm>
            <a:off x="13557330" y="-1741609"/>
            <a:ext cx="8696281" cy="8696281"/>
          </a:xfrm>
          <a:custGeom>
            <a:avLst/>
            <a:gdLst/>
            <a:ahLst/>
            <a:cxnLst/>
            <a:rect l="l" t="t" r="r" b="b"/>
            <a:pathLst>
              <a:path w="8696281" h="8696281">
                <a:moveTo>
                  <a:pt x="0" y="0"/>
                </a:moveTo>
                <a:lnTo>
                  <a:pt x="8696281" y="0"/>
                </a:lnTo>
                <a:lnTo>
                  <a:pt x="8696281" y="8696281"/>
                </a:lnTo>
                <a:lnTo>
                  <a:pt x="0" y="86962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7B9783F16A1345B423FF307C94A636" ma:contentTypeVersion="18" ma:contentTypeDescription="Create a new document." ma:contentTypeScope="" ma:versionID="09347cf9fb3d8bfac7b1fddd80e1a8b0">
  <xsd:schema xmlns:xsd="http://www.w3.org/2001/XMLSchema" xmlns:xs="http://www.w3.org/2001/XMLSchema" xmlns:p="http://schemas.microsoft.com/office/2006/metadata/properties" xmlns:ns2="3331f0b5-065f-4d19-b2cb-a4ec05f73739" xmlns:ns3="72da8360-be32-4ce8-8a8c-b1c935396eb4" targetNamespace="http://schemas.microsoft.com/office/2006/metadata/properties" ma:root="true" ma:fieldsID="cf95dd5bd21c9cc8995218d56847bc9b" ns2:_="" ns3:_="">
    <xsd:import namespace="3331f0b5-065f-4d19-b2cb-a4ec05f73739"/>
    <xsd:import namespace="72da8360-be32-4ce8-8a8c-b1c935396eb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31f0b5-065f-4d19-b2cb-a4ec05f737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d4bed4e-aa13-4ff6-99a1-91ce07783e8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da8360-be32-4ce8-8a8c-b1c935396eb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b048428-bbc3-429a-b8bf-9775ca1a04b0}" ma:internalName="TaxCatchAll" ma:showField="CatchAllData" ma:web="72da8360-be32-4ce8-8a8c-b1c935396eb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2da8360-be32-4ce8-8a8c-b1c935396eb4" xsi:nil="true"/>
    <lcf76f155ced4ddcb4097134ff3c332f xmlns="3331f0b5-065f-4d19-b2cb-a4ec05f7373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5435089-0E94-4BB2-ADA5-AA971FF93D3D}"/>
</file>

<file path=customXml/itemProps2.xml><?xml version="1.0" encoding="utf-8"?>
<ds:datastoreItem xmlns:ds="http://schemas.openxmlformats.org/officeDocument/2006/customXml" ds:itemID="{656D0092-5D6D-40A8-8461-024E28F803CC}"/>
</file>

<file path=customXml/itemProps3.xml><?xml version="1.0" encoding="utf-8"?>
<ds:datastoreItem xmlns:ds="http://schemas.openxmlformats.org/officeDocument/2006/customXml" ds:itemID="{FAE2BE7B-C703-4843-9CB2-3EBAB19D2638}"/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405</Words>
  <Application>Microsoft Office PowerPoint</Application>
  <PresentationFormat>Custom</PresentationFormat>
  <Paragraphs>55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Courier New</vt:lpstr>
      <vt:lpstr>Aptos</vt:lpstr>
      <vt:lpstr>Roboto Bold</vt:lpstr>
      <vt:lpstr>Wingdings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Introducing the</dc:title>
  <dc:creator>Jon Collins</dc:creator>
  <cp:lastModifiedBy>Jon Collins</cp:lastModifiedBy>
  <cp:revision>4</cp:revision>
  <dcterms:created xsi:type="dcterms:W3CDTF">2006-08-16T00:00:00Z</dcterms:created>
  <dcterms:modified xsi:type="dcterms:W3CDTF">2025-01-30T15:29:52Z</dcterms:modified>
  <dc:identifier>DAGUM4v2fJ4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0x0101007B7B9783F16A1345B423FF307C94A636</vt:lpwstr>
  </property>
</Properties>
</file>