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Lst>
  <p:notesMasterIdLst>
    <p:notesMasterId r:id="rId15"/>
  </p:notesMasterIdLst>
  <p:sldIdLst>
    <p:sldId id="2147473436" r:id="rId5"/>
    <p:sldId id="530" r:id="rId6"/>
    <p:sldId id="554" r:id="rId7"/>
    <p:sldId id="531" r:id="rId8"/>
    <p:sldId id="413" r:id="rId9"/>
    <p:sldId id="1723" r:id="rId10"/>
    <p:sldId id="1725" r:id="rId11"/>
    <p:sldId id="555" r:id="rId12"/>
    <p:sldId id="1726" r:id="rId13"/>
    <p:sldId id="258"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A4C"/>
    <a:srgbClr val="F8B534"/>
    <a:srgbClr val="E94B80"/>
    <a:srgbClr val="8CD6E3"/>
    <a:srgbClr val="5EC3B1"/>
    <a:srgbClr val="32CCCC"/>
    <a:srgbClr val="32CCCD"/>
    <a:srgbClr val="60C4B2"/>
    <a:srgbClr val="27686C"/>
    <a:srgbClr val="00999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A659B8-168C-87B9-3D64-3491EE25606D}" v="3" dt="2026-02-23T11:58:18.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2C524F-2618-4A7E-B7E9-7B934A488D32}" type="datetimeFigureOut">
              <a:t>2/23/2026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0D304-E7E6-4A42-AF2A-6E6696A6A731}" type="slidenum">
              <a:t>‹#›</a:t>
            </a:fld>
            <a:endParaRPr lang="en-GB"/>
          </a:p>
        </p:txBody>
      </p:sp>
    </p:spTree>
    <p:extLst>
      <p:ext uri="{BB962C8B-B14F-4D97-AF65-F5344CB8AC3E}">
        <p14:creationId xmlns:p14="http://schemas.microsoft.com/office/powerpoint/2010/main" val="2155542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B30D304-E7E6-4A42-AF2A-6E6696A6A731}" type="slidenum">
              <a:rPr lang="en-GB"/>
              <a:t>1</a:t>
            </a:fld>
            <a:endParaRPr lang="en-GB"/>
          </a:p>
        </p:txBody>
      </p:sp>
    </p:spTree>
    <p:extLst>
      <p:ext uri="{BB962C8B-B14F-4D97-AF65-F5344CB8AC3E}">
        <p14:creationId xmlns:p14="http://schemas.microsoft.com/office/powerpoint/2010/main" val="10127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t>
            </a:r>
          </a:p>
        </p:txBody>
      </p:sp>
      <p:sp>
        <p:nvSpPr>
          <p:cNvPr id="4" name="Slide Number Placeholder 3"/>
          <p:cNvSpPr>
            <a:spLocks noGrp="1"/>
          </p:cNvSpPr>
          <p:nvPr>
            <p:ph type="sldNum" sz="quarter" idx="5"/>
          </p:nvPr>
        </p:nvSpPr>
        <p:spPr/>
        <p:txBody>
          <a:bodyPr/>
          <a:lstStyle/>
          <a:p>
            <a:fld id="{66ACC7E5-469B-8E41-B87B-E69B19CE2D0E}" type="slidenum">
              <a:rPr lang="en-US" smtClean="0"/>
              <a:t>2</a:t>
            </a:fld>
            <a:endParaRPr lang="en-US"/>
          </a:p>
        </p:txBody>
      </p:sp>
    </p:spTree>
    <p:extLst>
      <p:ext uri="{BB962C8B-B14F-4D97-AF65-F5344CB8AC3E}">
        <p14:creationId xmlns:p14="http://schemas.microsoft.com/office/powerpoint/2010/main" val="327841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63989-27BF-47A0-7579-727EC7504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2C5EB-851F-5858-B873-FBC67B4B47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38E2D5-A6F6-084E-82A0-E0FFD2296F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ACEFC8-DF03-AB19-353F-8F317C860D99}"/>
              </a:ext>
            </a:extLst>
          </p:cNvPr>
          <p:cNvSpPr>
            <a:spLocks noGrp="1"/>
          </p:cNvSpPr>
          <p:nvPr>
            <p:ph type="sldNum" sz="quarter" idx="5"/>
          </p:nvPr>
        </p:nvSpPr>
        <p:spPr/>
        <p:txBody>
          <a:bodyPr/>
          <a:lstStyle/>
          <a:p>
            <a:fld id="{66ACC7E5-469B-8E41-B87B-E69B19CE2D0E}" type="slidenum">
              <a:rPr lang="en-US" smtClean="0"/>
              <a:t>3</a:t>
            </a:fld>
            <a:endParaRPr lang="en-US"/>
          </a:p>
        </p:txBody>
      </p:sp>
    </p:spTree>
    <p:extLst>
      <p:ext uri="{BB962C8B-B14F-4D97-AF65-F5344CB8AC3E}">
        <p14:creationId xmlns:p14="http://schemas.microsoft.com/office/powerpoint/2010/main" val="986146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ACC7E5-469B-8E41-B87B-E69B19CE2D0E}" type="slidenum">
              <a:rPr lang="en-US" smtClean="0"/>
              <a:t>5</a:t>
            </a:fld>
            <a:endParaRPr lang="en-US"/>
          </a:p>
        </p:txBody>
      </p:sp>
    </p:spTree>
    <p:extLst>
      <p:ext uri="{BB962C8B-B14F-4D97-AF65-F5344CB8AC3E}">
        <p14:creationId xmlns:p14="http://schemas.microsoft.com/office/powerpoint/2010/main" val="1020870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4B1C6-1DBA-3171-24FF-B6D00E0E7E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5004A-7A11-BCFE-4671-29E5AC0465EF}"/>
              </a:ext>
            </a:extLst>
          </p:cNvPr>
          <p:cNvSpPr>
            <a:spLocks noGrp="1" noRot="1" noChangeAspect="1"/>
          </p:cNvSpPr>
          <p:nvPr>
            <p:ph type="sldImg"/>
          </p:nvPr>
        </p:nvSpPr>
        <p:spPr>
          <a:xfrm>
            <a:off x="381000" y="685800"/>
            <a:ext cx="6096000" cy="3429000"/>
          </a:xfrm>
        </p:spPr>
        <p:txBody>
          <a:bodyPr/>
          <a:lstStyle/>
          <a:p>
            <a:endParaRPr lang="en-GB"/>
          </a:p>
        </p:txBody>
      </p:sp>
      <p:sp>
        <p:nvSpPr>
          <p:cNvPr id="3" name="Notes Placeholder 2">
            <a:extLst>
              <a:ext uri="{FF2B5EF4-FFF2-40B4-BE49-F238E27FC236}">
                <a16:creationId xmlns:a16="http://schemas.microsoft.com/office/drawing/2014/main" id="{12ACEF9B-AD70-10AE-96E5-429BFEB939A6}"/>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4964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F2AAF-9BF8-38B0-CFF1-5A55A44A3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39FCF-561C-5496-7C59-A2B69C971CDF}"/>
              </a:ext>
            </a:extLst>
          </p:cNvPr>
          <p:cNvSpPr>
            <a:spLocks noGrp="1" noRot="1" noChangeAspect="1"/>
          </p:cNvSpPr>
          <p:nvPr>
            <p:ph type="sldImg"/>
          </p:nvPr>
        </p:nvSpPr>
        <p:spPr>
          <a:xfrm>
            <a:off x="381000" y="685800"/>
            <a:ext cx="6096000" cy="3429000"/>
          </a:xfrm>
        </p:spPr>
        <p:txBody>
          <a:bodyPr/>
          <a:lstStyle/>
          <a:p>
            <a:endParaRPr lang="en-GB"/>
          </a:p>
        </p:txBody>
      </p:sp>
      <p:sp>
        <p:nvSpPr>
          <p:cNvPr id="3" name="Notes Placeholder 2">
            <a:extLst>
              <a:ext uri="{FF2B5EF4-FFF2-40B4-BE49-F238E27FC236}">
                <a16:creationId xmlns:a16="http://schemas.microsoft.com/office/drawing/2014/main" id="{EF279481-8B59-C01F-724C-683F0CA1DEF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6933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 Section Title Page">
  <p:cSld name="Sub Section Title Page">
    <p:spTree>
      <p:nvGrpSpPr>
        <p:cNvPr id="1" name="Shape 25"/>
        <p:cNvGrpSpPr/>
        <p:nvPr/>
      </p:nvGrpSpPr>
      <p:grpSpPr>
        <a:xfrm>
          <a:off x="0" y="0"/>
          <a:ext cx="0" cy="0"/>
          <a:chOff x="0" y="0"/>
          <a:chExt cx="0" cy="0"/>
        </a:xfrm>
      </p:grpSpPr>
      <p:sp>
        <p:nvSpPr>
          <p:cNvPr id="26" name="Google Shape;26;p10"/>
          <p:cNvSpPr txBox="1">
            <a:spLocks noGrp="1"/>
          </p:cNvSpPr>
          <p:nvPr>
            <p:ph type="body" idx="1"/>
          </p:nvPr>
        </p:nvSpPr>
        <p:spPr>
          <a:xfrm>
            <a:off x="838200" y="2998381"/>
            <a:ext cx="10515600" cy="2817628"/>
          </a:xfrm>
          <a:prstGeom prst="rect">
            <a:avLst/>
          </a:prstGeom>
          <a:noFill/>
          <a:ln>
            <a:noFill/>
          </a:ln>
        </p:spPr>
        <p:txBody>
          <a:bodyPr spcFirstLastPara="1" wrap="square" lIns="91425" tIns="45700" rIns="91425" bIns="45700" anchor="t" anchorCtr="0">
            <a:noAutofit/>
          </a:bodyPr>
          <a:lstStyle>
            <a:lvl1pPr marL="457200" lvl="0" indent="-355600" algn="l">
              <a:lnSpc>
                <a:spcPct val="90000"/>
              </a:lnSpc>
              <a:spcBef>
                <a:spcPts val="1000"/>
              </a:spcBef>
              <a:spcAft>
                <a:spcPts val="0"/>
              </a:spcAft>
              <a:buClr>
                <a:srgbClr val="2E3A4D"/>
              </a:buClr>
              <a:buSzPts val="2000"/>
              <a:buChar char="•"/>
              <a:defRPr b="0" i="0">
                <a:solidFill>
                  <a:srgbClr val="2E3A4D"/>
                </a:solidFill>
                <a:latin typeface="Trebuchet MS" panose="020B0703020202090204" pitchFamily="34" charset="0"/>
              </a:defRPr>
            </a:lvl1pPr>
            <a:lvl2pPr marL="914400" lvl="1" indent="-355600" algn="l">
              <a:lnSpc>
                <a:spcPct val="90000"/>
              </a:lnSpc>
              <a:spcBef>
                <a:spcPts val="500"/>
              </a:spcBef>
              <a:spcAft>
                <a:spcPts val="0"/>
              </a:spcAft>
              <a:buClr>
                <a:srgbClr val="2E3A4D"/>
              </a:buClr>
              <a:buSzPts val="2000"/>
              <a:buChar char="•"/>
              <a:defRPr>
                <a:solidFill>
                  <a:srgbClr val="2E3A4D"/>
                </a:solidFill>
              </a:defRPr>
            </a:lvl2pPr>
            <a:lvl3pPr marL="1371600" lvl="2" indent="-355600" algn="l">
              <a:lnSpc>
                <a:spcPct val="90000"/>
              </a:lnSpc>
              <a:spcBef>
                <a:spcPts val="500"/>
              </a:spcBef>
              <a:spcAft>
                <a:spcPts val="0"/>
              </a:spcAft>
              <a:buClr>
                <a:srgbClr val="2E3A4D"/>
              </a:buClr>
              <a:buSzPts val="2000"/>
              <a:buChar char="•"/>
              <a:defRPr>
                <a:solidFill>
                  <a:srgbClr val="2E3A4D"/>
                </a:solidFill>
              </a:defRPr>
            </a:lvl3pPr>
            <a:lvl4pPr marL="1828800" lvl="3" indent="-355600" algn="l">
              <a:lnSpc>
                <a:spcPct val="90000"/>
              </a:lnSpc>
              <a:spcBef>
                <a:spcPts val="500"/>
              </a:spcBef>
              <a:spcAft>
                <a:spcPts val="0"/>
              </a:spcAft>
              <a:buClr>
                <a:srgbClr val="2E3A4D"/>
              </a:buClr>
              <a:buSzPts val="2000"/>
              <a:buChar char="•"/>
              <a:defRPr>
                <a:solidFill>
                  <a:srgbClr val="2E3A4D"/>
                </a:solidFill>
              </a:defRPr>
            </a:lvl4pPr>
            <a:lvl5pPr marL="2286000" lvl="4" indent="-355600" algn="l">
              <a:lnSpc>
                <a:spcPct val="90000"/>
              </a:lnSpc>
              <a:spcBef>
                <a:spcPts val="500"/>
              </a:spcBef>
              <a:spcAft>
                <a:spcPts val="0"/>
              </a:spcAft>
              <a:buClr>
                <a:srgbClr val="2E3A4D"/>
              </a:buClr>
              <a:buSzPts val="2000"/>
              <a:buChar char="•"/>
              <a:defRPr>
                <a:solidFill>
                  <a:srgbClr val="2E3A4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0"/>
          <p:cNvSpPr txBox="1">
            <a:spLocks noGrp="1"/>
          </p:cNvSpPr>
          <p:nvPr>
            <p:ph type="title"/>
          </p:nvPr>
        </p:nvSpPr>
        <p:spPr>
          <a:xfrm>
            <a:off x="838200" y="1548733"/>
            <a:ext cx="10515600" cy="1258262"/>
          </a:xfrm>
          <a:prstGeom prst="rect">
            <a:avLst/>
          </a:prstGeom>
          <a:solidFill>
            <a:schemeClr val="lt1"/>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F4D84"/>
              </a:buClr>
              <a:buSzPts val="1800"/>
              <a:buNone/>
              <a:defRPr b="0" i="0">
                <a:latin typeface="Trebuchet MS" panose="020B0703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10"/>
          <p:cNvPicPr preferRelativeResize="0"/>
          <p:nvPr/>
        </p:nvPicPr>
        <p:blipFill rotWithShape="1">
          <a:blip r:embed="rId2" cstate="screen">
            <a:alphaModFix amt="20000"/>
            <a:extLst>
              <a:ext uri="{28A0092B-C50C-407E-A947-70E740481C1C}">
                <a14:useLocalDpi xmlns:a14="http://schemas.microsoft.com/office/drawing/2010/main"/>
              </a:ext>
            </a:extLst>
          </a:blip>
          <a:srcRect/>
          <a:stretch/>
        </p:blipFill>
        <p:spPr>
          <a:xfrm>
            <a:off x="6260466" y="0"/>
            <a:ext cx="5931534" cy="3923414"/>
          </a:xfrm>
          <a:prstGeom prst="rect">
            <a:avLst/>
          </a:prstGeom>
          <a:noFill/>
          <a:ln>
            <a:noFill/>
          </a:ln>
        </p:spPr>
      </p:pic>
      <p:sp>
        <p:nvSpPr>
          <p:cNvPr id="29" name="Google Shape;29;p10"/>
          <p:cNvSpPr txBox="1">
            <a:spLocks noGrp="1"/>
          </p:cNvSpPr>
          <p:nvPr>
            <p:ph type="ftr" idx="11"/>
          </p:nvPr>
        </p:nvSpPr>
        <p:spPr>
          <a:xfrm>
            <a:off x="136456" y="6356350"/>
            <a:ext cx="8016944"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b="0" i="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GB"/>
          </a:p>
        </p:txBody>
      </p:sp>
      <p:sp>
        <p:nvSpPr>
          <p:cNvPr id="30" name="Google Shape;30;p10"/>
          <p:cNvSpPr txBox="1">
            <a:spLocks noGrp="1"/>
          </p:cNvSpPr>
          <p:nvPr>
            <p:ph type="sldNum" idx="12"/>
          </p:nvPr>
        </p:nvSpPr>
        <p:spPr>
          <a:xfrm>
            <a:off x="9312344" y="6260653"/>
            <a:ext cx="2743200"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Arial"/>
                <a:ea typeface="Arial"/>
                <a:cs typeface="Arial"/>
                <a:sym typeface="Arial"/>
              </a:defRPr>
            </a:lvl9pPr>
          </a:lstStyle>
          <a:p>
            <a:r>
              <a:rPr lang="en-US">
                <a:latin typeface="Trebuchet MS" panose="020B0703020202090204" pitchFamily="34" charset="0"/>
              </a:rPr>
              <a:t>Page </a:t>
            </a:r>
            <a:fld id="{00000000-1234-1234-1234-123412341234}" type="slidenum">
              <a:rPr lang="en-US" smtClean="0">
                <a:latin typeface="Trebuchet MS" panose="020B0703020202090204" pitchFamily="34" charset="0"/>
              </a:rPr>
              <a:pPr/>
              <a:t>‹#›</a:t>
            </a:fld>
            <a:endParaRPr>
              <a:latin typeface="Trebuchet MS" panose="020B0703020202090204" pitchFamily="34" charset="0"/>
            </a:endParaRPr>
          </a:p>
        </p:txBody>
      </p:sp>
    </p:spTree>
    <p:extLst>
      <p:ext uri="{BB962C8B-B14F-4D97-AF65-F5344CB8AC3E}">
        <p14:creationId xmlns:p14="http://schemas.microsoft.com/office/powerpoint/2010/main" val="323332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316C4-C384-456D-AC5B-05D391583C67}"/>
              </a:ext>
            </a:extLst>
          </p:cNvPr>
          <p:cNvSpPr>
            <a:spLocks noGrp="1"/>
          </p:cNvSpPr>
          <p:nvPr>
            <p:ph idx="1"/>
          </p:nvPr>
        </p:nvSpPr>
        <p:spPr>
          <a:xfrm>
            <a:off x="838200" y="1602105"/>
            <a:ext cx="10515600" cy="4351338"/>
          </a:xfrm>
        </p:spPr>
        <p:txBody>
          <a:bodyPr/>
          <a:lstStyle>
            <a:lvl1pPr>
              <a:defRPr b="0" i="0">
                <a:latin typeface="Trebuchet MS" panose="020B0703020202090204" pitchFamily="34" charset="0"/>
              </a:defRPr>
            </a:lvl1pPr>
            <a:lvl2pPr>
              <a:defRPr sz="2000" b="0" i="0">
                <a:latin typeface="Trebuchet MS" panose="020B0703020202090204" pitchFamily="34" charset="0"/>
                <a:cs typeface="Arial" panose="020B0604020202020204" pitchFamily="34" charset="0"/>
              </a:defRPr>
            </a:lvl2pPr>
            <a:lvl3pPr>
              <a:defRPr sz="2000" b="0" i="0">
                <a:latin typeface="Trebuchet MS" panose="020B0703020202090204" pitchFamily="34" charset="0"/>
                <a:cs typeface="Arial" panose="020B0604020202020204" pitchFamily="34" charset="0"/>
              </a:defRPr>
            </a:lvl3pPr>
            <a:lvl4pPr>
              <a:defRPr sz="2000" b="0" i="0">
                <a:latin typeface="Trebuchet MS" panose="020B0703020202090204" pitchFamily="34" charset="0"/>
                <a:cs typeface="Arial" panose="020B0604020202020204" pitchFamily="34" charset="0"/>
              </a:defRPr>
            </a:lvl4pPr>
            <a:lvl5pPr>
              <a:defRPr sz="2000" b="0" i="0">
                <a:latin typeface="Trebuchet MS" panose="020B070302020209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E63EEBE7-C1AD-4BA1-8674-30C76A475A69}"/>
              </a:ext>
              <a:ext uri="{C183D7F6-B498-43B3-948B-1728B52AA6E4}">
                <adec:decorative xmlns:adec="http://schemas.microsoft.com/office/drawing/2017/decorative" val="1"/>
              </a:ext>
            </a:extLst>
          </p:cNvPr>
          <p:cNvSpPr/>
          <p:nvPr userDrawn="1"/>
        </p:nvSpPr>
        <p:spPr>
          <a:xfrm>
            <a:off x="0" y="6642900"/>
            <a:ext cx="6825343" cy="157150"/>
          </a:xfrm>
          <a:prstGeom prst="rect">
            <a:avLst/>
          </a:prstGeom>
          <a:solidFill>
            <a:srgbClr val="8CD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8" name="Rectangle 7">
            <a:extLst>
              <a:ext uri="{FF2B5EF4-FFF2-40B4-BE49-F238E27FC236}">
                <a16:creationId xmlns:a16="http://schemas.microsoft.com/office/drawing/2014/main" id="{CA0D021B-9BB0-4F98-8A84-14F45A5AF376}"/>
              </a:ext>
              <a:ext uri="{C183D7F6-B498-43B3-948B-1728B52AA6E4}">
                <adec:decorative xmlns:adec="http://schemas.microsoft.com/office/drawing/2017/decorative" val="1"/>
              </a:ext>
            </a:extLst>
          </p:cNvPr>
          <p:cNvSpPr/>
          <p:nvPr userDrawn="1"/>
        </p:nvSpPr>
        <p:spPr>
          <a:xfrm>
            <a:off x="3147237" y="6642900"/>
            <a:ext cx="9044764" cy="157150"/>
          </a:xfrm>
          <a:prstGeom prst="rect">
            <a:avLst/>
          </a:prstGeom>
          <a:solidFill>
            <a:srgbClr val="5FC3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9" name="Title Placeholder 14">
            <a:extLst>
              <a:ext uri="{FF2B5EF4-FFF2-40B4-BE49-F238E27FC236}">
                <a16:creationId xmlns:a16="http://schemas.microsoft.com/office/drawing/2014/main" id="{4E7A4F15-733B-490C-9CBC-59F2F382A9FE}"/>
              </a:ext>
            </a:extLst>
          </p:cNvPr>
          <p:cNvSpPr>
            <a:spLocks noGrp="1"/>
          </p:cNvSpPr>
          <p:nvPr>
            <p:ph type="title"/>
          </p:nvPr>
        </p:nvSpPr>
        <p:spPr>
          <a:xfrm>
            <a:off x="838200" y="489978"/>
            <a:ext cx="10515600" cy="927996"/>
          </a:xfrm>
          <a:prstGeom prst="rect">
            <a:avLst/>
          </a:prstGeom>
          <a:solidFill>
            <a:schemeClr val="bg1"/>
          </a:solidFill>
        </p:spPr>
        <p:txBody>
          <a:bodyPr vert="horz" lIns="91440" tIns="45720" rIns="91440" bIns="45720" rtlCol="0" anchor="b">
            <a:noAutofit/>
          </a:bodyPr>
          <a:lstStyle>
            <a:lvl1pPr>
              <a:defRPr sz="4000" b="0" i="0">
                <a:solidFill>
                  <a:srgbClr val="EC4F85"/>
                </a:solidFill>
                <a:latin typeface="Trebuchet MS" panose="020B070302020209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49708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Section Title Page">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7AD10C5-26A1-294A-B502-539EF9CFA54D}"/>
              </a:ext>
            </a:extLst>
          </p:cNvPr>
          <p:cNvSpPr>
            <a:spLocks noGrp="1"/>
          </p:cNvSpPr>
          <p:nvPr>
            <p:ph idx="1" hasCustomPrompt="1"/>
          </p:nvPr>
        </p:nvSpPr>
        <p:spPr>
          <a:xfrm>
            <a:off x="838200" y="2998381"/>
            <a:ext cx="10515600" cy="2817628"/>
          </a:xfrm>
          <a:prstGeom prst="rect">
            <a:avLst/>
          </a:prstGeom>
        </p:spPr>
        <p:txBody>
          <a:bodyPr vert="horz" lIns="91440" tIns="45720" rIns="91440" bIns="45720" rtlCol="0">
            <a:noAutofit/>
          </a:bodyPr>
          <a:lstStyle>
            <a:lvl1pPr>
              <a:defRPr>
                <a:solidFill>
                  <a:srgbClr val="2E3A4D"/>
                </a:solidFill>
              </a:defRPr>
            </a:lvl1pPr>
            <a:lvl2pPr>
              <a:defRPr>
                <a:solidFill>
                  <a:srgbClr val="2E3A4D"/>
                </a:solidFill>
              </a:defRPr>
            </a:lvl2pPr>
            <a:lvl3pPr>
              <a:defRPr>
                <a:solidFill>
                  <a:srgbClr val="2E3A4D"/>
                </a:solidFill>
              </a:defRPr>
            </a:lvl3pPr>
            <a:lvl4pPr>
              <a:defRPr>
                <a:solidFill>
                  <a:srgbClr val="2E3A4D"/>
                </a:solidFill>
              </a:defRPr>
            </a:lvl4pPr>
            <a:lvl5pPr>
              <a:defRPr>
                <a:solidFill>
                  <a:srgbClr val="2E3A4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4">
            <a:extLst>
              <a:ext uri="{FF2B5EF4-FFF2-40B4-BE49-F238E27FC236}">
                <a16:creationId xmlns:a16="http://schemas.microsoft.com/office/drawing/2014/main" id="{CC640AA3-AFF8-634E-840B-6EB5F427C0D8}"/>
              </a:ext>
            </a:extLst>
          </p:cNvPr>
          <p:cNvSpPr>
            <a:spLocks noGrp="1"/>
          </p:cNvSpPr>
          <p:nvPr>
            <p:ph type="title"/>
          </p:nvPr>
        </p:nvSpPr>
        <p:spPr>
          <a:xfrm>
            <a:off x="838200" y="1548733"/>
            <a:ext cx="10515600" cy="1258262"/>
          </a:xfrm>
          <a:prstGeom prst="rect">
            <a:avLst/>
          </a:prstGeom>
          <a:solidFill>
            <a:schemeClr val="bg1"/>
          </a:solidFill>
        </p:spPr>
        <p:txBody>
          <a:bodyPr vert="horz" lIns="91440" tIns="45720" rIns="91440" bIns="45720" rtlCol="0" anchor="ctr" anchorCtr="0">
            <a:noAutofit/>
          </a:bodyPr>
          <a:lstStyle/>
          <a:p>
            <a:r>
              <a:rPr lang="en-US"/>
              <a:t>Click to edit Master title style</a:t>
            </a:r>
          </a:p>
        </p:txBody>
      </p:sp>
      <p:pic>
        <p:nvPicPr>
          <p:cNvPr id="11" name="Picture 10">
            <a:extLst>
              <a:ext uri="{FF2B5EF4-FFF2-40B4-BE49-F238E27FC236}">
                <a16:creationId xmlns:a16="http://schemas.microsoft.com/office/drawing/2014/main" id="{1B415892-B1FB-714C-AE82-B3486DBD9ED2}"/>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6260466" y="0"/>
            <a:ext cx="5931534" cy="3923414"/>
          </a:xfrm>
          <a:prstGeom prst="rect">
            <a:avLst/>
          </a:prstGeom>
        </p:spPr>
      </p:pic>
      <p:sp>
        <p:nvSpPr>
          <p:cNvPr id="14" name="Footer Placeholder 13">
            <a:extLst>
              <a:ext uri="{FF2B5EF4-FFF2-40B4-BE49-F238E27FC236}">
                <a16:creationId xmlns:a16="http://schemas.microsoft.com/office/drawing/2014/main" id="{5EC8B91F-BC1E-F547-852B-5F0E65049672}"/>
              </a:ext>
            </a:extLst>
          </p:cNvPr>
          <p:cNvSpPr>
            <a:spLocks noGrp="1"/>
          </p:cNvSpPr>
          <p:nvPr>
            <p:ph type="ftr" sz="quarter" idx="11"/>
          </p:nvPr>
        </p:nvSpPr>
        <p:spPr>
          <a:xfrm>
            <a:off x="136456" y="6356350"/>
            <a:ext cx="8016944" cy="365125"/>
          </a:xfrm>
          <a:prstGeom prst="rect">
            <a:avLst/>
          </a:prstGeom>
        </p:spPr>
        <p:txBody>
          <a:bodyPr/>
          <a:lstStyle>
            <a:lvl1pPr algn="l">
              <a:defRPr sz="1000"/>
            </a:lvl1pPr>
          </a:lstStyle>
          <a:p>
            <a:pPr algn="l"/>
            <a:r>
              <a:rPr lang="en-US"/>
              <a:t>Title of section in the footer for accessible purposes</a:t>
            </a:r>
          </a:p>
        </p:txBody>
      </p:sp>
      <p:sp>
        <p:nvSpPr>
          <p:cNvPr id="15" name="Slide Number Placeholder 14">
            <a:extLst>
              <a:ext uri="{FF2B5EF4-FFF2-40B4-BE49-F238E27FC236}">
                <a16:creationId xmlns:a16="http://schemas.microsoft.com/office/drawing/2014/main" id="{A056BF34-0AB8-C548-B2E4-98FE053119DA}"/>
              </a:ext>
            </a:extLst>
          </p:cNvPr>
          <p:cNvSpPr>
            <a:spLocks noGrp="1"/>
          </p:cNvSpPr>
          <p:nvPr>
            <p:ph type="sldNum" sz="quarter" idx="12"/>
          </p:nvPr>
        </p:nvSpPr>
        <p:spPr/>
        <p:txBody>
          <a:bodyPr/>
          <a:lstStyle/>
          <a:p>
            <a:r>
              <a:rPr lang="en-US"/>
              <a:t>Page </a:t>
            </a:r>
            <a:fld id="{6CD04867-206E-8E42-A1B6-AF5E95E31B30}" type="slidenum">
              <a:rPr lang="en-US" smtClean="0"/>
              <a:pPr/>
              <a:t>‹#›</a:t>
            </a:fld>
            <a:endParaRPr lang="en-US" sz="1000"/>
          </a:p>
        </p:txBody>
      </p:sp>
    </p:spTree>
    <p:extLst>
      <p:ext uri="{BB962C8B-B14F-4D97-AF65-F5344CB8AC3E}">
        <p14:creationId xmlns:p14="http://schemas.microsoft.com/office/powerpoint/2010/main" val="2594006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ront Page">
  <p:cSld name="Dark Front Page">
    <p:spTree>
      <p:nvGrpSpPr>
        <p:cNvPr id="1" name="Shape 50"/>
        <p:cNvGrpSpPr/>
        <p:nvPr/>
      </p:nvGrpSpPr>
      <p:grpSpPr>
        <a:xfrm>
          <a:off x="0" y="0"/>
          <a:ext cx="0" cy="0"/>
          <a:chOff x="0" y="0"/>
          <a:chExt cx="0" cy="0"/>
        </a:xfrm>
      </p:grpSpPr>
      <p:sp>
        <p:nvSpPr>
          <p:cNvPr id="51" name="Google Shape;51;p8"/>
          <p:cNvSpPr/>
          <p:nvPr/>
        </p:nvSpPr>
        <p:spPr>
          <a:xfrm>
            <a:off x="0" y="6642900"/>
            <a:ext cx="6825343" cy="157150"/>
          </a:xfrm>
          <a:prstGeom prst="rect">
            <a:avLst/>
          </a:prstGeom>
          <a:solidFill>
            <a:srgbClr val="8CD5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panose="020B0703020202090204" pitchFamily="34" charset="0"/>
              <a:ea typeface="Arial"/>
              <a:cs typeface="Arial"/>
              <a:sym typeface="Arial"/>
            </a:endParaRPr>
          </a:p>
        </p:txBody>
      </p:sp>
      <p:sp>
        <p:nvSpPr>
          <p:cNvPr id="52" name="Google Shape;52;p8"/>
          <p:cNvSpPr/>
          <p:nvPr/>
        </p:nvSpPr>
        <p:spPr>
          <a:xfrm>
            <a:off x="3147237" y="6642900"/>
            <a:ext cx="9044764" cy="157150"/>
          </a:xfrm>
          <a:prstGeom prst="rect">
            <a:avLst/>
          </a:prstGeom>
          <a:solidFill>
            <a:srgbClr val="5FC3B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panose="020B0703020202090204" pitchFamily="34" charset="0"/>
              <a:ea typeface="Arial"/>
              <a:cs typeface="Arial"/>
              <a:sym typeface="Arial"/>
            </a:endParaRPr>
          </a:p>
        </p:txBody>
      </p:sp>
      <p:pic>
        <p:nvPicPr>
          <p:cNvPr id="53" name="Google Shape;53;p8" descr="NASP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15926" y="637953"/>
            <a:ext cx="4572000" cy="2514600"/>
          </a:xfrm>
          <a:prstGeom prst="rect">
            <a:avLst/>
          </a:prstGeom>
          <a:noFill/>
          <a:ln>
            <a:noFill/>
          </a:ln>
        </p:spPr>
      </p:pic>
      <p:pic>
        <p:nvPicPr>
          <p:cNvPr id="54" name="Google Shape;54;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260466" y="0"/>
            <a:ext cx="5931534" cy="3923414"/>
          </a:xfrm>
          <a:prstGeom prst="rect">
            <a:avLst/>
          </a:prstGeom>
          <a:noFill/>
          <a:ln>
            <a:noFill/>
          </a:ln>
        </p:spPr>
      </p:pic>
      <p:sp>
        <p:nvSpPr>
          <p:cNvPr id="55" name="Google Shape;55;p8"/>
          <p:cNvSpPr txBox="1">
            <a:spLocks noGrp="1"/>
          </p:cNvSpPr>
          <p:nvPr>
            <p:ph type="ctrTitle"/>
          </p:nvPr>
        </p:nvSpPr>
        <p:spPr>
          <a:xfrm>
            <a:off x="3019647" y="3169675"/>
            <a:ext cx="7648352" cy="137329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8CD5E3"/>
              </a:buClr>
              <a:buSzPts val="4000"/>
              <a:buFont typeface="Arial"/>
              <a:buNone/>
              <a:defRPr sz="4000" b="0" i="0">
                <a:solidFill>
                  <a:srgbClr val="8CD5E3"/>
                </a:solidFill>
                <a:latin typeface="Trebuchet MS" panose="020B070302020209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ubTitle" idx="1"/>
          </p:nvPr>
        </p:nvSpPr>
        <p:spPr>
          <a:xfrm>
            <a:off x="3019646" y="4715898"/>
            <a:ext cx="7648353" cy="1060339"/>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000"/>
              <a:buNone/>
              <a:defRPr sz="2000" b="0" i="0">
                <a:solidFill>
                  <a:schemeClr val="lt1"/>
                </a:solidFill>
                <a:latin typeface="Trebuchet MS" panose="020B0703020202090204" pitchFamily="34" charset="0"/>
              </a:defRPr>
            </a:lvl1pPr>
            <a:lvl2pPr lvl="1" algn="ctr">
              <a:lnSpc>
                <a:spcPct val="90000"/>
              </a:lnSpc>
              <a:spcBef>
                <a:spcPts val="500"/>
              </a:spcBef>
              <a:spcAft>
                <a:spcPts val="0"/>
              </a:spcAft>
              <a:buClr>
                <a:srgbClr val="2E3A4D"/>
              </a:buClr>
              <a:buSzPts val="2000"/>
              <a:buNone/>
              <a:defRPr sz="2000"/>
            </a:lvl2pPr>
            <a:lvl3pPr lvl="2" algn="ctr">
              <a:lnSpc>
                <a:spcPct val="90000"/>
              </a:lnSpc>
              <a:spcBef>
                <a:spcPts val="500"/>
              </a:spcBef>
              <a:spcAft>
                <a:spcPts val="0"/>
              </a:spcAft>
              <a:buClr>
                <a:srgbClr val="2E3A4D"/>
              </a:buClr>
              <a:buSzPts val="1800"/>
              <a:buNone/>
              <a:defRPr sz="1800"/>
            </a:lvl3pPr>
            <a:lvl4pPr lvl="3" algn="ctr">
              <a:lnSpc>
                <a:spcPct val="90000"/>
              </a:lnSpc>
              <a:spcBef>
                <a:spcPts val="500"/>
              </a:spcBef>
              <a:spcAft>
                <a:spcPts val="0"/>
              </a:spcAft>
              <a:buClr>
                <a:srgbClr val="2E3A4D"/>
              </a:buClr>
              <a:buSzPts val="1600"/>
              <a:buNone/>
              <a:defRPr sz="1600"/>
            </a:lvl4pPr>
            <a:lvl5pPr lvl="4" algn="ctr">
              <a:lnSpc>
                <a:spcPct val="90000"/>
              </a:lnSpc>
              <a:spcBef>
                <a:spcPts val="500"/>
              </a:spcBef>
              <a:spcAft>
                <a:spcPts val="0"/>
              </a:spcAft>
              <a:buClr>
                <a:srgbClr val="2E3A4D"/>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7" name="Google Shape;57;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8120616" y="3855417"/>
            <a:ext cx="3733800" cy="2781300"/>
          </a:xfrm>
          <a:prstGeom prst="rect">
            <a:avLst/>
          </a:prstGeom>
          <a:noFill/>
          <a:ln>
            <a:noFill/>
          </a:ln>
        </p:spPr>
      </p:pic>
    </p:spTree>
    <p:extLst>
      <p:ext uri="{BB962C8B-B14F-4D97-AF65-F5344CB8AC3E}">
        <p14:creationId xmlns:p14="http://schemas.microsoft.com/office/powerpoint/2010/main" val="3887485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49978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23/02/2026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23/02/2026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23/02/2026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23/02/2026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23/02/2026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23/02/2026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CA726-2BD3-5A66-907C-E997FBA51C74}"/>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E171F3E1-F867-843D-13D9-38904A0220EF}"/>
              </a:ext>
            </a:extLst>
          </p:cNvPr>
          <p:cNvGrpSpPr>
            <a:grpSpLocks noGrp="1" noUngrp="1" noRot="1" noMove="1" noResize="1"/>
          </p:cNvGrpSpPr>
          <p:nvPr/>
        </p:nvGrpSpPr>
        <p:grpSpPr>
          <a:xfrm>
            <a:off x="304800" y="0"/>
            <a:ext cx="12543698" cy="6731163"/>
            <a:chOff x="207155" y="0"/>
            <a:chExt cx="9407774" cy="5048372"/>
          </a:xfrm>
        </p:grpSpPr>
        <p:sp>
          <p:nvSpPr>
            <p:cNvPr id="2" name="Freeform 2">
              <a:extLst>
                <a:ext uri="{FF2B5EF4-FFF2-40B4-BE49-F238E27FC236}">
                  <a16:creationId xmlns:a16="http://schemas.microsoft.com/office/drawing/2014/main" id="{D4640B15-2526-3EEB-0534-EBC191F086BC}"/>
                </a:ext>
              </a:extLst>
            </p:cNvPr>
            <p:cNvSpPr>
              <a:spLocks noGrp="1" noRot="1" noMove="1" noResize="1" noEditPoints="1" noAdjustHandles="1" noChangeArrowheads="1" noChangeShapeType="1"/>
            </p:cNvSpPr>
            <p:nvPr/>
          </p:nvSpPr>
          <p:spPr>
            <a:xfrm>
              <a:off x="5448969" y="0"/>
              <a:ext cx="3684972" cy="4472464"/>
            </a:xfrm>
            <a:custGeom>
              <a:avLst/>
              <a:gdLst/>
              <a:ahLst/>
              <a:cxnLst/>
              <a:rect l="l" t="t" r="r" b="b"/>
              <a:pathLst>
                <a:path w="7369943" h="8944927">
                  <a:moveTo>
                    <a:pt x="0" y="0"/>
                  </a:moveTo>
                  <a:lnTo>
                    <a:pt x="7369943" y="0"/>
                  </a:lnTo>
                  <a:lnTo>
                    <a:pt x="7369943" y="8944927"/>
                  </a:lnTo>
                  <a:lnTo>
                    <a:pt x="0" y="8944927"/>
                  </a:lnTo>
                  <a:lnTo>
                    <a:pt x="0" y="0"/>
                  </a:lnTo>
                  <a:close/>
                </a:path>
              </a:pathLst>
            </a:custGeom>
            <a:blipFill>
              <a:blip r:embed="rId3"/>
              <a:stretch>
                <a:fillRect l="-54961" b="-27676"/>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nvGrpSpPr>
            <p:cNvPr id="3" name="Group 3">
              <a:extLst>
                <a:ext uri="{FF2B5EF4-FFF2-40B4-BE49-F238E27FC236}">
                  <a16:creationId xmlns:a16="http://schemas.microsoft.com/office/drawing/2014/main" id="{FD2427D1-5F5E-4124-9FFF-4757B5E5C677}"/>
                </a:ext>
              </a:extLst>
            </p:cNvPr>
            <p:cNvGrpSpPr>
              <a:grpSpLocks noGrp="1" noUngrp="1" noRot="1" noMove="1" noResize="1"/>
            </p:cNvGrpSpPr>
            <p:nvPr/>
          </p:nvGrpSpPr>
          <p:grpSpPr>
            <a:xfrm rot="-62635">
              <a:off x="5300029" y="228424"/>
              <a:ext cx="1080246" cy="1571855"/>
              <a:chOff x="0" y="-38100"/>
              <a:chExt cx="569018" cy="827973"/>
            </a:xfrm>
          </p:grpSpPr>
          <p:sp>
            <p:nvSpPr>
              <p:cNvPr id="4" name="Freeform 4">
                <a:extLst>
                  <a:ext uri="{FF2B5EF4-FFF2-40B4-BE49-F238E27FC236}">
                    <a16:creationId xmlns:a16="http://schemas.microsoft.com/office/drawing/2014/main" id="{85546497-EA9F-8AB1-5E29-A73E3B68F645}"/>
                  </a:ext>
                </a:extLst>
              </p:cNvPr>
              <p:cNvSpPr>
                <a:spLocks noGrp="1" noRot="1" noMove="1" noResize="1" noEditPoints="1" noAdjustHandles="1" noChangeArrowheads="1" noChangeShapeType="1"/>
              </p:cNvSpPr>
              <p:nvPr/>
            </p:nvSpPr>
            <p:spPr>
              <a:xfrm>
                <a:off x="0" y="0"/>
                <a:ext cx="569018" cy="789873"/>
              </a:xfrm>
              <a:custGeom>
                <a:avLst/>
                <a:gdLst/>
                <a:ahLst/>
                <a:cxnLst/>
                <a:rect l="l" t="t" r="r" b="b"/>
                <a:pathLst>
                  <a:path w="569018" h="789873">
                    <a:moveTo>
                      <a:pt x="0" y="0"/>
                    </a:moveTo>
                    <a:lnTo>
                      <a:pt x="569018" y="0"/>
                    </a:lnTo>
                    <a:lnTo>
                      <a:pt x="569018" y="789873"/>
                    </a:lnTo>
                    <a:lnTo>
                      <a:pt x="0" y="789873"/>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5" name="TextBox 5">
                <a:extLst>
                  <a:ext uri="{FF2B5EF4-FFF2-40B4-BE49-F238E27FC236}">
                    <a16:creationId xmlns:a16="http://schemas.microsoft.com/office/drawing/2014/main" id="{F8039BC9-D292-7B6F-80DB-04AF54DBE92A}"/>
                  </a:ext>
                </a:extLst>
              </p:cNvPr>
              <p:cNvSpPr txBox="1">
                <a:spLocks noGrp="1" noRot="1" noMove="1" noResize="1" noEditPoints="1" noAdjustHandles="1" noChangeArrowheads="1" noChangeShapeType="1"/>
              </p:cNvSpPr>
              <p:nvPr/>
            </p:nvSpPr>
            <p:spPr>
              <a:xfrm>
                <a:off x="0" y="-38100"/>
                <a:ext cx="569018" cy="827973"/>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grpSp>
          <p:nvGrpSpPr>
            <p:cNvPr id="6" name="Group 6">
              <a:extLst>
                <a:ext uri="{FF2B5EF4-FFF2-40B4-BE49-F238E27FC236}">
                  <a16:creationId xmlns:a16="http://schemas.microsoft.com/office/drawing/2014/main" id="{24986670-CBBE-264E-767B-1FDD71572021}"/>
                </a:ext>
              </a:extLst>
            </p:cNvPr>
            <p:cNvGrpSpPr>
              <a:grpSpLocks noGrp="1" noUngrp="1" noRot="1" noMove="1" noResize="1"/>
            </p:cNvGrpSpPr>
            <p:nvPr/>
          </p:nvGrpSpPr>
          <p:grpSpPr>
            <a:xfrm>
              <a:off x="1114506" y="131384"/>
              <a:ext cx="1302149" cy="1329038"/>
              <a:chOff x="0" y="-38100"/>
              <a:chExt cx="739376" cy="754644"/>
            </a:xfrm>
          </p:grpSpPr>
          <p:sp>
            <p:nvSpPr>
              <p:cNvPr id="7" name="Freeform 7">
                <a:extLst>
                  <a:ext uri="{FF2B5EF4-FFF2-40B4-BE49-F238E27FC236}">
                    <a16:creationId xmlns:a16="http://schemas.microsoft.com/office/drawing/2014/main" id="{1A9A89D8-A261-44A7-B462-F09DA9D6F904}"/>
                  </a:ext>
                </a:extLst>
              </p:cNvPr>
              <p:cNvSpPr>
                <a:spLocks noGrp="1" noRot="1" noMove="1" noResize="1" noEditPoints="1" noAdjustHandles="1" noChangeArrowheads="1" noChangeShapeType="1"/>
              </p:cNvSpPr>
              <p:nvPr/>
            </p:nvSpPr>
            <p:spPr>
              <a:xfrm>
                <a:off x="0" y="0"/>
                <a:ext cx="739376" cy="716544"/>
              </a:xfrm>
              <a:custGeom>
                <a:avLst/>
                <a:gdLst/>
                <a:ahLst/>
                <a:cxnLst/>
                <a:rect l="l" t="t" r="r" b="b"/>
                <a:pathLst>
                  <a:path w="739376" h="716544">
                    <a:moveTo>
                      <a:pt x="0" y="0"/>
                    </a:moveTo>
                    <a:lnTo>
                      <a:pt x="739376" y="0"/>
                    </a:lnTo>
                    <a:lnTo>
                      <a:pt x="739376" y="716544"/>
                    </a:lnTo>
                    <a:lnTo>
                      <a:pt x="0" y="716544"/>
                    </a:lnTo>
                    <a:close/>
                  </a:path>
                </a:pathLst>
              </a:custGeom>
              <a:solidFill>
                <a:srgbClr val="FFFFFF"/>
              </a:solid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8" name="TextBox 8">
                <a:extLst>
                  <a:ext uri="{FF2B5EF4-FFF2-40B4-BE49-F238E27FC236}">
                    <a16:creationId xmlns:a16="http://schemas.microsoft.com/office/drawing/2014/main" id="{69CF8932-7CF2-85BD-30FE-BDF24E396C54}"/>
                  </a:ext>
                </a:extLst>
              </p:cNvPr>
              <p:cNvSpPr txBox="1">
                <a:spLocks noGrp="1" noRot="1" noMove="1" noResize="1" noEditPoints="1" noAdjustHandles="1" noChangeArrowheads="1" noChangeShapeType="1"/>
              </p:cNvSpPr>
              <p:nvPr/>
            </p:nvSpPr>
            <p:spPr>
              <a:xfrm>
                <a:off x="0" y="-38100"/>
                <a:ext cx="739376" cy="754644"/>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grpSp>
        <p:sp>
          <p:nvSpPr>
            <p:cNvPr id="9" name="Freeform 9">
              <a:extLst>
                <a:ext uri="{FF2B5EF4-FFF2-40B4-BE49-F238E27FC236}">
                  <a16:creationId xmlns:a16="http://schemas.microsoft.com/office/drawing/2014/main" id="{F147EA24-D4D4-286D-FBBB-F576486AFFDD}"/>
                </a:ext>
              </a:extLst>
            </p:cNvPr>
            <p:cNvSpPr>
              <a:spLocks noGrp="1" noRot="1" noMove="1" noResize="1" noEditPoints="1" noAdjustHandles="1" noChangeArrowheads="1" noChangeShapeType="1"/>
            </p:cNvSpPr>
            <p:nvPr/>
          </p:nvSpPr>
          <p:spPr>
            <a:xfrm>
              <a:off x="5846239" y="305796"/>
              <a:ext cx="548265" cy="548265"/>
            </a:xfrm>
            <a:custGeom>
              <a:avLst/>
              <a:gdLst/>
              <a:ahLst/>
              <a:cxnLst/>
              <a:rect l="l" t="t" r="r" b="b"/>
              <a:pathLst>
                <a:path w="1096530" h="1096530">
                  <a:moveTo>
                    <a:pt x="0" y="0"/>
                  </a:moveTo>
                  <a:lnTo>
                    <a:pt x="1096530" y="0"/>
                  </a:lnTo>
                  <a:lnTo>
                    <a:pt x="1096530" y="1096530"/>
                  </a:lnTo>
                  <a:lnTo>
                    <a:pt x="0" y="10965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0" name="Freeform 10">
              <a:extLst>
                <a:ext uri="{FF2B5EF4-FFF2-40B4-BE49-F238E27FC236}">
                  <a16:creationId xmlns:a16="http://schemas.microsoft.com/office/drawing/2014/main" id="{9CFF269B-E074-C2D2-0E6A-7F6A12D57AEA}"/>
                </a:ext>
              </a:extLst>
            </p:cNvPr>
            <p:cNvSpPr>
              <a:spLocks noGrp="1" noRot="1" noMove="1" noResize="1" noEditPoints="1" noAdjustHandles="1" noChangeArrowheads="1" noChangeShapeType="1"/>
            </p:cNvSpPr>
            <p:nvPr/>
          </p:nvSpPr>
          <p:spPr>
            <a:xfrm>
              <a:off x="4890422" y="994003"/>
              <a:ext cx="1362892" cy="356624"/>
            </a:xfrm>
            <a:custGeom>
              <a:avLst/>
              <a:gdLst/>
              <a:ahLst/>
              <a:cxnLst/>
              <a:rect l="l" t="t" r="r" b="b"/>
              <a:pathLst>
                <a:path w="2725784" h="713247">
                  <a:moveTo>
                    <a:pt x="0" y="0"/>
                  </a:moveTo>
                  <a:lnTo>
                    <a:pt x="2725784" y="0"/>
                  </a:lnTo>
                  <a:lnTo>
                    <a:pt x="2725784" y="713247"/>
                  </a:lnTo>
                  <a:lnTo>
                    <a:pt x="0" y="713247"/>
                  </a:lnTo>
                  <a:lnTo>
                    <a:pt x="0" y="0"/>
                  </a:lnTo>
                  <a:close/>
                </a:path>
              </a:pathLst>
            </a:custGeom>
            <a:blipFill>
              <a:blip r:embed="rId6"/>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1" name="Freeform 11">
              <a:extLst>
                <a:ext uri="{FF2B5EF4-FFF2-40B4-BE49-F238E27FC236}">
                  <a16:creationId xmlns:a16="http://schemas.microsoft.com/office/drawing/2014/main" id="{0E2600FE-2628-7D8C-5AAF-080CA681C9C6}"/>
                </a:ext>
              </a:extLst>
            </p:cNvPr>
            <p:cNvSpPr>
              <a:spLocks noGrp="1" noRot="1" noMove="1" noResize="1" noEditPoints="1" noAdjustHandles="1" noChangeArrowheads="1" noChangeShapeType="1"/>
            </p:cNvSpPr>
            <p:nvPr/>
          </p:nvSpPr>
          <p:spPr>
            <a:xfrm>
              <a:off x="3309464" y="571240"/>
              <a:ext cx="1270946" cy="339978"/>
            </a:xfrm>
            <a:custGeom>
              <a:avLst/>
              <a:gdLst/>
              <a:ahLst/>
              <a:cxnLst/>
              <a:rect l="l" t="t" r="r" b="b"/>
              <a:pathLst>
                <a:path w="2541892" h="679956">
                  <a:moveTo>
                    <a:pt x="0" y="0"/>
                  </a:moveTo>
                  <a:lnTo>
                    <a:pt x="2541892" y="0"/>
                  </a:lnTo>
                  <a:lnTo>
                    <a:pt x="2541892" y="679956"/>
                  </a:lnTo>
                  <a:lnTo>
                    <a:pt x="0" y="679956"/>
                  </a:lnTo>
                  <a:lnTo>
                    <a:pt x="0" y="0"/>
                  </a:lnTo>
                  <a:close/>
                </a:path>
              </a:pathLst>
            </a:custGeom>
            <a:blipFill>
              <a:blip r:embed="rId7"/>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2" name="Freeform 12">
              <a:extLst>
                <a:ext uri="{FF2B5EF4-FFF2-40B4-BE49-F238E27FC236}">
                  <a16:creationId xmlns:a16="http://schemas.microsoft.com/office/drawing/2014/main" id="{474D135E-93F6-8C8B-CC5B-82B7982E8D5D}"/>
                </a:ext>
              </a:extLst>
            </p:cNvPr>
            <p:cNvSpPr>
              <a:spLocks noGrp="1" noRot="1" noMove="1" noResize="1" noEditPoints="1" noAdjustHandles="1" noChangeArrowheads="1" noChangeShapeType="1"/>
            </p:cNvSpPr>
            <p:nvPr/>
          </p:nvSpPr>
          <p:spPr>
            <a:xfrm>
              <a:off x="5072632" y="421001"/>
              <a:ext cx="998472" cy="342077"/>
            </a:xfrm>
            <a:custGeom>
              <a:avLst/>
              <a:gdLst/>
              <a:ahLst/>
              <a:cxnLst/>
              <a:rect l="l" t="t" r="r" b="b"/>
              <a:pathLst>
                <a:path w="1996943" h="684154">
                  <a:moveTo>
                    <a:pt x="0" y="0"/>
                  </a:moveTo>
                  <a:lnTo>
                    <a:pt x="1996943" y="0"/>
                  </a:lnTo>
                  <a:lnTo>
                    <a:pt x="1996943" y="684154"/>
                  </a:lnTo>
                  <a:lnTo>
                    <a:pt x="0" y="684154"/>
                  </a:lnTo>
                  <a:lnTo>
                    <a:pt x="0" y="0"/>
                  </a:lnTo>
                  <a:close/>
                </a:path>
              </a:pathLst>
            </a:custGeom>
            <a:blipFill>
              <a:blip r:embed="rId8"/>
              <a:stretch>
                <a:fillRect t="-30128" b="-31867"/>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13" name="Freeform 13">
              <a:extLst>
                <a:ext uri="{FF2B5EF4-FFF2-40B4-BE49-F238E27FC236}">
                  <a16:creationId xmlns:a16="http://schemas.microsoft.com/office/drawing/2014/main" id="{46B9D918-D6C0-E111-8D8A-A663214B1DA2}"/>
                </a:ext>
              </a:extLst>
            </p:cNvPr>
            <p:cNvSpPr>
              <a:spLocks noGrp="1" noRot="1" noMove="1" noResize="1" noEditPoints="1" noAdjustHandles="1" noChangeArrowheads="1" noChangeShapeType="1"/>
            </p:cNvSpPr>
            <p:nvPr/>
          </p:nvSpPr>
          <p:spPr>
            <a:xfrm>
              <a:off x="207155" y="175704"/>
              <a:ext cx="2532682" cy="1315808"/>
            </a:xfrm>
            <a:custGeom>
              <a:avLst/>
              <a:gdLst/>
              <a:ahLst/>
              <a:cxnLst/>
              <a:rect l="l" t="t" r="r" b="b"/>
              <a:pathLst>
                <a:path w="5065364" h="2631615">
                  <a:moveTo>
                    <a:pt x="0" y="0"/>
                  </a:moveTo>
                  <a:lnTo>
                    <a:pt x="5065365" y="0"/>
                  </a:lnTo>
                  <a:lnTo>
                    <a:pt x="5065365" y="2631615"/>
                  </a:lnTo>
                  <a:lnTo>
                    <a:pt x="0" y="2631615"/>
                  </a:lnTo>
                  <a:lnTo>
                    <a:pt x="0" y="0"/>
                  </a:lnTo>
                  <a:close/>
                </a:path>
              </a:pathLst>
            </a:custGeom>
            <a:blipFill>
              <a:blip r:embed="rId9"/>
              <a:stretch>
                <a:fillRect l="-9211" t="-14894" r="-9730" b="-15119"/>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4" name="AutoShape 24">
              <a:extLst>
                <a:ext uri="{FF2B5EF4-FFF2-40B4-BE49-F238E27FC236}">
                  <a16:creationId xmlns:a16="http://schemas.microsoft.com/office/drawing/2014/main" id="{8903EA64-FF74-7BF3-20D5-C30458EB4A26}"/>
                </a:ext>
              </a:extLst>
            </p:cNvPr>
            <p:cNvSpPr>
              <a:spLocks noGrp="1" noRot="1" noMove="1" noResize="1" noEditPoints="1" noAdjustHandles="1" noChangeArrowheads="1" noChangeShapeType="1"/>
            </p:cNvSpPr>
            <p:nvPr/>
          </p:nvSpPr>
          <p:spPr>
            <a:xfrm flipV="1">
              <a:off x="2992250" y="302349"/>
              <a:ext cx="0" cy="957824"/>
            </a:xfrm>
            <a:prstGeom prst="line">
              <a:avLst/>
            </a:prstGeom>
            <a:ln w="38100" cap="flat">
              <a:solidFill>
                <a:srgbClr val="D9D9D9"/>
              </a:solidFill>
              <a:prstDash val="solid"/>
              <a:headEnd type="none" w="sm" len="sm"/>
              <a:tailEnd type="none" w="sm" len="sm"/>
            </a:ln>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25" name="TextBox 25">
              <a:extLst>
                <a:ext uri="{FF2B5EF4-FFF2-40B4-BE49-F238E27FC236}">
                  <a16:creationId xmlns:a16="http://schemas.microsoft.com/office/drawing/2014/main" id="{8A99CCFF-DACE-564F-91BD-5E76ACEB5A07}"/>
                </a:ext>
              </a:extLst>
            </p:cNvPr>
            <p:cNvSpPr txBox="1">
              <a:spLocks noGrp="1" noRot="1" noMove="1" noResize="1" noEditPoints="1" noAdjustHandles="1" noChangeArrowheads="1" noChangeShapeType="1"/>
            </p:cNvSpPr>
            <p:nvPr/>
          </p:nvSpPr>
          <p:spPr>
            <a:xfrm>
              <a:off x="207155" y="1562949"/>
              <a:ext cx="5531752" cy="487313"/>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5065"/>
                </a:lnSpc>
              </a:pPr>
              <a:r>
                <a:rPr lang="en-US" sz="4900" b="1" dirty="0">
                  <a:solidFill>
                    <a:srgbClr val="D5210C"/>
                  </a:solidFill>
                  <a:latin typeface="Gill Sans MT"/>
                  <a:ea typeface="Gill Sans Bold"/>
                  <a:cs typeface="Gill Sans Bold"/>
                  <a:sym typeface="Gill Sans Bold"/>
                </a:rPr>
                <a:t>ABO </a:t>
              </a:r>
              <a:r>
                <a:rPr lang="en-US" sz="4800" b="1" dirty="0">
                  <a:solidFill>
                    <a:srgbClr val="D5210C"/>
                  </a:solidFill>
                  <a:latin typeface="Gill Sans MT"/>
                  <a:ea typeface="Gill Sans Bold"/>
                  <a:cs typeface="Gill Sans Bold"/>
                  <a:sym typeface="Gill Sans Bold"/>
                </a:rPr>
                <a:t>Annual</a:t>
              </a:r>
              <a:r>
                <a:rPr lang="en-US" sz="4900" b="1" dirty="0">
                  <a:solidFill>
                    <a:srgbClr val="D5210C"/>
                  </a:solidFill>
                  <a:latin typeface="Gill Sans MT"/>
                  <a:ea typeface="Gill Sans Bold"/>
                  <a:cs typeface="Gill Sans Bold"/>
                  <a:sym typeface="Gill Sans Bold"/>
                </a:rPr>
                <a:t> Conference</a:t>
              </a:r>
              <a:endParaRPr lang="en-US" sz="4900" b="1" dirty="0">
                <a:solidFill>
                  <a:srgbClr val="D5210C"/>
                </a:solidFill>
                <a:latin typeface="Gill Sans MT"/>
                <a:ea typeface="Gill Sans Bold"/>
                <a:cs typeface="Gill Sans Bold"/>
              </a:endParaRPr>
            </a:p>
          </p:txBody>
        </p:sp>
        <p:sp>
          <p:nvSpPr>
            <p:cNvPr id="26" name="TextBox 26">
              <a:extLst>
                <a:ext uri="{FF2B5EF4-FFF2-40B4-BE49-F238E27FC236}">
                  <a16:creationId xmlns:a16="http://schemas.microsoft.com/office/drawing/2014/main" id="{20778530-C68B-14E4-557A-8C591E4C8BEA}"/>
                </a:ext>
              </a:extLst>
            </p:cNvPr>
            <p:cNvSpPr txBox="1">
              <a:spLocks noGrp="1" noRot="1" noMove="1" noResize="1" noEditPoints="1" noAdjustHandles="1" noChangeArrowheads="1" noChangeShapeType="1"/>
            </p:cNvSpPr>
            <p:nvPr/>
          </p:nvSpPr>
          <p:spPr>
            <a:xfrm>
              <a:off x="4927707" y="844163"/>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PRINCIPAL MEDIA PARTNER</a:t>
              </a:r>
            </a:p>
          </p:txBody>
        </p:sp>
        <p:sp>
          <p:nvSpPr>
            <p:cNvPr id="27" name="TextBox 27">
              <a:extLst>
                <a:ext uri="{FF2B5EF4-FFF2-40B4-BE49-F238E27FC236}">
                  <a16:creationId xmlns:a16="http://schemas.microsoft.com/office/drawing/2014/main" id="{661826F7-F358-4D4C-8D34-95ACFF86929A}"/>
                </a:ext>
              </a:extLst>
            </p:cNvPr>
            <p:cNvSpPr txBox="1">
              <a:spLocks noGrp="1" noRot="1" noMove="1" noResize="1" noEditPoints="1" noAdjustHandles="1" noChangeArrowheads="1" noChangeShapeType="1"/>
            </p:cNvSpPr>
            <p:nvPr/>
          </p:nvSpPr>
          <p:spPr>
            <a:xfrm>
              <a:off x="4909064" y="276745"/>
              <a:ext cx="1325607" cy="130933"/>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19"/>
                </a:lnSpc>
                <a:spcBef>
                  <a:spcPct val="0"/>
                </a:spcBef>
              </a:pPr>
              <a:r>
                <a:rPr lang="en-US" sz="1013" b="1">
                  <a:solidFill>
                    <a:srgbClr val="000000"/>
                  </a:solidFill>
                  <a:latin typeface="Open Sans Bold"/>
                  <a:ea typeface="Open Sans Bold"/>
                  <a:cs typeface="Open Sans Bold"/>
                  <a:sym typeface="Open Sans Bold"/>
                </a:rPr>
                <a:t>INTERNATIONAL PARTNER</a:t>
              </a:r>
            </a:p>
          </p:txBody>
        </p:sp>
        <p:sp>
          <p:nvSpPr>
            <p:cNvPr id="28" name="TextBox 28">
              <a:extLst>
                <a:ext uri="{FF2B5EF4-FFF2-40B4-BE49-F238E27FC236}">
                  <a16:creationId xmlns:a16="http://schemas.microsoft.com/office/drawing/2014/main" id="{74298404-D1CC-1FE5-1A6C-A660DE3FD550}"/>
                </a:ext>
              </a:extLst>
            </p:cNvPr>
            <p:cNvSpPr txBox="1">
              <a:spLocks noGrp="1" noRot="1" noMove="1" noResize="1" noEditPoints="1" noAdjustHandles="1" noChangeArrowheads="1" noChangeShapeType="1"/>
            </p:cNvSpPr>
            <p:nvPr/>
          </p:nvSpPr>
          <p:spPr>
            <a:xfrm>
              <a:off x="3113752" y="355366"/>
              <a:ext cx="1662370" cy="156581"/>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79"/>
                </a:lnSpc>
                <a:spcBef>
                  <a:spcPct val="0"/>
                </a:spcBef>
              </a:pPr>
              <a:r>
                <a:rPr lang="en-US" sz="1271" b="1">
                  <a:solidFill>
                    <a:srgbClr val="000000"/>
                  </a:solidFill>
                  <a:latin typeface="Open Sans Bold"/>
                  <a:ea typeface="Open Sans Bold"/>
                  <a:cs typeface="Open Sans Bold"/>
                  <a:sym typeface="Open Sans Bold"/>
                </a:rPr>
                <a:t>HOSTED BY</a:t>
              </a:r>
            </a:p>
          </p:txBody>
        </p:sp>
        <p:sp>
          <p:nvSpPr>
            <p:cNvPr id="29" name="TextBox 29">
              <a:extLst>
                <a:ext uri="{FF2B5EF4-FFF2-40B4-BE49-F238E27FC236}">
                  <a16:creationId xmlns:a16="http://schemas.microsoft.com/office/drawing/2014/main" id="{BC7D1763-3603-B8D0-D16F-E921E212FA7E}"/>
                </a:ext>
              </a:extLst>
            </p:cNvPr>
            <p:cNvSpPr txBox="1">
              <a:spLocks noGrp="1" noRot="1" noMove="1" noResize="1" noEditPoints="1" noAdjustHandles="1" noChangeArrowheads="1" noChangeShapeType="1"/>
            </p:cNvSpPr>
            <p:nvPr/>
          </p:nvSpPr>
          <p:spPr>
            <a:xfrm>
              <a:off x="3245978" y="948901"/>
              <a:ext cx="1334432" cy="272190"/>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428"/>
                </a:lnSpc>
                <a:spcBef>
                  <a:spcPct val="0"/>
                </a:spcBef>
              </a:pPr>
              <a:r>
                <a:rPr lang="en-US" sz="1020" b="1">
                  <a:solidFill>
                    <a:srgbClr val="000000"/>
                  </a:solidFill>
                  <a:latin typeface="Open Sans Bold"/>
                  <a:ea typeface="Open Sans Bold"/>
                  <a:cs typeface="Open Sans Bold"/>
                  <a:sym typeface="Open Sans Bold"/>
                </a:rPr>
                <a:t>IN PARTNERSHIP WITH ITS SIX RESIDENT ORCHESTRAS</a:t>
              </a:r>
            </a:p>
          </p:txBody>
        </p:sp>
        <p:sp>
          <p:nvSpPr>
            <p:cNvPr id="32" name="TextBox 32">
              <a:extLst>
                <a:ext uri="{FF2B5EF4-FFF2-40B4-BE49-F238E27FC236}">
                  <a16:creationId xmlns:a16="http://schemas.microsoft.com/office/drawing/2014/main" id="{AFAADA89-8D73-EEA7-3132-D2C7AF56D440}"/>
                </a:ext>
              </a:extLst>
            </p:cNvPr>
            <p:cNvSpPr txBox="1">
              <a:spLocks noGrp="1" noRot="1" noMove="1" noResize="1" noEditPoints="1" noAdjustHandles="1" noChangeArrowheads="1" noChangeShapeType="1"/>
            </p:cNvSpPr>
            <p:nvPr/>
          </p:nvSpPr>
          <p:spPr>
            <a:xfrm>
              <a:off x="6781800" y="4530105"/>
              <a:ext cx="2833129" cy="51826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nSpc>
                  <a:spcPts val="2833"/>
                </a:lnSpc>
              </a:pPr>
              <a:r>
                <a:rPr lang="en-US" sz="2100" b="1">
                  <a:latin typeface="Gill Sans MT"/>
                  <a:ea typeface="Gill Sans Medium"/>
                  <a:cs typeface="Gill Sans Medium"/>
                  <a:sym typeface="Gill Sans Medium"/>
                </a:rPr>
                <a:t>Join the conversation! </a:t>
              </a:r>
              <a:endParaRPr lang="en-US" sz="2100" b="1">
                <a:latin typeface="Gill Sans MT"/>
              </a:endParaRPr>
            </a:p>
            <a:p>
              <a:pPr>
                <a:lnSpc>
                  <a:spcPts val="2833"/>
                </a:lnSpc>
              </a:pPr>
              <a:r>
                <a:rPr lang="en-US" sz="1850" b="1">
                  <a:solidFill>
                    <a:srgbClr val="D5210C"/>
                  </a:solidFill>
                  <a:latin typeface="Gill Sans MT"/>
                  <a:ea typeface="Gill Sans Bold"/>
                  <a:cs typeface="Gill Sans Bold"/>
                  <a:sym typeface="Gill Sans Bold"/>
                </a:rPr>
                <a:t>@aborchestras #abo2026</a:t>
              </a:r>
              <a:endParaRPr lang="en-US" sz="1850" b="1">
                <a:solidFill>
                  <a:srgbClr val="D5210C"/>
                </a:solidFill>
                <a:latin typeface="Gill Sans MT"/>
                <a:ea typeface="Gill Sans Bold"/>
                <a:cs typeface="Gill Sans Bold"/>
              </a:endParaRPr>
            </a:p>
          </p:txBody>
        </p:sp>
        <p:sp>
          <p:nvSpPr>
            <p:cNvPr id="33" name="Rectangle 32">
              <a:extLst>
                <a:ext uri="{FF2B5EF4-FFF2-40B4-BE49-F238E27FC236}">
                  <a16:creationId xmlns:a16="http://schemas.microsoft.com/office/drawing/2014/main" id="{150D182E-71D8-E05F-956A-16EF6DDC0EE5}"/>
                </a:ext>
              </a:extLst>
            </p:cNvPr>
            <p:cNvSpPr>
              <a:spLocks noGrp="1" noRot="1" noMove="1" noResize="1" noEditPoints="1" noAdjustHandles="1" noChangeArrowheads="1" noChangeShapeType="1"/>
            </p:cNvSpPr>
            <p:nvPr/>
          </p:nvSpPr>
          <p:spPr>
            <a:xfrm>
              <a:off x="7848600" y="4199992"/>
              <a:ext cx="876300" cy="330113"/>
            </a:xfrm>
            <a:prstGeom prst="rect">
              <a:avLst/>
            </a:prstGeom>
            <a:ln>
              <a:solidFill>
                <a:schemeClr val="bg1"/>
              </a:solidFill>
            </a:ln>
          </p:spPr>
          <p:style>
            <a:lnRef idx="2">
              <a:schemeClr val="accent1">
                <a:shade val="15000"/>
              </a:schemeClr>
            </a:lnRef>
            <a:fillRef idx="1001">
              <a:schemeClr val="l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600"/>
            </a:p>
          </p:txBody>
        </p:sp>
      </p:grpSp>
      <p:sp>
        <p:nvSpPr>
          <p:cNvPr id="18" name="TextBox 17">
            <a:extLst>
              <a:ext uri="{FF2B5EF4-FFF2-40B4-BE49-F238E27FC236}">
                <a16:creationId xmlns:a16="http://schemas.microsoft.com/office/drawing/2014/main" id="{C3D2C65E-96CC-0393-B2B1-BB105455174D}"/>
              </a:ext>
            </a:extLst>
          </p:cNvPr>
          <p:cNvSpPr txBox="1"/>
          <p:nvPr/>
        </p:nvSpPr>
        <p:spPr>
          <a:xfrm>
            <a:off x="268761" y="2828932"/>
            <a:ext cx="7308737" cy="830997"/>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4800" b="1" dirty="0">
                <a:latin typeface="Gill Sans MT"/>
              </a:rPr>
              <a:t>DEVOLUTION</a:t>
            </a:r>
          </a:p>
        </p:txBody>
      </p:sp>
      <p:sp>
        <p:nvSpPr>
          <p:cNvPr id="19" name="TextBox 18">
            <a:extLst>
              <a:ext uri="{FF2B5EF4-FFF2-40B4-BE49-F238E27FC236}">
                <a16:creationId xmlns:a16="http://schemas.microsoft.com/office/drawing/2014/main" id="{77A345A2-F4F7-31EB-4BE1-8C05364B4FA5}"/>
              </a:ext>
            </a:extLst>
          </p:cNvPr>
          <p:cNvSpPr txBox="1"/>
          <p:nvPr/>
        </p:nvSpPr>
        <p:spPr>
          <a:xfrm>
            <a:off x="291853" y="3482685"/>
            <a:ext cx="3746964" cy="523220"/>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800">
                <a:latin typeface="Gill Sans MT"/>
              </a:rPr>
              <a:t>2pm – 3.30pm</a:t>
            </a:r>
          </a:p>
        </p:txBody>
      </p:sp>
      <p:sp>
        <p:nvSpPr>
          <p:cNvPr id="20" name="TextBox 19">
            <a:extLst>
              <a:ext uri="{FF2B5EF4-FFF2-40B4-BE49-F238E27FC236}">
                <a16:creationId xmlns:a16="http://schemas.microsoft.com/office/drawing/2014/main" id="{C176A370-812E-0ED3-9227-FF2B1A1154EB}"/>
              </a:ext>
            </a:extLst>
          </p:cNvPr>
          <p:cNvSpPr txBox="1"/>
          <p:nvPr/>
        </p:nvSpPr>
        <p:spPr>
          <a:xfrm>
            <a:off x="304986" y="4284739"/>
            <a:ext cx="3746964" cy="1938992"/>
          </a:xfrm>
          <a:prstGeom prst="rect">
            <a:avLst/>
          </a:prstGeom>
          <a:noFill/>
        </p:spPr>
        <p:txBody>
          <a:bodyPr wrap="square" lIns="91440" tIns="45720" rIns="91440" bIns="4572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r>
              <a:rPr lang="en-US" sz="2400" dirty="0">
                <a:latin typeface="Gill Sans MT"/>
              </a:rPr>
              <a:t>Katy Shaw</a:t>
            </a:r>
          </a:p>
          <a:p>
            <a:r>
              <a:rPr lang="en-US" sz="2400" dirty="0">
                <a:latin typeface="Gill Sans MT"/>
              </a:rPr>
              <a:t>Fran </a:t>
            </a:r>
            <a:r>
              <a:rPr lang="en-US" sz="2400" dirty="0" err="1">
                <a:latin typeface="Gill Sans MT"/>
              </a:rPr>
              <a:t>Heygi</a:t>
            </a:r>
            <a:r>
              <a:rPr lang="en-US" sz="2400" dirty="0">
                <a:latin typeface="Gill Sans MT"/>
              </a:rPr>
              <a:t> </a:t>
            </a:r>
            <a:endParaRPr lang="en-US" dirty="0">
              <a:latin typeface="Aptos" panose="020B0004020202020204"/>
            </a:endParaRPr>
          </a:p>
          <a:p>
            <a:r>
              <a:rPr lang="en-US" sz="2400" dirty="0">
                <a:latin typeface="Gill Sans MT"/>
              </a:rPr>
              <a:t>Claire Mera- Nelson</a:t>
            </a:r>
          </a:p>
          <a:p>
            <a:r>
              <a:rPr lang="en-US" sz="2400" dirty="0">
                <a:latin typeface="Gill Sans MT"/>
              </a:rPr>
              <a:t>Dougie Scarfe</a:t>
            </a:r>
          </a:p>
          <a:p>
            <a:r>
              <a:rPr lang="en-US" sz="2400" dirty="0">
                <a:latin typeface="Gill Sans MT"/>
              </a:rPr>
              <a:t>Mat Flynn</a:t>
            </a:r>
            <a:endParaRPr lang="en-US" dirty="0"/>
          </a:p>
        </p:txBody>
      </p:sp>
    </p:spTree>
    <p:extLst>
      <p:ext uri="{BB962C8B-B14F-4D97-AF65-F5344CB8AC3E}">
        <p14:creationId xmlns:p14="http://schemas.microsoft.com/office/powerpoint/2010/main" val="2787160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F34FA59-BA8B-17CC-A7A6-5DEEED96D2FF}"/>
              </a:ext>
            </a:extLst>
          </p:cNvPr>
          <p:cNvSpPr/>
          <p:nvPr/>
        </p:nvSpPr>
        <p:spPr>
          <a:xfrm>
            <a:off x="0" y="0"/>
            <a:ext cx="12192000" cy="1549400"/>
          </a:xfrm>
          <a:prstGeom prst="rect">
            <a:avLst/>
          </a:prstGeom>
          <a:solidFill>
            <a:srgbClr val="D5210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endParaRPr lang="en-GB" sz="1600"/>
          </a:p>
        </p:txBody>
      </p:sp>
      <p:grpSp>
        <p:nvGrpSpPr>
          <p:cNvPr id="11" name="Group 10">
            <a:extLst>
              <a:ext uri="{FF2B5EF4-FFF2-40B4-BE49-F238E27FC236}">
                <a16:creationId xmlns:a16="http://schemas.microsoft.com/office/drawing/2014/main" id="{AAA90647-B77E-68D7-A510-88218A3CF102}"/>
              </a:ext>
            </a:extLst>
          </p:cNvPr>
          <p:cNvGrpSpPr/>
          <p:nvPr/>
        </p:nvGrpSpPr>
        <p:grpSpPr>
          <a:xfrm>
            <a:off x="0" y="-89856"/>
            <a:ext cx="12192000" cy="6380123"/>
            <a:chOff x="0" y="-67392"/>
            <a:chExt cx="9144000" cy="4785092"/>
          </a:xfrm>
        </p:grpSpPr>
        <p:sp>
          <p:nvSpPr>
            <p:cNvPr id="4" name="TextBox 4"/>
            <p:cNvSpPr txBox="1"/>
            <p:nvPr/>
          </p:nvSpPr>
          <p:spPr>
            <a:xfrm>
              <a:off x="0" y="-67392"/>
              <a:ext cx="9144000" cy="1229442"/>
            </a:xfrm>
            <a:prstGeom prst="rect">
              <a:avLst/>
            </a:prstGeom>
          </p:spPr>
          <p:txBody>
            <a:bodyPr lIns="33867" tIns="33867" rIns="33867" bIns="33867" rtlCol="0" anchor="ct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1793"/>
                </a:lnSpc>
              </a:pPr>
              <a:endParaRPr sz="600"/>
            </a:p>
          </p:txBody>
        </p:sp>
        <p:sp>
          <p:nvSpPr>
            <p:cNvPr id="5" name="Freeform 5"/>
            <p:cNvSpPr/>
            <p:nvPr/>
          </p:nvSpPr>
          <p:spPr>
            <a:xfrm>
              <a:off x="1051381" y="1632329"/>
              <a:ext cx="3085371" cy="3085371"/>
            </a:xfrm>
            <a:custGeom>
              <a:avLst/>
              <a:gdLst/>
              <a:ahLst/>
              <a:cxnLst/>
              <a:rect l="l" t="t" r="r" b="b"/>
              <a:pathLst>
                <a:path w="6170741" h="6170741">
                  <a:moveTo>
                    <a:pt x="0" y="0"/>
                  </a:moveTo>
                  <a:lnTo>
                    <a:pt x="6170741" y="0"/>
                  </a:lnTo>
                  <a:lnTo>
                    <a:pt x="6170741" y="6170741"/>
                  </a:lnTo>
                  <a:lnTo>
                    <a:pt x="0" y="6170741"/>
                  </a:lnTo>
                  <a:lnTo>
                    <a:pt x="0" y="0"/>
                  </a:lnTo>
                  <a:close/>
                </a:path>
              </a:pathLst>
            </a:custGeom>
            <a:blipFill>
              <a:blip r:embed="rId2"/>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sp>
          <p:nvSpPr>
            <p:cNvPr id="6" name="TextBox 6"/>
            <p:cNvSpPr txBox="1"/>
            <p:nvPr/>
          </p:nvSpPr>
          <p:spPr>
            <a:xfrm>
              <a:off x="5513311" y="2480751"/>
              <a:ext cx="2923537" cy="1051570"/>
            </a:xfrm>
            <a:prstGeom prst="rect">
              <a:avLst/>
            </a:prstGeom>
          </p:spPr>
          <p:txBody>
            <a:bodyPr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5409"/>
                </a:lnSpc>
              </a:pPr>
              <a:r>
                <a:rPr lang="en-US" sz="4750" b="1">
                  <a:solidFill>
                    <a:srgbClr val="000000"/>
                  </a:solidFill>
                  <a:latin typeface="Gill Sans MT"/>
                  <a:ea typeface="Gill Sans Medium"/>
                  <a:cs typeface="Gill Sans Medium"/>
                  <a:sym typeface="Gill Sans Medium"/>
                </a:rPr>
                <a:t>Event code: </a:t>
              </a:r>
              <a:r>
                <a:rPr lang="en-US" sz="4750" b="1">
                  <a:solidFill>
                    <a:srgbClr val="D5210C"/>
                  </a:solidFill>
                  <a:latin typeface="Gill Sans MT"/>
                  <a:ea typeface="Gill Sans Bold"/>
                  <a:cs typeface="Gill Sans Bold"/>
                  <a:sym typeface="Gill Sans Bold"/>
                </a:rPr>
                <a:t>abo2026</a:t>
              </a:r>
              <a:endParaRPr lang="en-US" sz="4750" b="1">
                <a:solidFill>
                  <a:srgbClr val="D5210C"/>
                </a:solidFill>
                <a:latin typeface="Gill Sans MT"/>
                <a:ea typeface="Gill Sans Bold"/>
                <a:cs typeface="Gill Sans Bold"/>
              </a:endParaRPr>
            </a:p>
          </p:txBody>
        </p:sp>
        <p:sp>
          <p:nvSpPr>
            <p:cNvPr id="7" name="TextBox 7"/>
            <p:cNvSpPr txBox="1"/>
            <p:nvPr/>
          </p:nvSpPr>
          <p:spPr>
            <a:xfrm>
              <a:off x="616624" y="1295779"/>
              <a:ext cx="4107776" cy="29392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3267"/>
                </a:lnSpc>
                <a:spcBef>
                  <a:spcPct val="0"/>
                </a:spcBef>
              </a:pPr>
              <a:r>
                <a:rPr lang="en-US" sz="2300" b="1">
                  <a:solidFill>
                    <a:srgbClr val="000000"/>
                  </a:solidFill>
                  <a:latin typeface="Gill Sans MT"/>
                  <a:ea typeface="Gill Sans Bold"/>
                  <a:cs typeface="Gill Sans Bold"/>
                  <a:sym typeface="Gill Sans Bold"/>
                </a:rPr>
                <a:t>Scan to download the conference app:</a:t>
              </a:r>
              <a:endParaRPr lang="en-US" sz="2300" b="1">
                <a:solidFill>
                  <a:srgbClr val="000000"/>
                </a:solidFill>
                <a:latin typeface="Gill Sans MT"/>
                <a:ea typeface="Gill Sans Bold"/>
                <a:cs typeface="Gill Sans Bold"/>
              </a:endParaRPr>
            </a:p>
          </p:txBody>
        </p:sp>
        <p:sp>
          <p:nvSpPr>
            <p:cNvPr id="8" name="TextBox 8"/>
            <p:cNvSpPr txBox="1"/>
            <p:nvPr/>
          </p:nvSpPr>
          <p:spPr>
            <a:xfrm>
              <a:off x="514350" y="200146"/>
              <a:ext cx="3981450" cy="696088"/>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7858"/>
                </a:lnSpc>
                <a:spcBef>
                  <a:spcPct val="0"/>
                </a:spcBef>
              </a:pPr>
              <a:r>
                <a:rPr lang="en-US" sz="5600" b="1" err="1">
                  <a:solidFill>
                    <a:schemeClr val="bg1"/>
                  </a:solidFill>
                  <a:latin typeface="Gill Sans MT"/>
                  <a:ea typeface="Gill Sans Bold"/>
                  <a:cs typeface="Gill Sans Bold"/>
                  <a:sym typeface="Gill Sans Bold"/>
                </a:rPr>
                <a:t>CrowdComms</a:t>
              </a:r>
              <a:endParaRPr lang="en-US" sz="5600" b="1">
                <a:solidFill>
                  <a:schemeClr val="bg1"/>
                </a:solidFill>
                <a:latin typeface="Gill Sans MT"/>
                <a:ea typeface="Gill Sans Bold"/>
                <a:cs typeface="Gill Sans Bold"/>
              </a:endParaRPr>
            </a:p>
          </p:txBody>
        </p:sp>
        <p:sp>
          <p:nvSpPr>
            <p:cNvPr id="9" name="TextBox 9"/>
            <p:cNvSpPr txBox="1"/>
            <p:nvPr/>
          </p:nvSpPr>
          <p:spPr>
            <a:xfrm>
              <a:off x="5556190" y="1383849"/>
              <a:ext cx="2923537" cy="614527"/>
            </a:xfrm>
            <a:prstGeom prst="rect">
              <a:avLst/>
            </a:prstGeom>
          </p:spPr>
          <p:txBody>
            <a:bodyPr wrap="square" lIns="0" tIns="0" rIns="0" bIns="0" rtlCol="0" anchor="t">
              <a:spAutoFit/>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pPr algn="ctr">
                <a:lnSpc>
                  <a:spcPts val="3267"/>
                </a:lnSpc>
                <a:spcBef>
                  <a:spcPct val="0"/>
                </a:spcBef>
              </a:pPr>
              <a:r>
                <a:rPr lang="en-US" sz="2300" b="1">
                  <a:solidFill>
                    <a:srgbClr val="000000"/>
                  </a:solidFill>
                  <a:latin typeface="Gill Sans MT"/>
                  <a:ea typeface="Gill Sans Bold"/>
                  <a:cs typeface="Gill Sans Bold"/>
                  <a:sym typeface="Gill Sans Bold"/>
                </a:rPr>
                <a:t>Or visit </a:t>
              </a:r>
              <a:endParaRPr lang="en-US" sz="2300" b="1">
                <a:solidFill>
                  <a:srgbClr val="000000"/>
                </a:solidFill>
                <a:latin typeface="Gill Sans MT"/>
                <a:ea typeface="Gill Sans Bold"/>
                <a:cs typeface="Gill Sans Bold"/>
              </a:endParaRPr>
            </a:p>
            <a:p>
              <a:pPr algn="ctr">
                <a:lnSpc>
                  <a:spcPts val="3267"/>
                </a:lnSpc>
                <a:spcBef>
                  <a:spcPct val="0"/>
                </a:spcBef>
              </a:pPr>
              <a:r>
                <a:rPr lang="en-US" sz="2300" b="1" u="sng">
                  <a:solidFill>
                    <a:srgbClr val="000000"/>
                  </a:solidFill>
                  <a:latin typeface="Gill Sans MT"/>
                  <a:ea typeface="Gill Sans Bold"/>
                  <a:cs typeface="Gill Sans Bold"/>
                  <a:sym typeface="Gill Sans Bold"/>
                </a:rPr>
                <a:t>crowdcomms.com/abo2026</a:t>
              </a:r>
              <a:endParaRPr lang="en-US" sz="2300" b="1" u="sng">
                <a:solidFill>
                  <a:srgbClr val="000000"/>
                </a:solidFill>
                <a:latin typeface="Gill Sans MT"/>
                <a:ea typeface="Gill Sans Bold"/>
                <a:cs typeface="Gill Sans Bold"/>
              </a:endParaRPr>
            </a:p>
          </p:txBody>
        </p:sp>
        <p:sp>
          <p:nvSpPr>
            <p:cNvPr id="10" name="Freeform 10"/>
            <p:cNvSpPr/>
            <p:nvPr/>
          </p:nvSpPr>
          <p:spPr>
            <a:xfrm>
              <a:off x="5320510" y="4175828"/>
              <a:ext cx="3309141" cy="541872"/>
            </a:xfrm>
            <a:custGeom>
              <a:avLst/>
              <a:gdLst/>
              <a:ahLst/>
              <a:cxnLst/>
              <a:rect l="l" t="t" r="r" b="b"/>
              <a:pathLst>
                <a:path w="6618281" h="1083744">
                  <a:moveTo>
                    <a:pt x="0" y="0"/>
                  </a:moveTo>
                  <a:lnTo>
                    <a:pt x="6618281" y="0"/>
                  </a:lnTo>
                  <a:lnTo>
                    <a:pt x="6618281" y="1083743"/>
                  </a:lnTo>
                  <a:lnTo>
                    <a:pt x="0" y="1083743"/>
                  </a:lnTo>
                  <a:lnTo>
                    <a:pt x="0" y="0"/>
                  </a:lnTo>
                  <a:close/>
                </a:path>
              </a:pathLst>
            </a:custGeom>
            <a:blipFill>
              <a:blip r:embed="rId3"/>
              <a:stretch>
                <a:fillRect/>
              </a:stretch>
            </a:blipFill>
          </p:spPr>
          <p:txBody>
            <a:bodyPr/>
            <a:lst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a:lstStyle>
            <a:p>
              <a:endParaRPr lang="en-GB" sz="6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92B63"/>
        </a:solidFill>
        <a:effectLst/>
      </p:bgPr>
    </p:bg>
    <p:spTree>
      <p:nvGrpSpPr>
        <p:cNvPr id="1" name=""/>
        <p:cNvGrpSpPr/>
        <p:nvPr/>
      </p:nvGrpSpPr>
      <p:grpSpPr>
        <a:xfrm>
          <a:off x="0" y="0"/>
          <a:ext cx="0" cy="0"/>
          <a:chOff x="0" y="0"/>
          <a:chExt cx="0" cy="0"/>
        </a:xfrm>
      </p:grpSpPr>
      <p:sp>
        <p:nvSpPr>
          <p:cNvPr id="5" name="Centre for Architecture…">
            <a:extLst>
              <a:ext uri="{FF2B5EF4-FFF2-40B4-BE49-F238E27FC236}">
                <a16:creationId xmlns:a16="http://schemas.microsoft.com/office/drawing/2014/main" id="{F2CB3ABB-A90F-7162-6556-9396FFE372BD}"/>
              </a:ext>
            </a:extLst>
          </p:cNvPr>
          <p:cNvSpPr txBox="1"/>
          <p:nvPr/>
        </p:nvSpPr>
        <p:spPr>
          <a:xfrm>
            <a:off x="3957698" y="2734669"/>
            <a:ext cx="6894533" cy="221599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r>
              <a:rPr lang="en-GB" sz="2300">
                <a:solidFill>
                  <a:schemeClr val="bg1"/>
                </a:solidFill>
                <a:latin typeface="Helvetica" pitchFamily="2" charset="0"/>
                <a:ea typeface="Open Sans" panose="020B0606030504020204" pitchFamily="34" charset="0"/>
                <a:cs typeface="Open Sans" panose="020B0606030504020204" pitchFamily="34" charset="0"/>
              </a:rPr>
              <a:t>Transforming the UK’s Music Innovation Ecosystem</a:t>
            </a:r>
          </a:p>
          <a:p>
            <a:endParaRPr lang="en-GB" sz="2300">
              <a:solidFill>
                <a:schemeClr val="bg1"/>
              </a:solidFill>
              <a:latin typeface="Helvetica" pitchFamily="2" charset="0"/>
              <a:ea typeface="Open Sans" panose="020B0606030504020204" pitchFamily="34" charset="0"/>
              <a:cs typeface="Open Sans" panose="020B0606030504020204" pitchFamily="34" charset="0"/>
            </a:endParaRPr>
          </a:p>
          <a:p>
            <a:r>
              <a:rPr lang="en-GB" sz="2300">
                <a:solidFill>
                  <a:schemeClr val="bg1"/>
                </a:solidFill>
                <a:latin typeface="Helvetica" pitchFamily="2" charset="0"/>
                <a:ea typeface="Open Sans" panose="020B0606030504020204" pitchFamily="34" charset="0"/>
                <a:cs typeface="Open Sans" panose="020B0606030504020204" pitchFamily="34" charset="0"/>
              </a:rPr>
              <a:t>Dr Mathew Flynn – Co-Director</a:t>
            </a:r>
          </a:p>
          <a:p>
            <a:r>
              <a:rPr lang="en-GB" sz="2300">
                <a:solidFill>
                  <a:schemeClr val="bg1"/>
                </a:solidFill>
                <a:latin typeface="Helvetica" pitchFamily="2" charset="0"/>
                <a:ea typeface="Open Sans" panose="020B0606030504020204" pitchFamily="34" charset="0"/>
                <a:cs typeface="Open Sans" panose="020B0606030504020204" pitchFamily="34" charset="0"/>
              </a:rPr>
              <a:t>matf73@liverpool.ac.uk </a:t>
            </a:r>
          </a:p>
          <a:p>
            <a:endParaRPr lang="en-GB" sz="2300">
              <a:solidFill>
                <a:schemeClr val="bg1"/>
              </a:solidFill>
              <a:latin typeface="Helvetica" pitchFamily="2" charset="0"/>
              <a:ea typeface="Open Sans" panose="020B0606030504020204" pitchFamily="34" charset="0"/>
              <a:cs typeface="Open Sans" panose="020B0606030504020204" pitchFamily="34" charset="0"/>
            </a:endParaRPr>
          </a:p>
          <a:p>
            <a:r>
              <a:rPr lang="en-GB" sz="2300">
                <a:solidFill>
                  <a:schemeClr val="bg1"/>
                </a:solidFill>
                <a:latin typeface="Helvetica" pitchFamily="2" charset="0"/>
                <a:ea typeface="Open Sans" panose="020B0606030504020204" pitchFamily="34" charset="0"/>
                <a:cs typeface="Open Sans" panose="020B0606030504020204" pitchFamily="34" charset="0"/>
              </a:rPr>
              <a:t>ABO Conference 2026 </a:t>
            </a:r>
          </a:p>
        </p:txBody>
      </p:sp>
      <p:sp>
        <p:nvSpPr>
          <p:cNvPr id="14" name="TextBox 13">
            <a:extLst>
              <a:ext uri="{FF2B5EF4-FFF2-40B4-BE49-F238E27FC236}">
                <a16:creationId xmlns:a16="http://schemas.microsoft.com/office/drawing/2014/main" id="{17031627-8DA0-AC64-230B-CA005A4AE748}"/>
              </a:ext>
            </a:extLst>
          </p:cNvPr>
          <p:cNvSpPr txBox="1"/>
          <p:nvPr/>
        </p:nvSpPr>
        <p:spPr>
          <a:xfrm>
            <a:off x="10395284" y="2245895"/>
            <a:ext cx="184731" cy="369332"/>
          </a:xfrm>
          <a:prstGeom prst="rect">
            <a:avLst/>
          </a:prstGeom>
          <a:solidFill>
            <a:srgbClr val="292B63"/>
          </a:solidFill>
        </p:spPr>
        <p:txBody>
          <a:bodyPr wrap="none" rtlCol="0">
            <a:spAutoFit/>
          </a:bodyPr>
          <a:lstStyle/>
          <a:p>
            <a:endParaRPr lang="en-US"/>
          </a:p>
        </p:txBody>
      </p:sp>
      <p:pic>
        <p:nvPicPr>
          <p:cNvPr id="3" name="Picture 2">
            <a:extLst>
              <a:ext uri="{FF2B5EF4-FFF2-40B4-BE49-F238E27FC236}">
                <a16:creationId xmlns:a16="http://schemas.microsoft.com/office/drawing/2014/main" id="{10658D3E-AEAE-DE54-2441-EC1773EC7D93}"/>
              </a:ext>
            </a:extLst>
          </p:cNvPr>
          <p:cNvPicPr>
            <a:picLocks noChangeAspect="1"/>
          </p:cNvPicPr>
          <p:nvPr/>
        </p:nvPicPr>
        <p:blipFill>
          <a:blip r:embed="rId3"/>
          <a:stretch>
            <a:fillRect/>
          </a:stretch>
        </p:blipFill>
        <p:spPr>
          <a:xfrm>
            <a:off x="2384328" y="5168813"/>
            <a:ext cx="7772400" cy="1664822"/>
          </a:xfrm>
          <a:prstGeom prst="rect">
            <a:avLst/>
          </a:prstGeom>
        </p:spPr>
      </p:pic>
      <p:pic>
        <p:nvPicPr>
          <p:cNvPr id="6" name="Picture 5">
            <a:extLst>
              <a:ext uri="{FF2B5EF4-FFF2-40B4-BE49-F238E27FC236}">
                <a16:creationId xmlns:a16="http://schemas.microsoft.com/office/drawing/2014/main" id="{399B4270-B8E3-DA99-60EA-41924859B7C3}"/>
              </a:ext>
            </a:extLst>
          </p:cNvPr>
          <p:cNvPicPr>
            <a:picLocks noChangeAspect="1"/>
          </p:cNvPicPr>
          <p:nvPr/>
        </p:nvPicPr>
        <p:blipFill>
          <a:blip r:embed="rId4"/>
          <a:stretch>
            <a:fillRect/>
          </a:stretch>
        </p:blipFill>
        <p:spPr>
          <a:xfrm>
            <a:off x="10765380" y="5484977"/>
            <a:ext cx="814127" cy="814127"/>
          </a:xfrm>
          <a:prstGeom prst="rect">
            <a:avLst/>
          </a:prstGeom>
        </p:spPr>
      </p:pic>
      <p:pic>
        <p:nvPicPr>
          <p:cNvPr id="4" name="Picture 3" descr="A white text on a black background&#10;&#10;Description automatically generated">
            <a:extLst>
              <a:ext uri="{FF2B5EF4-FFF2-40B4-BE49-F238E27FC236}">
                <a16:creationId xmlns:a16="http://schemas.microsoft.com/office/drawing/2014/main" id="{410B7ACF-E146-4DB8-8A44-72ED7E0818F8}"/>
              </a:ext>
            </a:extLst>
          </p:cNvPr>
          <p:cNvPicPr>
            <a:picLocks noChangeAspect="1"/>
          </p:cNvPicPr>
          <p:nvPr/>
        </p:nvPicPr>
        <p:blipFill>
          <a:blip r:embed="rId5"/>
          <a:stretch>
            <a:fillRect/>
          </a:stretch>
        </p:blipFill>
        <p:spPr>
          <a:xfrm>
            <a:off x="4021706" y="927903"/>
            <a:ext cx="4148587" cy="1687324"/>
          </a:xfrm>
          <a:prstGeom prst="rect">
            <a:avLst/>
          </a:prstGeom>
        </p:spPr>
      </p:pic>
    </p:spTree>
    <p:extLst>
      <p:ext uri="{BB962C8B-B14F-4D97-AF65-F5344CB8AC3E}">
        <p14:creationId xmlns:p14="http://schemas.microsoft.com/office/powerpoint/2010/main" val="240323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2B63"/>
        </a:solidFill>
        <a:effectLst/>
      </p:bgPr>
    </p:bg>
    <p:spTree>
      <p:nvGrpSpPr>
        <p:cNvPr id="1" name="">
          <a:extLst>
            <a:ext uri="{FF2B5EF4-FFF2-40B4-BE49-F238E27FC236}">
              <a16:creationId xmlns:a16="http://schemas.microsoft.com/office/drawing/2014/main" id="{6707E3F2-281F-97B3-26DD-FB2930194C11}"/>
            </a:ext>
          </a:extLst>
        </p:cNvPr>
        <p:cNvGrpSpPr/>
        <p:nvPr/>
      </p:nvGrpSpPr>
      <p:grpSpPr>
        <a:xfrm>
          <a:off x="0" y="0"/>
          <a:ext cx="0" cy="0"/>
          <a:chOff x="0" y="0"/>
          <a:chExt cx="0" cy="0"/>
        </a:xfrm>
      </p:grpSpPr>
      <p:sp>
        <p:nvSpPr>
          <p:cNvPr id="5" name="Centre for Architecture…">
            <a:extLst>
              <a:ext uri="{FF2B5EF4-FFF2-40B4-BE49-F238E27FC236}">
                <a16:creationId xmlns:a16="http://schemas.microsoft.com/office/drawing/2014/main" id="{0EA61F67-EB06-AD6C-3D77-23D61FDB7D16}"/>
              </a:ext>
            </a:extLst>
          </p:cNvPr>
          <p:cNvSpPr txBox="1"/>
          <p:nvPr/>
        </p:nvSpPr>
        <p:spPr>
          <a:xfrm>
            <a:off x="-169240" y="956084"/>
            <a:ext cx="7001164" cy="4462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r"/>
            <a:r>
              <a:rPr lang="en-GB" sz="2300">
                <a:solidFill>
                  <a:schemeClr val="bg1"/>
                </a:solidFill>
                <a:latin typeface="Helvetica" pitchFamily="2" charset="0"/>
                <a:ea typeface="Open Sans" panose="020B0606030504020204" pitchFamily="34" charset="0"/>
                <a:cs typeface="Open Sans" panose="020B0606030504020204" pitchFamily="34" charset="0"/>
              </a:rPr>
              <a:t>Liverpool: Shaping the Future of Music Innovation</a:t>
            </a:r>
            <a:endParaRPr lang="en-GB" sz="2300">
              <a:solidFill>
                <a:schemeClr val="bg1"/>
              </a:solidFill>
              <a:effectLst/>
              <a:latin typeface="Helvetica" pitchFamily="2"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48BD29F1-11FA-F1DC-6A0D-C43A86DF44E8}"/>
              </a:ext>
            </a:extLst>
          </p:cNvPr>
          <p:cNvSpPr txBox="1"/>
          <p:nvPr/>
        </p:nvSpPr>
        <p:spPr>
          <a:xfrm>
            <a:off x="10395284" y="2245895"/>
            <a:ext cx="184731" cy="369332"/>
          </a:xfrm>
          <a:prstGeom prst="rect">
            <a:avLst/>
          </a:prstGeom>
          <a:solidFill>
            <a:srgbClr val="292B63"/>
          </a:solidFill>
        </p:spPr>
        <p:txBody>
          <a:bodyPr wrap="none" rtlCol="0">
            <a:spAutoFit/>
          </a:bodyPr>
          <a:lstStyle/>
          <a:p>
            <a:endParaRPr lang="en-US"/>
          </a:p>
        </p:txBody>
      </p:sp>
      <p:pic>
        <p:nvPicPr>
          <p:cNvPr id="7" name="Graphic 6">
            <a:extLst>
              <a:ext uri="{FF2B5EF4-FFF2-40B4-BE49-F238E27FC236}">
                <a16:creationId xmlns:a16="http://schemas.microsoft.com/office/drawing/2014/main" id="{04549832-43E5-5CF0-3CC8-7E1A44A1E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439" y="198863"/>
            <a:ext cx="7772400" cy="757221"/>
          </a:xfrm>
          <a:prstGeom prst="rect">
            <a:avLst/>
          </a:prstGeom>
        </p:spPr>
      </p:pic>
      <p:pic>
        <p:nvPicPr>
          <p:cNvPr id="39" name="Picture 38" descr="A logo with a bird and text&#10;&#10;Description automatically generated">
            <a:extLst>
              <a:ext uri="{FF2B5EF4-FFF2-40B4-BE49-F238E27FC236}">
                <a16:creationId xmlns:a16="http://schemas.microsoft.com/office/drawing/2014/main" id="{1EE7A1E4-3661-B052-FEB9-A685CFF084B9}"/>
              </a:ext>
            </a:extLst>
          </p:cNvPr>
          <p:cNvPicPr>
            <a:picLocks noChangeAspect="1"/>
          </p:cNvPicPr>
          <p:nvPr/>
        </p:nvPicPr>
        <p:blipFill rotWithShape="1">
          <a:blip r:embed="rId5">
            <a:duotone>
              <a:schemeClr val="bg2">
                <a:shade val="45000"/>
                <a:satMod val="135000"/>
              </a:schemeClr>
              <a:prstClr val="white"/>
            </a:duotone>
          </a:blip>
          <a:srcRect l="21628" t="38767" r="7271" b="38114"/>
          <a:stretch/>
        </p:blipFill>
        <p:spPr>
          <a:xfrm>
            <a:off x="5005736" y="5788434"/>
            <a:ext cx="2180527" cy="709005"/>
          </a:xfrm>
          <a:prstGeom prst="rect">
            <a:avLst/>
          </a:prstGeom>
        </p:spPr>
      </p:pic>
      <p:grpSp>
        <p:nvGrpSpPr>
          <p:cNvPr id="40" name="Group 39">
            <a:extLst>
              <a:ext uri="{FF2B5EF4-FFF2-40B4-BE49-F238E27FC236}">
                <a16:creationId xmlns:a16="http://schemas.microsoft.com/office/drawing/2014/main" id="{51D66E14-4C7A-29AD-2A6E-902342BBB0F7}"/>
              </a:ext>
            </a:extLst>
          </p:cNvPr>
          <p:cNvGrpSpPr/>
          <p:nvPr/>
        </p:nvGrpSpPr>
        <p:grpSpPr>
          <a:xfrm>
            <a:off x="8715845" y="5764359"/>
            <a:ext cx="2881765" cy="733080"/>
            <a:chOff x="5156448" y="4331574"/>
            <a:chExt cx="2881765" cy="733080"/>
          </a:xfrm>
        </p:grpSpPr>
        <p:pic>
          <p:nvPicPr>
            <p:cNvPr id="41" name="Picture 40" descr="A logo with text on it&#10;&#10;Description automatically generated">
              <a:extLst>
                <a:ext uri="{FF2B5EF4-FFF2-40B4-BE49-F238E27FC236}">
                  <a16:creationId xmlns:a16="http://schemas.microsoft.com/office/drawing/2014/main" id="{2F03DB3E-5135-9604-81E2-88C46D83AE09}"/>
                </a:ext>
              </a:extLst>
            </p:cNvPr>
            <p:cNvPicPr>
              <a:picLocks noChangeAspect="1"/>
            </p:cNvPicPr>
            <p:nvPr/>
          </p:nvPicPr>
          <p:blipFill>
            <a:blip r:embed="rId6"/>
            <a:stretch>
              <a:fillRect/>
            </a:stretch>
          </p:blipFill>
          <p:spPr>
            <a:xfrm>
              <a:off x="5156448" y="4331574"/>
              <a:ext cx="2881765" cy="733080"/>
            </a:xfrm>
            <a:prstGeom prst="rect">
              <a:avLst/>
            </a:prstGeom>
          </p:spPr>
        </p:pic>
        <p:pic>
          <p:nvPicPr>
            <p:cNvPr id="42" name="Picture 41" descr="A logo with text on it&#10;&#10;Description automatically generated">
              <a:extLst>
                <a:ext uri="{FF2B5EF4-FFF2-40B4-BE49-F238E27FC236}">
                  <a16:creationId xmlns:a16="http://schemas.microsoft.com/office/drawing/2014/main" id="{00045B1C-4D45-7E20-5D60-EC580730D3DC}"/>
                </a:ext>
              </a:extLst>
            </p:cNvPr>
            <p:cNvPicPr>
              <a:picLocks noChangeAspect="1"/>
            </p:cNvPicPr>
            <p:nvPr/>
          </p:nvPicPr>
          <p:blipFill rotWithShape="1">
            <a:blip r:embed="rId7"/>
            <a:srcRect l="46391"/>
            <a:stretch/>
          </p:blipFill>
          <p:spPr>
            <a:xfrm>
              <a:off x="6493329" y="4331574"/>
              <a:ext cx="1544884" cy="733080"/>
            </a:xfrm>
            <a:prstGeom prst="rect">
              <a:avLst/>
            </a:prstGeom>
          </p:spPr>
        </p:pic>
      </p:grpSp>
      <p:pic>
        <p:nvPicPr>
          <p:cNvPr id="43" name="Picture 42">
            <a:extLst>
              <a:ext uri="{FF2B5EF4-FFF2-40B4-BE49-F238E27FC236}">
                <a16:creationId xmlns:a16="http://schemas.microsoft.com/office/drawing/2014/main" id="{2AA9A882-3A50-E374-918F-013E628F7D15}"/>
              </a:ext>
            </a:extLst>
          </p:cNvPr>
          <p:cNvPicPr>
            <a:picLocks noChangeAspect="1"/>
          </p:cNvPicPr>
          <p:nvPr/>
        </p:nvPicPr>
        <p:blipFill>
          <a:blip r:embed="rId8"/>
          <a:stretch>
            <a:fillRect/>
          </a:stretch>
        </p:blipFill>
        <p:spPr>
          <a:xfrm>
            <a:off x="1242116" y="5825827"/>
            <a:ext cx="2089226" cy="694048"/>
          </a:xfrm>
          <a:prstGeom prst="rect">
            <a:avLst/>
          </a:prstGeom>
        </p:spPr>
      </p:pic>
      <p:sp>
        <p:nvSpPr>
          <p:cNvPr id="3" name="TextBox 2">
            <a:extLst>
              <a:ext uri="{FF2B5EF4-FFF2-40B4-BE49-F238E27FC236}">
                <a16:creationId xmlns:a16="http://schemas.microsoft.com/office/drawing/2014/main" id="{78114FDB-2E3B-FD65-0A6F-41FCBF5B75EB}"/>
              </a:ext>
            </a:extLst>
          </p:cNvPr>
          <p:cNvSpPr txBox="1"/>
          <p:nvPr/>
        </p:nvSpPr>
        <p:spPr>
          <a:xfrm>
            <a:off x="733777" y="1874728"/>
            <a:ext cx="10724443" cy="3108543"/>
          </a:xfrm>
          <a:prstGeom prst="rect">
            <a:avLst/>
          </a:prstGeom>
          <a:noFill/>
        </p:spPr>
        <p:txBody>
          <a:bodyPr wrap="square">
            <a:spAutoFit/>
          </a:bodyPr>
          <a:lstStyle/>
          <a:p>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rPr>
              <a:t>MusicFutures: a five-year research and innovation programme led by the University of Liverpool in partnership with Liverpool John </a:t>
            </a:r>
            <a:r>
              <a:rPr lang="en-GB" sz="2800" err="1">
                <a:solidFill>
                  <a:schemeClr val="bg1"/>
                </a:solidFill>
                <a:latin typeface="Open Sans" panose="020B0606030504020204" pitchFamily="34" charset="0"/>
                <a:ea typeface="Open Sans" panose="020B0606030504020204" pitchFamily="34" charset="0"/>
                <a:cs typeface="Open Sans" panose="020B0606030504020204" pitchFamily="34" charset="0"/>
              </a:rPr>
              <a:t>Moores</a:t>
            </a: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rPr>
              <a:t> University. Funded by the Arts and Humanities Research Council (AHRC) through UKRI’s Creative Industries Clusters Programme, it will position the Liverpool City Region as the UK’s leading hub for music research, development and innovation (R&amp;D&amp;I).</a:t>
            </a:r>
          </a:p>
        </p:txBody>
      </p:sp>
    </p:spTree>
    <p:extLst>
      <p:ext uri="{BB962C8B-B14F-4D97-AF65-F5344CB8AC3E}">
        <p14:creationId xmlns:p14="http://schemas.microsoft.com/office/powerpoint/2010/main" val="4353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92B6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EA1996-F54E-EB8A-A0D5-77BCED95FE70}"/>
              </a:ext>
            </a:extLst>
          </p:cNvPr>
          <p:cNvPicPr>
            <a:picLocks noChangeAspect="1"/>
          </p:cNvPicPr>
          <p:nvPr/>
        </p:nvPicPr>
        <p:blipFill>
          <a:blip r:embed="rId2"/>
          <a:stretch>
            <a:fillRect/>
          </a:stretch>
        </p:blipFill>
        <p:spPr>
          <a:xfrm>
            <a:off x="179308" y="802353"/>
            <a:ext cx="4853035" cy="3098197"/>
          </a:xfrm>
          <a:prstGeom prst="rect">
            <a:avLst/>
          </a:prstGeom>
        </p:spPr>
      </p:pic>
      <p:pic>
        <p:nvPicPr>
          <p:cNvPr id="7" name="Picture 6">
            <a:extLst>
              <a:ext uri="{FF2B5EF4-FFF2-40B4-BE49-F238E27FC236}">
                <a16:creationId xmlns:a16="http://schemas.microsoft.com/office/drawing/2014/main" id="{59ED45AA-A4AF-1DA1-ECCA-35C11A3A3CDA}"/>
              </a:ext>
            </a:extLst>
          </p:cNvPr>
          <p:cNvPicPr>
            <a:picLocks noChangeAspect="1"/>
          </p:cNvPicPr>
          <p:nvPr/>
        </p:nvPicPr>
        <p:blipFill>
          <a:blip r:embed="rId3"/>
          <a:stretch>
            <a:fillRect/>
          </a:stretch>
        </p:blipFill>
        <p:spPr>
          <a:xfrm>
            <a:off x="2459521" y="3196032"/>
            <a:ext cx="3419952" cy="3429479"/>
          </a:xfrm>
          <a:prstGeom prst="rect">
            <a:avLst/>
          </a:prstGeom>
        </p:spPr>
      </p:pic>
      <p:pic>
        <p:nvPicPr>
          <p:cNvPr id="11" name="Picture 10">
            <a:extLst>
              <a:ext uri="{FF2B5EF4-FFF2-40B4-BE49-F238E27FC236}">
                <a16:creationId xmlns:a16="http://schemas.microsoft.com/office/drawing/2014/main" id="{6CB6F79C-E105-32C1-3FBF-5DF07012FAF5}"/>
              </a:ext>
            </a:extLst>
          </p:cNvPr>
          <p:cNvPicPr>
            <a:picLocks noChangeAspect="1"/>
          </p:cNvPicPr>
          <p:nvPr/>
        </p:nvPicPr>
        <p:blipFill>
          <a:blip r:embed="rId4"/>
          <a:stretch>
            <a:fillRect/>
          </a:stretch>
        </p:blipFill>
        <p:spPr>
          <a:xfrm>
            <a:off x="5998345" y="802353"/>
            <a:ext cx="3496901" cy="3429480"/>
          </a:xfrm>
          <a:prstGeom prst="rect">
            <a:avLst/>
          </a:prstGeom>
        </p:spPr>
      </p:pic>
      <p:pic>
        <p:nvPicPr>
          <p:cNvPr id="5" name="Picture 4">
            <a:extLst>
              <a:ext uri="{FF2B5EF4-FFF2-40B4-BE49-F238E27FC236}">
                <a16:creationId xmlns:a16="http://schemas.microsoft.com/office/drawing/2014/main" id="{D5A6D987-B0F4-2FF4-F913-DE2A24900DF6}"/>
              </a:ext>
            </a:extLst>
          </p:cNvPr>
          <p:cNvPicPr>
            <a:picLocks noChangeAspect="1"/>
          </p:cNvPicPr>
          <p:nvPr/>
        </p:nvPicPr>
        <p:blipFill>
          <a:blip r:embed="rId5"/>
          <a:stretch>
            <a:fillRect/>
          </a:stretch>
        </p:blipFill>
        <p:spPr>
          <a:xfrm>
            <a:off x="8424862" y="3457830"/>
            <a:ext cx="3188687" cy="3167681"/>
          </a:xfrm>
          <a:prstGeom prst="rect">
            <a:avLst/>
          </a:prstGeom>
        </p:spPr>
      </p:pic>
      <p:sp>
        <p:nvSpPr>
          <p:cNvPr id="13" name="TextBox 12">
            <a:extLst>
              <a:ext uri="{FF2B5EF4-FFF2-40B4-BE49-F238E27FC236}">
                <a16:creationId xmlns:a16="http://schemas.microsoft.com/office/drawing/2014/main" id="{48B6FA66-22AE-3A73-712E-24E04D8B3D6A}"/>
              </a:ext>
            </a:extLst>
          </p:cNvPr>
          <p:cNvSpPr txBox="1"/>
          <p:nvPr/>
        </p:nvSpPr>
        <p:spPr>
          <a:xfrm>
            <a:off x="3270468" y="67897"/>
            <a:ext cx="6224778" cy="584775"/>
          </a:xfrm>
          <a:prstGeom prst="rect">
            <a:avLst/>
          </a:prstGeom>
          <a:noFill/>
        </p:spPr>
        <p:txBody>
          <a:bodyPr wrap="square">
            <a:spAutoFit/>
          </a:bodyPr>
          <a:lstStyle/>
          <a:p>
            <a:r>
              <a:rPr lang="en-GB" sz="3200">
                <a:solidFill>
                  <a:schemeClr val="bg1"/>
                </a:solidFill>
              </a:rPr>
              <a:t>https://lcrmusicboard.co.uk/</a:t>
            </a:r>
          </a:p>
        </p:txBody>
      </p:sp>
    </p:spTree>
    <p:extLst>
      <p:ext uri="{BB962C8B-B14F-4D97-AF65-F5344CB8AC3E}">
        <p14:creationId xmlns:p14="http://schemas.microsoft.com/office/powerpoint/2010/main" val="2140582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AVA |">
            <a:extLst>
              <a:ext uri="{FF2B5EF4-FFF2-40B4-BE49-F238E27FC236}">
                <a16:creationId xmlns:a16="http://schemas.microsoft.com/office/drawing/2014/main" id="{F458007F-CFB3-65E8-967A-CE2D96EDE764}"/>
              </a:ext>
            </a:extLst>
          </p:cNvPr>
          <p:cNvSpPr txBox="1"/>
          <p:nvPr/>
        </p:nvSpPr>
        <p:spPr>
          <a:xfrm>
            <a:off x="477980" y="1122363"/>
            <a:ext cx="5618019" cy="320413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rmAutofit/>
          </a:bodyPr>
          <a:lstStyle>
            <a:lvl1pPr>
              <a:defRPr sz="7000"/>
            </a:lvl1pPr>
          </a:lstStyle>
          <a:p>
            <a:pPr>
              <a:lnSpc>
                <a:spcPct val="90000"/>
              </a:lnSpc>
              <a:spcBef>
                <a:spcPct val="0"/>
              </a:spcBef>
              <a:spcAft>
                <a:spcPts val="600"/>
              </a:spcAft>
            </a:pPr>
            <a:r>
              <a:rPr lang="en-US" sz="4800" b="1">
                <a:solidFill>
                  <a:schemeClr val="bg1"/>
                </a:solidFill>
                <a:latin typeface="+mj-lt"/>
                <a:ea typeface="+mj-ea"/>
                <a:cs typeface="+mj-cs"/>
              </a:rPr>
              <a:t>02 Sector Geography </a:t>
            </a:r>
            <a:endParaRPr lang="en-US" sz="4800">
              <a:solidFill>
                <a:schemeClr val="bg1"/>
              </a:solidFill>
              <a:latin typeface="+mj-lt"/>
              <a:ea typeface="+mj-ea"/>
              <a:cs typeface="+mj-cs"/>
            </a:endParaRPr>
          </a:p>
        </p:txBody>
      </p:sp>
      <p:sp>
        <p:nvSpPr>
          <p:cNvPr id="4" name="TextBox 3">
            <a:extLst>
              <a:ext uri="{FF2B5EF4-FFF2-40B4-BE49-F238E27FC236}">
                <a16:creationId xmlns:a16="http://schemas.microsoft.com/office/drawing/2014/main" id="{8CE8BCB6-556D-9391-4C76-9B60F8893249}"/>
              </a:ext>
            </a:extLst>
          </p:cNvPr>
          <p:cNvSpPr txBox="1"/>
          <p:nvPr/>
        </p:nvSpPr>
        <p:spPr>
          <a:xfrm>
            <a:off x="477980" y="4628420"/>
            <a:ext cx="6162260" cy="369332"/>
          </a:xfrm>
          <a:prstGeom prst="rect">
            <a:avLst/>
          </a:prstGeom>
          <a:noFill/>
        </p:spPr>
        <p:txBody>
          <a:bodyPr wrap="square">
            <a:spAutoFit/>
          </a:bodyPr>
          <a:lstStyle/>
          <a:p>
            <a:r>
              <a:rPr lang="en-GB">
                <a:solidFill>
                  <a:schemeClr val="bg1">
                    <a:lumMod val="85000"/>
                  </a:schemeClr>
                </a:solidFill>
              </a:rPr>
              <a:t>// regional to national/global context</a:t>
            </a:r>
            <a:endParaRPr lang="en-US"/>
          </a:p>
        </p:txBody>
      </p:sp>
      <p:pic>
        <p:nvPicPr>
          <p:cNvPr id="5" name="Picture 4">
            <a:extLst>
              <a:ext uri="{FF2B5EF4-FFF2-40B4-BE49-F238E27FC236}">
                <a16:creationId xmlns:a16="http://schemas.microsoft.com/office/drawing/2014/main" id="{B88400ED-180B-F5AC-A548-29D2AFC6C506}"/>
              </a:ext>
            </a:extLst>
          </p:cNvPr>
          <p:cNvPicPr>
            <a:picLocks noChangeAspect="1"/>
          </p:cNvPicPr>
          <p:nvPr/>
        </p:nvPicPr>
        <p:blipFill>
          <a:blip r:embed="rId3"/>
          <a:stretch>
            <a:fillRect/>
          </a:stretch>
        </p:blipFill>
        <p:spPr>
          <a:xfrm>
            <a:off x="-11275" y="207818"/>
            <a:ext cx="12203275" cy="6858000"/>
          </a:xfrm>
          <a:prstGeom prst="rect">
            <a:avLst/>
          </a:prstGeom>
        </p:spPr>
      </p:pic>
      <p:sp>
        <p:nvSpPr>
          <p:cNvPr id="3" name="CAVA |">
            <a:extLst>
              <a:ext uri="{FF2B5EF4-FFF2-40B4-BE49-F238E27FC236}">
                <a16:creationId xmlns:a16="http://schemas.microsoft.com/office/drawing/2014/main" id="{B2EC0713-E93E-B7A8-6F1B-AF34B3AD216B}"/>
              </a:ext>
            </a:extLst>
          </p:cNvPr>
          <p:cNvSpPr txBox="1"/>
          <p:nvPr/>
        </p:nvSpPr>
        <p:spPr>
          <a:xfrm>
            <a:off x="3462821" y="-143268"/>
            <a:ext cx="8492960" cy="10156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a:defRPr sz="7000"/>
            </a:lvl1pPr>
          </a:lstStyle>
          <a:p>
            <a:pPr algn="r"/>
            <a:r>
              <a:rPr lang="en-GB" sz="6000" b="1" i="0" u="none" strike="noStrike">
                <a:solidFill>
                  <a:srgbClr val="292B63"/>
                </a:solidFill>
                <a:effectLst/>
                <a:latin typeface="+mj-lt"/>
              </a:rPr>
              <a:t>An existing music cluster</a:t>
            </a:r>
          </a:p>
        </p:txBody>
      </p:sp>
    </p:spTree>
    <p:extLst>
      <p:ext uri="{BB962C8B-B14F-4D97-AF65-F5344CB8AC3E}">
        <p14:creationId xmlns:p14="http://schemas.microsoft.com/office/powerpoint/2010/main" val="40582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92B63"/>
        </a:solidFill>
        <a:effectLst/>
      </p:bgPr>
    </p:bg>
    <p:spTree>
      <p:nvGrpSpPr>
        <p:cNvPr id="1" name="">
          <a:extLst>
            <a:ext uri="{FF2B5EF4-FFF2-40B4-BE49-F238E27FC236}">
              <a16:creationId xmlns:a16="http://schemas.microsoft.com/office/drawing/2014/main" id="{6980AB8E-D304-6641-058F-22CE79ED7CDE}"/>
            </a:ext>
          </a:extLst>
        </p:cNvPr>
        <p:cNvGrpSpPr/>
        <p:nvPr/>
      </p:nvGrpSpPr>
      <p:grpSpPr>
        <a:xfrm>
          <a:off x="0" y="0"/>
          <a:ext cx="0" cy="0"/>
          <a:chOff x="0" y="0"/>
          <a:chExt cx="0" cy="0"/>
        </a:xfrm>
      </p:grpSpPr>
      <p:sp>
        <p:nvSpPr>
          <p:cNvPr id="177" name="RESEARCH FINDINGS">
            <a:extLst>
              <a:ext uri="{FF2B5EF4-FFF2-40B4-BE49-F238E27FC236}">
                <a16:creationId xmlns:a16="http://schemas.microsoft.com/office/drawing/2014/main" id="{A07CC29E-8F47-1BFD-495A-0CECC2319716}"/>
              </a:ext>
            </a:extLst>
          </p:cNvPr>
          <p:cNvSpPr txBox="1">
            <a:spLocks noGrp="1"/>
          </p:cNvSpPr>
          <p:nvPr>
            <p:ph type="title"/>
          </p:nvPr>
        </p:nvSpPr>
        <p:spPr>
          <a:xfrm>
            <a:off x="609600" y="609600"/>
            <a:ext cx="10972800" cy="752475"/>
          </a:xfrm>
          <a:prstGeom prst="rect">
            <a:avLst/>
          </a:prstGeom>
        </p:spPr>
        <p:txBody>
          <a:bodyPr anchor="t">
            <a:noAutofit/>
          </a:bodyPr>
          <a:lstStyle>
            <a:lvl1pPr defTabSz="577850">
              <a:lnSpc>
                <a:spcPct val="120000"/>
              </a:lnSpc>
              <a:defRPr sz="8119" spc="-81">
                <a:latin typeface="Druk Wide Medium"/>
                <a:ea typeface="Druk Wide Medium"/>
                <a:cs typeface="Druk Wide Medium"/>
                <a:sym typeface="Druk Wide Medium"/>
              </a:defRPr>
            </a:lvl1pPr>
          </a:lstStyle>
          <a:p>
            <a:r>
              <a:rPr lang="en-GB" sz="3600" b="1">
                <a:solidFill>
                  <a:schemeClr val="bg1"/>
                </a:solidFill>
                <a:latin typeface="Open Sans" panose="020B0606030504020204" pitchFamily="34" charset="0"/>
                <a:ea typeface="Open Sans" panose="020B0606030504020204" pitchFamily="34" charset="0"/>
                <a:cs typeface="Open Sans" panose="020B0606030504020204" pitchFamily="34" charset="0"/>
              </a:rPr>
              <a:t>MUSIC SECTOR economic impact</a:t>
            </a:r>
            <a:endParaRPr sz="3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Table 2">
            <a:extLst>
              <a:ext uri="{FF2B5EF4-FFF2-40B4-BE49-F238E27FC236}">
                <a16:creationId xmlns:a16="http://schemas.microsoft.com/office/drawing/2014/main" id="{C34DEA73-20B3-328E-1F80-430060A19AD6}"/>
              </a:ext>
            </a:extLst>
          </p:cNvPr>
          <p:cNvGraphicFramePr>
            <a:graphicFrameLocks noGrp="1"/>
          </p:cNvGraphicFramePr>
          <p:nvPr/>
        </p:nvGraphicFramePr>
        <p:xfrm>
          <a:off x="609600" y="1704110"/>
          <a:ext cx="10633364" cy="4182842"/>
        </p:xfrm>
        <a:graphic>
          <a:graphicData uri="http://schemas.openxmlformats.org/drawingml/2006/table">
            <a:tbl>
              <a:tblPr firstRow="1" firstCol="1" bandRow="1">
                <a:tableStyleId>{5940675A-B579-460E-94D1-54222C63F5DA}</a:tableStyleId>
              </a:tblPr>
              <a:tblGrid>
                <a:gridCol w="1662440">
                  <a:extLst>
                    <a:ext uri="{9D8B030D-6E8A-4147-A177-3AD203B41FA5}">
                      <a16:colId xmlns:a16="http://schemas.microsoft.com/office/drawing/2014/main" val="588250460"/>
                    </a:ext>
                  </a:extLst>
                </a:gridCol>
                <a:gridCol w="4381485">
                  <a:extLst>
                    <a:ext uri="{9D8B030D-6E8A-4147-A177-3AD203B41FA5}">
                      <a16:colId xmlns:a16="http://schemas.microsoft.com/office/drawing/2014/main" val="67103190"/>
                    </a:ext>
                  </a:extLst>
                </a:gridCol>
                <a:gridCol w="1535022">
                  <a:extLst>
                    <a:ext uri="{9D8B030D-6E8A-4147-A177-3AD203B41FA5}">
                      <a16:colId xmlns:a16="http://schemas.microsoft.com/office/drawing/2014/main" val="1328455598"/>
                    </a:ext>
                  </a:extLst>
                </a:gridCol>
                <a:gridCol w="1536224">
                  <a:extLst>
                    <a:ext uri="{9D8B030D-6E8A-4147-A177-3AD203B41FA5}">
                      <a16:colId xmlns:a16="http://schemas.microsoft.com/office/drawing/2014/main" val="387390381"/>
                    </a:ext>
                  </a:extLst>
                </a:gridCol>
                <a:gridCol w="1518193">
                  <a:extLst>
                    <a:ext uri="{9D8B030D-6E8A-4147-A177-3AD203B41FA5}">
                      <a16:colId xmlns:a16="http://schemas.microsoft.com/office/drawing/2014/main" val="512139680"/>
                    </a:ext>
                  </a:extLst>
                </a:gridCol>
              </a:tblGrid>
              <a:tr h="684959">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Scenario</a:t>
                      </a:r>
                    </a:p>
                  </a:txBody>
                  <a:tcPr marL="68580" marR="68580" marT="68580" marB="68580" anchor="ctr"/>
                </a:tc>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Definition &amp; Logic</a:t>
                      </a:r>
                    </a:p>
                  </a:txBody>
                  <a:tcPr marL="68580" marR="68580" marT="68580" marB="68580"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Direct FTE</a:t>
                      </a:r>
                    </a:p>
                  </a:txBody>
                  <a:tcPr marL="68580" marR="68580" marT="68580" marB="68580"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Direct GVA</a:t>
                      </a:r>
                    </a:p>
                  </a:txBody>
                  <a:tcPr marL="68580" marR="68580" marT="68580" marB="68580"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Regional Impact</a:t>
                      </a:r>
                    </a:p>
                  </a:txBody>
                  <a:tcPr marL="68580" marR="68580" marT="68580" marB="68580" anchor="ctr"/>
                </a:tc>
                <a:extLst>
                  <a:ext uri="{0D108BD9-81ED-4DB2-BD59-A6C34878D82A}">
                    <a16:rowId xmlns:a16="http://schemas.microsoft.com/office/drawing/2014/main" val="1960951006"/>
                  </a:ext>
                </a:extLst>
              </a:tr>
              <a:tr h="1268532">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Case 1: “Hard” Base</a:t>
                      </a:r>
                    </a:p>
                  </a:txBody>
                  <a:tcPr marL="68580" marR="68580" marT="68580" marB="68580" anchor="ctr"/>
                </a:tc>
                <a:tc>
                  <a:txBody>
                    <a:bodyPr/>
                    <a:lstStyle/>
                    <a:p>
                      <a:pPr indent="-226695">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Evidence of employment, workforce and GVA from ONS, Datacity and LinkedIn + IPM/LMMP sector mapping + evidence of IG/Spotify accounts (provided by MusicSeen)</a:t>
                      </a:r>
                    </a:p>
                  </a:txBody>
                  <a:tcPr marL="68580" marR="68580" marT="68580" marB="68580"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6,780</a:t>
                      </a:r>
                    </a:p>
                  </a:txBody>
                  <a:tcPr marL="68580" marR="68580" marT="68580" marB="68580"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£277.3m</a:t>
                      </a:r>
                    </a:p>
                  </a:txBody>
                  <a:tcPr marL="68580" marR="68580" marT="68580" marB="68580"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£532.4m</a:t>
                      </a:r>
                    </a:p>
                  </a:txBody>
                  <a:tcPr marL="68580" marR="68580" marT="68580" marB="68580" anchor="ctr"/>
                </a:tc>
                <a:extLst>
                  <a:ext uri="{0D108BD9-81ED-4DB2-BD59-A6C34878D82A}">
                    <a16:rowId xmlns:a16="http://schemas.microsoft.com/office/drawing/2014/main" val="3769624023"/>
                  </a:ext>
                </a:extLst>
              </a:tr>
              <a:tr h="684959">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Case 2: Base Case</a:t>
                      </a:r>
                    </a:p>
                  </a:txBody>
                  <a:tcPr marL="68580" marR="68580" marT="68580" marB="68580" anchor="ctr"/>
                </a:tc>
                <a:tc>
                  <a:txBody>
                    <a:bodyPr/>
                    <a:lstStyle/>
                    <a:p>
                      <a:pPr indent="-226695">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“Hard Base” + "Invisible Freelancers" community of Artists &amp; Musicians.</a:t>
                      </a:r>
                    </a:p>
                  </a:txBody>
                  <a:tcPr marL="68580" marR="68580" marT="68580" marB="68580"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8,495</a:t>
                      </a:r>
                    </a:p>
                  </a:txBody>
                  <a:tcPr marL="68580" marR="68580" marT="68580" marB="68580"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£307.5m</a:t>
                      </a:r>
                    </a:p>
                  </a:txBody>
                  <a:tcPr marL="68580" marR="68580" marT="68580" marB="68580"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£590.4m</a:t>
                      </a:r>
                    </a:p>
                  </a:txBody>
                  <a:tcPr marL="68580" marR="68580" marT="68580" marB="68580" anchor="ctr"/>
                </a:tc>
                <a:extLst>
                  <a:ext uri="{0D108BD9-81ED-4DB2-BD59-A6C34878D82A}">
                    <a16:rowId xmlns:a16="http://schemas.microsoft.com/office/drawing/2014/main" val="1242830208"/>
                  </a:ext>
                </a:extLst>
              </a:tr>
              <a:tr h="1268532">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Case 3: Integrated Case</a:t>
                      </a:r>
                    </a:p>
                  </a:txBody>
                  <a:tcPr marL="68580" marR="68580" marT="68580" marB="68580" anchor="ctr"/>
                </a:tc>
                <a:tc>
                  <a:txBody>
                    <a:bodyPr/>
                    <a:lstStyle/>
                    <a:p>
                      <a:pPr indent="-226695">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Base Case + “Invisible Freelancers" gap in Live/Recording/Promotion across both “shared utility” of smaller venues and regional mega-assets (Stadiums, Media).</a:t>
                      </a:r>
                    </a:p>
                  </a:txBody>
                  <a:tcPr marL="68580" marR="68580" marT="68580" marB="68580"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9,570</a:t>
                      </a:r>
                    </a:p>
                  </a:txBody>
                  <a:tcPr marL="68580" marR="68580" marT="68580" marB="68580"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£373.7m</a:t>
                      </a:r>
                    </a:p>
                  </a:txBody>
                  <a:tcPr marL="68580" marR="68580" marT="68580" marB="68580"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£717.5m</a:t>
                      </a:r>
                    </a:p>
                  </a:txBody>
                  <a:tcPr marL="68580" marR="68580" marT="68580" marB="68580" anchor="ctr"/>
                </a:tc>
                <a:extLst>
                  <a:ext uri="{0D108BD9-81ED-4DB2-BD59-A6C34878D82A}">
                    <a16:rowId xmlns:a16="http://schemas.microsoft.com/office/drawing/2014/main" val="1028558542"/>
                  </a:ext>
                </a:extLst>
              </a:tr>
            </a:tbl>
          </a:graphicData>
        </a:graphic>
      </p:graphicFrame>
    </p:spTree>
    <p:extLst>
      <p:ext uri="{BB962C8B-B14F-4D97-AF65-F5344CB8AC3E}">
        <p14:creationId xmlns:p14="http://schemas.microsoft.com/office/powerpoint/2010/main" val="112684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92B63"/>
        </a:solidFill>
        <a:effectLst/>
      </p:bgPr>
    </p:bg>
    <p:spTree>
      <p:nvGrpSpPr>
        <p:cNvPr id="1" name="">
          <a:extLst>
            <a:ext uri="{FF2B5EF4-FFF2-40B4-BE49-F238E27FC236}">
              <a16:creationId xmlns:a16="http://schemas.microsoft.com/office/drawing/2014/main" id="{B06F8813-915A-6DE9-7585-0C04D7419F6E}"/>
            </a:ext>
          </a:extLst>
        </p:cNvPr>
        <p:cNvGrpSpPr/>
        <p:nvPr/>
      </p:nvGrpSpPr>
      <p:grpSpPr>
        <a:xfrm>
          <a:off x="0" y="0"/>
          <a:ext cx="0" cy="0"/>
          <a:chOff x="0" y="0"/>
          <a:chExt cx="0" cy="0"/>
        </a:xfrm>
      </p:grpSpPr>
      <p:sp>
        <p:nvSpPr>
          <p:cNvPr id="177" name="RESEARCH FINDINGS">
            <a:extLst>
              <a:ext uri="{FF2B5EF4-FFF2-40B4-BE49-F238E27FC236}">
                <a16:creationId xmlns:a16="http://schemas.microsoft.com/office/drawing/2014/main" id="{B4055DBB-70E7-497F-CEA9-06B43676D429}"/>
              </a:ext>
            </a:extLst>
          </p:cNvPr>
          <p:cNvSpPr txBox="1">
            <a:spLocks noGrp="1"/>
          </p:cNvSpPr>
          <p:nvPr>
            <p:ph type="title"/>
          </p:nvPr>
        </p:nvSpPr>
        <p:spPr>
          <a:xfrm>
            <a:off x="609600" y="609600"/>
            <a:ext cx="10972800" cy="752475"/>
          </a:xfrm>
          <a:prstGeom prst="rect">
            <a:avLst/>
          </a:prstGeom>
        </p:spPr>
        <p:txBody>
          <a:bodyPr anchor="t">
            <a:noAutofit/>
          </a:bodyPr>
          <a:lstStyle>
            <a:lvl1pPr defTabSz="577850">
              <a:lnSpc>
                <a:spcPct val="120000"/>
              </a:lnSpc>
              <a:defRPr sz="8119" spc="-81">
                <a:latin typeface="Druk Wide Medium"/>
                <a:ea typeface="Druk Wide Medium"/>
                <a:cs typeface="Druk Wide Medium"/>
                <a:sym typeface="Druk Wide Medium"/>
              </a:defRPr>
            </a:lvl1pPr>
          </a:lstStyle>
          <a:p>
            <a:r>
              <a:rPr lang="en-GB" sz="3600" b="1">
                <a:solidFill>
                  <a:schemeClr val="bg1"/>
                </a:solidFill>
                <a:latin typeface="Open Sans" panose="020B0606030504020204" pitchFamily="34" charset="0"/>
                <a:ea typeface="Open Sans" panose="020B0606030504020204" pitchFamily="34" charset="0"/>
                <a:cs typeface="Open Sans" panose="020B0606030504020204" pitchFamily="34" charset="0"/>
              </a:rPr>
              <a:t>Full extent of music workforce </a:t>
            </a:r>
            <a:endParaRPr sz="3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Table 1">
            <a:extLst>
              <a:ext uri="{FF2B5EF4-FFF2-40B4-BE49-F238E27FC236}">
                <a16:creationId xmlns:a16="http://schemas.microsoft.com/office/drawing/2014/main" id="{409ECE43-3DE9-F5E8-8134-3B4786C11A65}"/>
              </a:ext>
            </a:extLst>
          </p:cNvPr>
          <p:cNvGraphicFramePr>
            <a:graphicFrameLocks noGrp="1"/>
          </p:cNvGraphicFramePr>
          <p:nvPr/>
        </p:nvGraphicFramePr>
        <p:xfrm>
          <a:off x="831273" y="1517073"/>
          <a:ext cx="9601205" cy="4521531"/>
        </p:xfrm>
        <a:graphic>
          <a:graphicData uri="http://schemas.openxmlformats.org/drawingml/2006/table">
            <a:tbl>
              <a:tblPr firstRow="1" firstCol="1" bandRow="1">
                <a:tableStyleId>{5940675A-B579-460E-94D1-54222C63F5DA}</a:tableStyleId>
              </a:tblPr>
              <a:tblGrid>
                <a:gridCol w="2865682">
                  <a:extLst>
                    <a:ext uri="{9D8B030D-6E8A-4147-A177-3AD203B41FA5}">
                      <a16:colId xmlns:a16="http://schemas.microsoft.com/office/drawing/2014/main" val="38776852"/>
                    </a:ext>
                  </a:extLst>
                </a:gridCol>
                <a:gridCol w="1346679">
                  <a:extLst>
                    <a:ext uri="{9D8B030D-6E8A-4147-A177-3AD203B41FA5}">
                      <a16:colId xmlns:a16="http://schemas.microsoft.com/office/drawing/2014/main" val="2985350098"/>
                    </a:ext>
                  </a:extLst>
                </a:gridCol>
                <a:gridCol w="1346679">
                  <a:extLst>
                    <a:ext uri="{9D8B030D-6E8A-4147-A177-3AD203B41FA5}">
                      <a16:colId xmlns:a16="http://schemas.microsoft.com/office/drawing/2014/main" val="536699849"/>
                    </a:ext>
                  </a:extLst>
                </a:gridCol>
                <a:gridCol w="1347743">
                  <a:extLst>
                    <a:ext uri="{9D8B030D-6E8A-4147-A177-3AD203B41FA5}">
                      <a16:colId xmlns:a16="http://schemas.microsoft.com/office/drawing/2014/main" val="2985099127"/>
                    </a:ext>
                  </a:extLst>
                </a:gridCol>
                <a:gridCol w="1346679">
                  <a:extLst>
                    <a:ext uri="{9D8B030D-6E8A-4147-A177-3AD203B41FA5}">
                      <a16:colId xmlns:a16="http://schemas.microsoft.com/office/drawing/2014/main" val="1126659479"/>
                    </a:ext>
                  </a:extLst>
                </a:gridCol>
                <a:gridCol w="1347743">
                  <a:extLst>
                    <a:ext uri="{9D8B030D-6E8A-4147-A177-3AD203B41FA5}">
                      <a16:colId xmlns:a16="http://schemas.microsoft.com/office/drawing/2014/main" val="1065206901"/>
                    </a:ext>
                  </a:extLst>
                </a:gridCol>
              </a:tblGrid>
              <a:tr h="993916">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Sub-sector</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Registered businesses</a:t>
                      </a:r>
                    </a:p>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(Tiers 1+2)</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Visible Freelancers</a:t>
                      </a:r>
                    </a:p>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(Tier 3)</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Invisible freelancers</a:t>
                      </a:r>
                    </a:p>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(Tier 4)</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FTE</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Direct GVA</a:t>
                      </a:r>
                    </a:p>
                  </a:txBody>
                  <a:tcPr marL="18098" marR="18098" marT="35878" marB="35878" anchor="ctr"/>
                </a:tc>
                <a:extLst>
                  <a:ext uri="{0D108BD9-81ED-4DB2-BD59-A6C34878D82A}">
                    <a16:rowId xmlns:a16="http://schemas.microsoft.com/office/drawing/2014/main" val="700821561"/>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Artists &amp; Musicians</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252</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3,033</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1,715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5,000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£88.0m</a:t>
                      </a:r>
                    </a:p>
                  </a:txBody>
                  <a:tcPr marL="18098" marR="18098" marT="35878" marB="35878" anchor="ctr"/>
                </a:tc>
                <a:extLst>
                  <a:ext uri="{0D108BD9-81ED-4DB2-BD59-A6C34878D82A}">
                    <a16:rowId xmlns:a16="http://schemas.microsoft.com/office/drawing/2014/main" val="29203876"/>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Live &amp; Events</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620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450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750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1,820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£99.4m</a:t>
                      </a:r>
                    </a:p>
                  </a:txBody>
                  <a:tcPr marL="18098" marR="18098" marT="35878" marB="35878" anchor="ctr"/>
                </a:tc>
                <a:extLst>
                  <a:ext uri="{0D108BD9-81ED-4DB2-BD59-A6C34878D82A}">
                    <a16:rowId xmlns:a16="http://schemas.microsoft.com/office/drawing/2014/main" val="246953566"/>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Rehearsals &amp; Equipment</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465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320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150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935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£70.3m</a:t>
                      </a:r>
                    </a:p>
                  </a:txBody>
                  <a:tcPr marL="18098" marR="18098" marT="35878" marB="35878" anchor="ctr"/>
                </a:tc>
                <a:extLst>
                  <a:ext uri="{0D108BD9-81ED-4DB2-BD59-A6C34878D82A}">
                    <a16:rowId xmlns:a16="http://schemas.microsoft.com/office/drawing/2014/main" val="1391578462"/>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Recording &amp; Distribution</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420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305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100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825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£60.1m</a:t>
                      </a:r>
                    </a:p>
                  </a:txBody>
                  <a:tcPr marL="18098" marR="18098" marT="35878" marB="35878" anchor="ctr"/>
                </a:tc>
                <a:extLst>
                  <a:ext uri="{0D108BD9-81ED-4DB2-BD59-A6C34878D82A}">
                    <a16:rowId xmlns:a16="http://schemas.microsoft.com/office/drawing/2014/main" val="1428569201"/>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Publishing &amp; Licensing</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350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365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£34.7 M</a:t>
                      </a:r>
                    </a:p>
                  </a:txBody>
                  <a:tcPr marL="18098" marR="18098" marT="35878" marB="35878" anchor="ctr"/>
                </a:tc>
                <a:extLst>
                  <a:ext uri="{0D108BD9-81ED-4DB2-BD59-A6C34878D82A}">
                    <a16:rowId xmlns:a16="http://schemas.microsoft.com/office/drawing/2014/main" val="2097141913"/>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Management &amp; Business Services</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115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115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75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305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£12.9m</a:t>
                      </a:r>
                    </a:p>
                  </a:txBody>
                  <a:tcPr marL="18098" marR="18098" marT="35878" marB="35878" anchor="ctr"/>
                </a:tc>
                <a:extLst>
                  <a:ext uri="{0D108BD9-81ED-4DB2-BD59-A6C34878D82A}">
                    <a16:rowId xmlns:a16="http://schemas.microsoft.com/office/drawing/2014/main" val="1883409360"/>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Marketing &amp; Media</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135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185</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320</a:t>
                      </a:r>
                    </a:p>
                  </a:txBody>
                  <a:tcPr marL="18098" marR="18098" marT="35878" marB="35878" anchor="ctr"/>
                </a:tc>
                <a:tc>
                  <a:txBody>
                    <a:bodyPr/>
                    <a:lstStyle/>
                    <a:p>
                      <a:pPr indent="-226695" algn="ctr">
                        <a:lnSpc>
                          <a:spcPct val="115000"/>
                        </a:lnSpc>
                        <a:spcAft>
                          <a:spcPts val="600"/>
                        </a:spcAft>
                        <a:buNone/>
                      </a:pPr>
                      <a:r>
                        <a:rPr lang="en-GB" sz="1600"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£8.8m</a:t>
                      </a:r>
                    </a:p>
                  </a:txBody>
                  <a:tcPr marL="18098" marR="18098" marT="35878" marB="35878" anchor="ctr"/>
                </a:tc>
                <a:extLst>
                  <a:ext uri="{0D108BD9-81ED-4DB2-BD59-A6C34878D82A}">
                    <a16:rowId xmlns:a16="http://schemas.microsoft.com/office/drawing/2014/main" val="1392948641"/>
                  </a:ext>
                </a:extLst>
              </a:tr>
              <a:tr h="416088">
                <a:tc>
                  <a:txBody>
                    <a:bodyPr/>
                    <a:lstStyle/>
                    <a:p>
                      <a:pPr indent="-226695">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 INTEGRATED CASE</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2,357</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4,423</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2,790</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9,570</a:t>
                      </a:r>
                    </a:p>
                  </a:txBody>
                  <a:tcPr marL="18098" marR="18098" marT="35878" marB="35878" anchor="ctr"/>
                </a:tc>
                <a:tc>
                  <a:txBody>
                    <a:bodyPr/>
                    <a:lstStyle/>
                    <a:p>
                      <a:pPr indent="-226695" algn="ctr">
                        <a:lnSpc>
                          <a:spcPct val="115000"/>
                        </a:lnSpc>
                        <a:spcAft>
                          <a:spcPts val="600"/>
                        </a:spcAft>
                        <a:buNone/>
                      </a:pPr>
                      <a:r>
                        <a:rPr lang="en-GB" sz="1600" b="1" kern="1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£373.7m</a:t>
                      </a:r>
                    </a:p>
                  </a:txBody>
                  <a:tcPr marL="18098" marR="18098" marT="35878" marB="35878" anchor="ctr"/>
                </a:tc>
                <a:extLst>
                  <a:ext uri="{0D108BD9-81ED-4DB2-BD59-A6C34878D82A}">
                    <a16:rowId xmlns:a16="http://schemas.microsoft.com/office/drawing/2014/main" val="993680182"/>
                  </a:ext>
                </a:extLst>
              </a:tr>
            </a:tbl>
          </a:graphicData>
        </a:graphic>
      </p:graphicFrame>
    </p:spTree>
    <p:extLst>
      <p:ext uri="{BB962C8B-B14F-4D97-AF65-F5344CB8AC3E}">
        <p14:creationId xmlns:p14="http://schemas.microsoft.com/office/powerpoint/2010/main" val="3453988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2B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5E6AC-C2DD-A8B6-09B7-DF77AEB547F3}"/>
              </a:ext>
            </a:extLst>
          </p:cNvPr>
          <p:cNvSpPr>
            <a:spLocks noGrp="1"/>
          </p:cNvSpPr>
          <p:nvPr>
            <p:ph type="title"/>
          </p:nvPr>
        </p:nvSpPr>
        <p:spPr>
          <a:xfrm>
            <a:off x="838200" y="365125"/>
            <a:ext cx="10515600" cy="946439"/>
          </a:xfrm>
        </p:spPr>
        <p:txBody>
          <a:bodyPr/>
          <a:lstStyle/>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The Future of LCR Music…  </a:t>
            </a:r>
          </a:p>
        </p:txBody>
      </p:sp>
      <p:sp>
        <p:nvSpPr>
          <p:cNvPr id="3" name="Content Placeholder 2">
            <a:extLst>
              <a:ext uri="{FF2B5EF4-FFF2-40B4-BE49-F238E27FC236}">
                <a16:creationId xmlns:a16="http://schemas.microsoft.com/office/drawing/2014/main" id="{268B58D2-EE6B-1CBA-0766-706E6E01C7D6}"/>
              </a:ext>
            </a:extLst>
          </p:cNvPr>
          <p:cNvSpPr>
            <a:spLocks noGrp="1"/>
          </p:cNvSpPr>
          <p:nvPr>
            <p:ph idx="1"/>
          </p:nvPr>
        </p:nvSpPr>
        <p:spPr>
          <a:xfrm>
            <a:off x="939800" y="1311564"/>
            <a:ext cx="10744200" cy="4351338"/>
          </a:xfrm>
        </p:spPr>
        <p:txBody>
          <a:bodyPr>
            <a:normAutofit fontScale="85000" lnSpcReduction="20000"/>
          </a:bodyPr>
          <a:lstStyle/>
          <a:p>
            <a:pPr marL="0" indent="0">
              <a:buNone/>
            </a:pPr>
            <a:r>
              <a:rPr lang="en-GB" b="1" u="sng">
                <a:solidFill>
                  <a:schemeClr val="bg1"/>
                </a:solidFill>
                <a:latin typeface="Open Sans" panose="020B0606030504020204" pitchFamily="34" charset="0"/>
                <a:ea typeface="Open Sans" panose="020B0606030504020204" pitchFamily="34" charset="0"/>
                <a:cs typeface="Open Sans" panose="020B0606030504020204" pitchFamily="34" charset="0"/>
              </a:rPr>
              <a:t>Opportunities </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MusicFutures – Investment into Innovative R&amp;D &amp; Business Growth </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Creative Place Growth Fund – Bid into ringfenced funding </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One Creative North – Stronger Collective Regional Voice </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Music Export: Northern England?</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Transmedia and convergence - </a:t>
            </a:r>
          </a:p>
          <a:p>
            <a:pPr marL="0" indent="0">
              <a:buNone/>
            </a:pPr>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u="sng">
                <a:solidFill>
                  <a:schemeClr val="bg1"/>
                </a:solidFill>
                <a:latin typeface="Open Sans" panose="020B0606030504020204" pitchFamily="34" charset="0"/>
                <a:ea typeface="Open Sans" panose="020B0606030504020204" pitchFamily="34" charset="0"/>
                <a:cs typeface="Open Sans" panose="020B0606030504020204" pitchFamily="34" charset="0"/>
              </a:rPr>
              <a:t>Challenges </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Music is just one sub-sector of the CI and harder to quantify</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Pace of politics of CAs</a:t>
            </a:r>
          </a:p>
          <a:p>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LA and CA relationships </a:t>
            </a:r>
          </a:p>
          <a:p>
            <a:endParaRPr lang="en-GB">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92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2B6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00CD-A724-83D3-DA07-BCA3EAAE7458}"/>
              </a:ext>
            </a:extLst>
          </p:cNvPr>
          <p:cNvSpPr>
            <a:spLocks noGrp="1"/>
          </p:cNvSpPr>
          <p:nvPr>
            <p:ph type="title"/>
          </p:nvPr>
        </p:nvSpPr>
        <p:spPr>
          <a:xfrm>
            <a:off x="838200" y="2526434"/>
            <a:ext cx="10515600" cy="1325563"/>
          </a:xfrm>
        </p:spPr>
        <p:txBody>
          <a:bodyPr/>
          <a:lstStyle/>
          <a:p>
            <a:pPr algn="ctr"/>
            <a:r>
              <a:rPr lang="en-GB">
                <a:solidFill>
                  <a:schemeClr val="bg1"/>
                </a:solidFill>
                <a:latin typeface="Open Sans" panose="020B0606030504020204" pitchFamily="34" charset="0"/>
                <a:ea typeface="Open Sans" panose="020B0606030504020204" pitchFamily="34" charset="0"/>
                <a:cs typeface="Open Sans" panose="020B0606030504020204" pitchFamily="34" charset="0"/>
              </a:rPr>
              <a:t>Thank You </a:t>
            </a:r>
          </a:p>
        </p:txBody>
      </p:sp>
      <p:pic>
        <p:nvPicPr>
          <p:cNvPr id="4" name="Picture 3">
            <a:extLst>
              <a:ext uri="{FF2B5EF4-FFF2-40B4-BE49-F238E27FC236}">
                <a16:creationId xmlns:a16="http://schemas.microsoft.com/office/drawing/2014/main" id="{95318E86-23FB-EC3A-D241-3BBB36C7CFA9}"/>
              </a:ext>
            </a:extLst>
          </p:cNvPr>
          <p:cNvPicPr>
            <a:picLocks noChangeAspect="1"/>
          </p:cNvPicPr>
          <p:nvPr/>
        </p:nvPicPr>
        <p:blipFill>
          <a:blip r:embed="rId2"/>
          <a:stretch>
            <a:fillRect/>
          </a:stretch>
        </p:blipFill>
        <p:spPr>
          <a:xfrm>
            <a:off x="8222588" y="4946617"/>
            <a:ext cx="3330710" cy="1060893"/>
          </a:xfrm>
          <a:prstGeom prst="rect">
            <a:avLst/>
          </a:prstGeom>
        </p:spPr>
      </p:pic>
      <p:pic>
        <p:nvPicPr>
          <p:cNvPr id="6" name="Picture 5">
            <a:extLst>
              <a:ext uri="{FF2B5EF4-FFF2-40B4-BE49-F238E27FC236}">
                <a16:creationId xmlns:a16="http://schemas.microsoft.com/office/drawing/2014/main" id="{980012E3-DC57-205F-2455-312D765C86E1}"/>
              </a:ext>
            </a:extLst>
          </p:cNvPr>
          <p:cNvPicPr>
            <a:picLocks noChangeAspect="1"/>
          </p:cNvPicPr>
          <p:nvPr/>
        </p:nvPicPr>
        <p:blipFill>
          <a:blip r:embed="rId3"/>
          <a:stretch>
            <a:fillRect/>
          </a:stretch>
        </p:blipFill>
        <p:spPr>
          <a:xfrm>
            <a:off x="838200" y="4515039"/>
            <a:ext cx="2371725" cy="1676704"/>
          </a:xfrm>
          <a:prstGeom prst="rect">
            <a:avLst/>
          </a:prstGeom>
        </p:spPr>
      </p:pic>
      <p:pic>
        <p:nvPicPr>
          <p:cNvPr id="8" name="Picture 7">
            <a:extLst>
              <a:ext uri="{FF2B5EF4-FFF2-40B4-BE49-F238E27FC236}">
                <a16:creationId xmlns:a16="http://schemas.microsoft.com/office/drawing/2014/main" id="{01AF4EA7-9CDB-AC67-F215-D2732FA6F9E4}"/>
              </a:ext>
            </a:extLst>
          </p:cNvPr>
          <p:cNvPicPr>
            <a:picLocks noChangeAspect="1"/>
          </p:cNvPicPr>
          <p:nvPr/>
        </p:nvPicPr>
        <p:blipFill>
          <a:blip r:embed="rId4"/>
          <a:stretch>
            <a:fillRect/>
          </a:stretch>
        </p:blipFill>
        <p:spPr>
          <a:xfrm>
            <a:off x="4910137" y="4515039"/>
            <a:ext cx="2371725" cy="1924050"/>
          </a:xfrm>
          <a:prstGeom prst="rect">
            <a:avLst/>
          </a:prstGeom>
        </p:spPr>
      </p:pic>
    </p:spTree>
    <p:extLst>
      <p:ext uri="{BB962C8B-B14F-4D97-AF65-F5344CB8AC3E}">
        <p14:creationId xmlns:p14="http://schemas.microsoft.com/office/powerpoint/2010/main" val="559831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2da8360-be32-4ce8-8a8c-b1c935396eb4" xsi:nil="true"/>
    <lcf76f155ced4ddcb4097134ff3c332f xmlns="3331f0b5-065f-4d19-b2cb-a4ec05f7373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7B9783F16A1345B423FF307C94A636" ma:contentTypeVersion="19" ma:contentTypeDescription="Create a new document." ma:contentTypeScope="" ma:versionID="842dfd0ea7048ae560cc4528e7c82d7f">
  <xsd:schema xmlns:xsd="http://www.w3.org/2001/XMLSchema" xmlns:xs="http://www.w3.org/2001/XMLSchema" xmlns:p="http://schemas.microsoft.com/office/2006/metadata/properties" xmlns:ns2="3331f0b5-065f-4d19-b2cb-a4ec05f73739" xmlns:ns3="72da8360-be32-4ce8-8a8c-b1c935396eb4" targetNamespace="http://schemas.microsoft.com/office/2006/metadata/properties" ma:root="true" ma:fieldsID="15e44daa199c8c877d0b6bdca2b60ac3" ns2:_="" ns3:_="">
    <xsd:import namespace="3331f0b5-065f-4d19-b2cb-a4ec05f73739"/>
    <xsd:import namespace="72da8360-be32-4ce8-8a8c-b1c935396eb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1f0b5-065f-4d19-b2cb-a4ec05f73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4bed4e-aa13-4ff6-99a1-91ce07783e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da8360-be32-4ce8-8a8c-b1c935396eb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048428-bbc3-429a-b8bf-9775ca1a04b0}" ma:internalName="TaxCatchAll" ma:showField="CatchAllData" ma:web="72da8360-be32-4ce8-8a8c-b1c935396e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AFA4CC-F861-42CE-A864-D7F5B971EF31}">
  <ds:schemaRefs>
    <ds:schemaRef ds:uri="1364a245-e493-41ed-bb8d-07b284efa9d7"/>
    <ds:schemaRef ds:uri="3331f0b5-065f-4d19-b2cb-a4ec05f73739"/>
    <ds:schemaRef ds:uri="369a6785-7c20-4394-a076-f65286349692"/>
    <ds:schemaRef ds:uri="72da8360-be32-4ce8-8a8c-b1c935396e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C0CB0E-FFBF-4004-A993-56985C11CE65}">
  <ds:schemaRefs>
    <ds:schemaRef ds:uri="http://schemas.microsoft.com/sharepoint/v3/contenttype/forms"/>
  </ds:schemaRefs>
</ds:datastoreItem>
</file>

<file path=customXml/itemProps3.xml><?xml version="1.0" encoding="utf-8"?>
<ds:datastoreItem xmlns:ds="http://schemas.openxmlformats.org/officeDocument/2006/customXml" ds:itemID="{C3581F01-2C89-43E4-8B3D-132A88170885}">
  <ds:schemaRefs>
    <ds:schemaRef ds:uri="3331f0b5-065f-4d19-b2cb-a4ec05f73739"/>
    <ds:schemaRef ds:uri="72da8360-be32-4ce8-8a8c-b1c935396e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476</Words>
  <Application>Microsoft Office PowerPoint</Application>
  <PresentationFormat>Widescreen</PresentationFormat>
  <Paragraphs>128</Paragraphs>
  <Slides>10</Slides>
  <Notes>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Aptos</vt:lpstr>
      <vt:lpstr>Aptos Display</vt:lpstr>
      <vt:lpstr>Arial</vt:lpstr>
      <vt:lpstr>Calibri</vt:lpstr>
      <vt:lpstr>Gill Sans MT</vt:lpstr>
      <vt:lpstr>Helvetica</vt:lpstr>
      <vt:lpstr>Open Sans</vt:lpstr>
      <vt:lpstr>Open Sans Bold</vt:lpstr>
      <vt:lpstr>Trebuchet MS</vt:lpstr>
      <vt:lpstr>office theme</vt:lpstr>
      <vt:lpstr>PowerPoint Presentation</vt:lpstr>
      <vt:lpstr>PowerPoint Presentation</vt:lpstr>
      <vt:lpstr>PowerPoint Presentation</vt:lpstr>
      <vt:lpstr>PowerPoint Presentation</vt:lpstr>
      <vt:lpstr>PowerPoint Presentation</vt:lpstr>
      <vt:lpstr>MUSIC SECTOR economic impact</vt:lpstr>
      <vt:lpstr>Full extent of music workforce </vt:lpstr>
      <vt:lpstr>The Future of LCR Music…  </vt:lpstr>
      <vt:lpstr>Thank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Charlotte Osborn-Forde</dc:creator>
  <cp:lastModifiedBy>Office</cp:lastModifiedBy>
  <cp:revision>4</cp:revision>
  <dcterms:created xsi:type="dcterms:W3CDTF">2025-04-04T14:42:47Z</dcterms:created>
  <dcterms:modified xsi:type="dcterms:W3CDTF">2026-02-23T16:28:13Z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0x0101007B7B9783F16A1345B423FF307C94A636</vt:lpwstr>
  </property>
  <property fmtid="{D5CDD505-2E9C-101B-9397-08002B2CF9AE}" pid="3" name="MediaServiceImageTags">
    <vt:lpwstr/>
  </property>
</Properties>
</file>