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3817" r:id="rId5"/>
    <p:sldMasterId id="2147483648" r:id="rId6"/>
    <p:sldMasterId id="2147483829" r:id="rId7"/>
    <p:sldMasterId id="2147483660" r:id="rId8"/>
  </p:sldMasterIdLst>
  <p:notesMasterIdLst>
    <p:notesMasterId r:id="rId58"/>
  </p:notesMasterIdLst>
  <p:sldIdLst>
    <p:sldId id="261" r:id="rId9"/>
    <p:sldId id="2147473436" r:id="rId10"/>
    <p:sldId id="256" r:id="rId11"/>
    <p:sldId id="2147473452" r:id="rId12"/>
    <p:sldId id="2147473453" r:id="rId13"/>
    <p:sldId id="2147473454" r:id="rId14"/>
    <p:sldId id="2147473455" r:id="rId15"/>
    <p:sldId id="2147473456" r:id="rId16"/>
    <p:sldId id="2147473457" r:id="rId17"/>
    <p:sldId id="263" r:id="rId18"/>
    <p:sldId id="264" r:id="rId19"/>
    <p:sldId id="265" r:id="rId20"/>
    <p:sldId id="266" r:id="rId21"/>
    <p:sldId id="267" r:id="rId22"/>
    <p:sldId id="2147473645" r:id="rId23"/>
    <p:sldId id="257" r:id="rId24"/>
    <p:sldId id="2147473445" r:id="rId25"/>
    <p:sldId id="2147473446" r:id="rId26"/>
    <p:sldId id="259" r:id="rId27"/>
    <p:sldId id="260" r:id="rId28"/>
    <p:sldId id="262" r:id="rId29"/>
    <p:sldId id="2147473646" r:id="rId30"/>
    <p:sldId id="2147473644" r:id="rId31"/>
    <p:sldId id="1718" r:id="rId32"/>
    <p:sldId id="2147472851" r:id="rId33"/>
    <p:sldId id="2147472880" r:id="rId34"/>
    <p:sldId id="2147472881" r:id="rId35"/>
    <p:sldId id="1732" r:id="rId36"/>
    <p:sldId id="1728" r:id="rId37"/>
    <p:sldId id="2147472879" r:id="rId38"/>
    <p:sldId id="1717" r:id="rId39"/>
    <p:sldId id="2147472871" r:id="rId40"/>
    <p:sldId id="2147472852" r:id="rId41"/>
    <p:sldId id="2147472858" r:id="rId42"/>
    <p:sldId id="2147472873" r:id="rId43"/>
    <p:sldId id="2147472848" r:id="rId44"/>
    <p:sldId id="2147472882" r:id="rId45"/>
    <p:sldId id="2147472853" r:id="rId46"/>
    <p:sldId id="1720" r:id="rId47"/>
    <p:sldId id="2147472847" r:id="rId48"/>
    <p:sldId id="2147473647" r:id="rId49"/>
    <p:sldId id="258" r:id="rId50"/>
    <p:sldId id="271" r:id="rId51"/>
    <p:sldId id="272" r:id="rId52"/>
    <p:sldId id="273" r:id="rId53"/>
    <p:sldId id="270" r:id="rId54"/>
    <p:sldId id="274" r:id="rId55"/>
    <p:sldId id="2147473648" r:id="rId56"/>
    <p:sldId id="2147473643" r:id="rId5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4C"/>
    <a:srgbClr val="F8B534"/>
    <a:srgbClr val="E94B80"/>
    <a:srgbClr val="8CD6E3"/>
    <a:srgbClr val="5EC3B1"/>
    <a:srgbClr val="32CCCC"/>
    <a:srgbClr val="32CCCD"/>
    <a:srgbClr val="60C4B2"/>
    <a:srgbClr val="27686C"/>
    <a:srgbClr val="0099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34990-7A60-1CDE-6879-194876ADC880}" v="240" dt="2026-02-04T18:32:36.221"/>
    <p1510:client id="{2DA5CB4B-1031-2CFD-9A3A-44B412674519}" v="79" dt="2026-02-04T19:03:36.457"/>
    <p1510:client id="{773C1288-2120-17C7-D2C6-5EC4AE7C3E4A}" v="23" dt="2026-02-05T15:11:27.959"/>
    <p1510:client id="{7957512A-9670-54ED-80C5-3C9E0F40DFB9}" v="153" dt="2026-02-04T12:42:58.759"/>
    <p1510:client id="{7A35BBDD-D60C-1EB3-38AA-DE56438F1134}" v="2" dt="2026-02-04T19:05:19.508"/>
    <p1510:client id="{91C0F4C4-D920-9041-7B34-3CB78BCFAD4B}" v="54" dt="2026-02-05T16:10:57.857"/>
    <p1510:client id="{9E8375CA-0ED0-AF01-874B-C48EBEA4A8E5}" v="118" dt="2026-02-05T15:06:34.644"/>
    <p1510:client id="{A0D3EF20-0757-2578-3CB8-1F015BFDE8C9}" v="12" dt="2026-02-05T12:36:1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slrgroup-my.sharepoint.com/personal/katie_sterland_slrconsulting_com/Documents/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lrgroup-my.sharepoint.com/personal/katie_sterland_slrconsulting_com/Documents/Desktop/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80235529385627"/>
          <c:y val="0.17088180112570356"/>
          <c:w val="0.56888325539586515"/>
          <c:h val="0.66568022336795141"/>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85-F542-A7F1-DD46F02ED4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85-F542-A7F1-DD46F02ED4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85-F542-A7F1-DD46F02ED42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Sheet1!$C$6:$C$8</c:f>
              <c:strCache>
                <c:ptCount val="3"/>
                <c:pt idx="0">
                  <c:v>Scope 1</c:v>
                </c:pt>
                <c:pt idx="1">
                  <c:v>Scope 2</c:v>
                </c:pt>
                <c:pt idx="2">
                  <c:v>Scope 3</c:v>
                </c:pt>
              </c:strCache>
            </c:strRef>
          </c:cat>
          <c:val>
            <c:numRef>
              <c:f>Sheet1!$D$6:$D$8</c:f>
              <c:numCache>
                <c:formatCode>0%</c:formatCode>
                <c:ptCount val="3"/>
                <c:pt idx="0">
                  <c:v>0.1</c:v>
                </c:pt>
                <c:pt idx="1">
                  <c:v>0.05</c:v>
                </c:pt>
                <c:pt idx="2">
                  <c:v>0.85</c:v>
                </c:pt>
              </c:numCache>
            </c:numRef>
          </c:val>
          <c:extLst>
            <c:ext xmlns:c16="http://schemas.microsoft.com/office/drawing/2014/chart" uri="{C3380CC4-5D6E-409C-BE32-E72D297353CC}">
              <c16:uniqueId val="{00000006-0985-F542-A7F1-DD46F02ED42F}"/>
            </c:ext>
          </c:extLst>
        </c:ser>
        <c:dLbls>
          <c:showLegendKey val="0"/>
          <c:showVal val="0"/>
          <c:showCatName val="1"/>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CD-AF46-83CA-89BCF71D34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CD-AF46-83CA-89BCF71D3467}"/>
              </c:ext>
            </c:extLst>
          </c:dPt>
          <c:dPt>
            <c:idx val="2"/>
            <c:bubble3D val="0"/>
            <c:spPr>
              <a:solidFill>
                <a:srgbClr val="D6F691"/>
              </a:solidFill>
              <a:ln w="19050">
                <a:solidFill>
                  <a:schemeClr val="lt1"/>
                </a:solidFill>
              </a:ln>
              <a:effectLst/>
            </c:spPr>
            <c:extLst>
              <c:ext xmlns:c16="http://schemas.microsoft.com/office/drawing/2014/chart" uri="{C3380CC4-5D6E-409C-BE32-E72D297353CC}">
                <c16:uniqueId val="{00000005-51CD-AF46-83CA-89BCF71D34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CD-AF46-83CA-89BCF71D3467}"/>
              </c:ext>
            </c:extLst>
          </c:dPt>
          <c:dPt>
            <c:idx val="4"/>
            <c:bubble3D val="0"/>
            <c:spPr>
              <a:solidFill>
                <a:srgbClr val="667544"/>
              </a:solidFill>
              <a:ln w="19050">
                <a:solidFill>
                  <a:schemeClr val="lt1"/>
                </a:solidFill>
              </a:ln>
              <a:effectLst/>
            </c:spPr>
            <c:extLst>
              <c:ext xmlns:c16="http://schemas.microsoft.com/office/drawing/2014/chart" uri="{C3380CC4-5D6E-409C-BE32-E72D297353CC}">
                <c16:uniqueId val="{00000009-51CD-AF46-83CA-89BCF71D346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Sheet1!$G$24:$G$28</c:f>
              <c:strCache>
                <c:ptCount val="5"/>
                <c:pt idx="0">
                  <c:v>Scope 1</c:v>
                </c:pt>
                <c:pt idx="1">
                  <c:v>Scope 2</c:v>
                </c:pt>
                <c:pt idx="2">
                  <c:v>Business Travel (Artist/Crew Travel)</c:v>
                </c:pt>
                <c:pt idx="3">
                  <c:v>Audience Travel</c:v>
                </c:pt>
                <c:pt idx="4">
                  <c:v>Other Scope 3</c:v>
                </c:pt>
              </c:strCache>
            </c:strRef>
          </c:cat>
          <c:val>
            <c:numRef>
              <c:f>Sheet1!$H$24:$H$28</c:f>
              <c:numCache>
                <c:formatCode>0%</c:formatCode>
                <c:ptCount val="5"/>
                <c:pt idx="0">
                  <c:v>0.1</c:v>
                </c:pt>
                <c:pt idx="1">
                  <c:v>0.05</c:v>
                </c:pt>
                <c:pt idx="2">
                  <c:v>0.4</c:v>
                </c:pt>
                <c:pt idx="3">
                  <c:v>0.3</c:v>
                </c:pt>
                <c:pt idx="4">
                  <c:v>0.15</c:v>
                </c:pt>
              </c:numCache>
            </c:numRef>
          </c:val>
          <c:extLst>
            <c:ext xmlns:c16="http://schemas.microsoft.com/office/drawing/2014/chart" uri="{C3380CC4-5D6E-409C-BE32-E72D297353CC}">
              <c16:uniqueId val="{0000000A-51CD-AF46-83CA-89BCF71D3467}"/>
            </c:ext>
          </c:extLst>
        </c:ser>
        <c:dLbls>
          <c:showLegendKey val="0"/>
          <c:showVal val="0"/>
          <c:showCatName val="1"/>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CADE6-2DB5-44D4-AEEE-6F3D896E6820}" type="doc">
      <dgm:prSet loTypeId="urn:microsoft.com/office/officeart/2005/8/layout/process1" loCatId="process" qsTypeId="urn:microsoft.com/office/officeart/2005/8/quickstyle/simple1" qsCatId="simple" csTypeId="urn:microsoft.com/office/officeart/2005/8/colors/colorful3" csCatId="colorful" phldr="1"/>
      <dgm:spPr/>
    </dgm:pt>
    <dgm:pt modelId="{33DD3836-34AE-4144-A523-1EF2A7868C8A}">
      <dgm:prSet phldrT="[Text]"/>
      <dgm:spPr>
        <a:solidFill>
          <a:schemeClr val="accent1"/>
        </a:solidFill>
      </dgm:spPr>
      <dgm:t>
        <a:bodyPr/>
        <a:lstStyle/>
        <a:p>
          <a:r>
            <a:rPr lang="en-GB" b="1" dirty="0"/>
            <a:t>1. Reduce energy demand</a:t>
          </a:r>
        </a:p>
      </dgm:t>
    </dgm:pt>
    <dgm:pt modelId="{F6DAFE2C-245F-4DC5-910E-52880D3C4EC7}" type="parTrans" cxnId="{2C14D553-5A8F-408C-B630-5D80A127892F}">
      <dgm:prSet/>
      <dgm:spPr/>
      <dgm:t>
        <a:bodyPr/>
        <a:lstStyle/>
        <a:p>
          <a:endParaRPr lang="en-GB" b="1"/>
        </a:p>
      </dgm:t>
    </dgm:pt>
    <dgm:pt modelId="{B565467C-964E-4603-8929-6C7A092EDD84}" type="sibTrans" cxnId="{2C14D553-5A8F-408C-B630-5D80A127892F}">
      <dgm:prSet/>
      <dgm:spPr>
        <a:solidFill>
          <a:srgbClr val="B2D77D"/>
        </a:solidFill>
      </dgm:spPr>
      <dgm:t>
        <a:bodyPr/>
        <a:lstStyle/>
        <a:p>
          <a:endParaRPr lang="en-GB" b="1"/>
        </a:p>
      </dgm:t>
    </dgm:pt>
    <dgm:pt modelId="{D8C04BC4-6799-44DE-B0FF-3354CA3EA165}">
      <dgm:prSet phldrT="[Text]"/>
      <dgm:spPr>
        <a:solidFill>
          <a:schemeClr val="accent3"/>
        </a:solidFill>
      </dgm:spPr>
      <dgm:t>
        <a:bodyPr/>
        <a:lstStyle/>
        <a:p>
          <a:r>
            <a:rPr lang="en-GB" b="1"/>
            <a:t>2. Electrify </a:t>
          </a:r>
        </a:p>
      </dgm:t>
    </dgm:pt>
    <dgm:pt modelId="{02804C67-A3D7-40EE-BEED-F24151B539A2}" type="parTrans" cxnId="{4D00DAA5-BFBD-4FD5-AFD9-86E609F08FAA}">
      <dgm:prSet/>
      <dgm:spPr/>
      <dgm:t>
        <a:bodyPr/>
        <a:lstStyle/>
        <a:p>
          <a:endParaRPr lang="en-GB" b="1"/>
        </a:p>
      </dgm:t>
    </dgm:pt>
    <dgm:pt modelId="{9E567488-28F9-456E-AE17-4F5328826AA8}" type="sibTrans" cxnId="{4D00DAA5-BFBD-4FD5-AFD9-86E609F08FAA}">
      <dgm:prSet/>
      <dgm:spPr>
        <a:solidFill>
          <a:srgbClr val="B2D77D"/>
        </a:solidFill>
      </dgm:spPr>
      <dgm:t>
        <a:bodyPr/>
        <a:lstStyle/>
        <a:p>
          <a:endParaRPr lang="en-GB" b="1"/>
        </a:p>
      </dgm:t>
    </dgm:pt>
    <dgm:pt modelId="{5A6B4DF0-9431-4689-AAB0-811D7D996C3E}">
      <dgm:prSet phldrT="[Text]"/>
      <dgm:spPr>
        <a:solidFill>
          <a:schemeClr val="accent2"/>
        </a:solidFill>
      </dgm:spPr>
      <dgm:t>
        <a:bodyPr/>
        <a:lstStyle/>
        <a:p>
          <a:r>
            <a:rPr lang="en-GB" b="1"/>
            <a:t>3. Switch to renewables</a:t>
          </a:r>
        </a:p>
      </dgm:t>
    </dgm:pt>
    <dgm:pt modelId="{7D1FF3A8-A050-4001-BF42-E4EB44163A33}" type="parTrans" cxnId="{AC30ECAD-1557-46F0-9979-5352BD84D77D}">
      <dgm:prSet/>
      <dgm:spPr/>
      <dgm:t>
        <a:bodyPr/>
        <a:lstStyle/>
        <a:p>
          <a:endParaRPr lang="en-GB" b="1"/>
        </a:p>
      </dgm:t>
    </dgm:pt>
    <dgm:pt modelId="{6C79BAE5-32BC-4D78-B1C6-DB6FF849E798}" type="sibTrans" cxnId="{AC30ECAD-1557-46F0-9979-5352BD84D77D}">
      <dgm:prSet/>
      <dgm:spPr/>
      <dgm:t>
        <a:bodyPr/>
        <a:lstStyle/>
        <a:p>
          <a:endParaRPr lang="en-GB" b="1"/>
        </a:p>
      </dgm:t>
    </dgm:pt>
    <dgm:pt modelId="{BF22AEF8-98B8-4F52-99CA-67241CC67445}" type="pres">
      <dgm:prSet presAssocID="{E3CCADE6-2DB5-44D4-AEEE-6F3D896E6820}" presName="Name0" presStyleCnt="0">
        <dgm:presLayoutVars>
          <dgm:dir/>
          <dgm:resizeHandles val="exact"/>
        </dgm:presLayoutVars>
      </dgm:prSet>
      <dgm:spPr/>
    </dgm:pt>
    <dgm:pt modelId="{30033E36-0F4C-42CE-BEA6-AB52064E3292}" type="pres">
      <dgm:prSet presAssocID="{33DD3836-34AE-4144-A523-1EF2A7868C8A}" presName="node" presStyleLbl="node1" presStyleIdx="0" presStyleCnt="3">
        <dgm:presLayoutVars>
          <dgm:bulletEnabled val="1"/>
        </dgm:presLayoutVars>
      </dgm:prSet>
      <dgm:spPr/>
    </dgm:pt>
    <dgm:pt modelId="{0F7AC311-4AB0-402F-9660-FBCEBCEF1A8C}" type="pres">
      <dgm:prSet presAssocID="{B565467C-964E-4603-8929-6C7A092EDD84}" presName="sibTrans" presStyleLbl="sibTrans2D1" presStyleIdx="0" presStyleCnt="2"/>
      <dgm:spPr/>
    </dgm:pt>
    <dgm:pt modelId="{AA88BF3C-76DC-49B9-B90D-BCE126A7FC26}" type="pres">
      <dgm:prSet presAssocID="{B565467C-964E-4603-8929-6C7A092EDD84}" presName="connectorText" presStyleLbl="sibTrans2D1" presStyleIdx="0" presStyleCnt="2"/>
      <dgm:spPr/>
    </dgm:pt>
    <dgm:pt modelId="{89B1B45F-35FC-4000-9A92-70901D5E2535}" type="pres">
      <dgm:prSet presAssocID="{D8C04BC4-6799-44DE-B0FF-3354CA3EA165}" presName="node" presStyleLbl="node1" presStyleIdx="1" presStyleCnt="3">
        <dgm:presLayoutVars>
          <dgm:bulletEnabled val="1"/>
        </dgm:presLayoutVars>
      </dgm:prSet>
      <dgm:spPr/>
    </dgm:pt>
    <dgm:pt modelId="{38A2D098-3033-4E5B-BECB-F463E0862608}" type="pres">
      <dgm:prSet presAssocID="{9E567488-28F9-456E-AE17-4F5328826AA8}" presName="sibTrans" presStyleLbl="sibTrans2D1" presStyleIdx="1" presStyleCnt="2"/>
      <dgm:spPr/>
    </dgm:pt>
    <dgm:pt modelId="{83BA912E-91FB-4024-A0D9-1CE088CECE5D}" type="pres">
      <dgm:prSet presAssocID="{9E567488-28F9-456E-AE17-4F5328826AA8}" presName="connectorText" presStyleLbl="sibTrans2D1" presStyleIdx="1" presStyleCnt="2"/>
      <dgm:spPr/>
    </dgm:pt>
    <dgm:pt modelId="{3FF68544-E269-4BA8-8C69-BB395572BFFE}" type="pres">
      <dgm:prSet presAssocID="{5A6B4DF0-9431-4689-AAB0-811D7D996C3E}" presName="node" presStyleLbl="node1" presStyleIdx="2" presStyleCnt="3">
        <dgm:presLayoutVars>
          <dgm:bulletEnabled val="1"/>
        </dgm:presLayoutVars>
      </dgm:prSet>
      <dgm:spPr/>
    </dgm:pt>
  </dgm:ptLst>
  <dgm:cxnLst>
    <dgm:cxn modelId="{5A50AB04-BED6-49CF-8296-DF9C950F6BF4}" type="presOf" srcId="{B565467C-964E-4603-8929-6C7A092EDD84}" destId="{0F7AC311-4AB0-402F-9660-FBCEBCEF1A8C}" srcOrd="0" destOrd="0" presId="urn:microsoft.com/office/officeart/2005/8/layout/process1"/>
    <dgm:cxn modelId="{8AC0E32A-B3EB-40AC-9778-07B1A22ED791}" type="presOf" srcId="{33DD3836-34AE-4144-A523-1EF2A7868C8A}" destId="{30033E36-0F4C-42CE-BEA6-AB52064E3292}" srcOrd="0" destOrd="0" presId="urn:microsoft.com/office/officeart/2005/8/layout/process1"/>
    <dgm:cxn modelId="{2C14D553-5A8F-408C-B630-5D80A127892F}" srcId="{E3CCADE6-2DB5-44D4-AEEE-6F3D896E6820}" destId="{33DD3836-34AE-4144-A523-1EF2A7868C8A}" srcOrd="0" destOrd="0" parTransId="{F6DAFE2C-245F-4DC5-910E-52880D3C4EC7}" sibTransId="{B565467C-964E-4603-8929-6C7A092EDD84}"/>
    <dgm:cxn modelId="{EFB20059-11B1-4226-8FD4-3F6630F241A8}" type="presOf" srcId="{9E567488-28F9-456E-AE17-4F5328826AA8}" destId="{38A2D098-3033-4E5B-BECB-F463E0862608}" srcOrd="0" destOrd="0" presId="urn:microsoft.com/office/officeart/2005/8/layout/process1"/>
    <dgm:cxn modelId="{4D00DAA5-BFBD-4FD5-AFD9-86E609F08FAA}" srcId="{E3CCADE6-2DB5-44D4-AEEE-6F3D896E6820}" destId="{D8C04BC4-6799-44DE-B0FF-3354CA3EA165}" srcOrd="1" destOrd="0" parTransId="{02804C67-A3D7-40EE-BEED-F24151B539A2}" sibTransId="{9E567488-28F9-456E-AE17-4F5328826AA8}"/>
    <dgm:cxn modelId="{C4AC4CAC-8B9E-49ED-8CD9-179740B17ACA}" type="presOf" srcId="{B565467C-964E-4603-8929-6C7A092EDD84}" destId="{AA88BF3C-76DC-49B9-B90D-BCE126A7FC26}" srcOrd="1" destOrd="0" presId="urn:microsoft.com/office/officeart/2005/8/layout/process1"/>
    <dgm:cxn modelId="{AC30ECAD-1557-46F0-9979-5352BD84D77D}" srcId="{E3CCADE6-2DB5-44D4-AEEE-6F3D896E6820}" destId="{5A6B4DF0-9431-4689-AAB0-811D7D996C3E}" srcOrd="2" destOrd="0" parTransId="{7D1FF3A8-A050-4001-BF42-E4EB44163A33}" sibTransId="{6C79BAE5-32BC-4D78-B1C6-DB6FF849E798}"/>
    <dgm:cxn modelId="{60DD88BC-CB47-490F-A2C3-3E651EBE25A0}" type="presOf" srcId="{E3CCADE6-2DB5-44D4-AEEE-6F3D896E6820}" destId="{BF22AEF8-98B8-4F52-99CA-67241CC67445}" srcOrd="0" destOrd="0" presId="urn:microsoft.com/office/officeart/2005/8/layout/process1"/>
    <dgm:cxn modelId="{0EF256C2-3CA0-432F-B61C-6FF64F790CEE}" type="presOf" srcId="{9E567488-28F9-456E-AE17-4F5328826AA8}" destId="{83BA912E-91FB-4024-A0D9-1CE088CECE5D}" srcOrd="1" destOrd="0" presId="urn:microsoft.com/office/officeart/2005/8/layout/process1"/>
    <dgm:cxn modelId="{5AE6C8C5-A364-4C4C-9651-9FF05712E1E7}" type="presOf" srcId="{5A6B4DF0-9431-4689-AAB0-811D7D996C3E}" destId="{3FF68544-E269-4BA8-8C69-BB395572BFFE}" srcOrd="0" destOrd="0" presId="urn:microsoft.com/office/officeart/2005/8/layout/process1"/>
    <dgm:cxn modelId="{922EF1E1-D753-4E87-8BC2-CBFE55507B95}" type="presOf" srcId="{D8C04BC4-6799-44DE-B0FF-3354CA3EA165}" destId="{89B1B45F-35FC-4000-9A92-70901D5E2535}" srcOrd="0" destOrd="0" presId="urn:microsoft.com/office/officeart/2005/8/layout/process1"/>
    <dgm:cxn modelId="{5F25C026-717F-4806-9ED1-AA716039F1E5}" type="presParOf" srcId="{BF22AEF8-98B8-4F52-99CA-67241CC67445}" destId="{30033E36-0F4C-42CE-BEA6-AB52064E3292}" srcOrd="0" destOrd="0" presId="urn:microsoft.com/office/officeart/2005/8/layout/process1"/>
    <dgm:cxn modelId="{7D4BB09F-4B0F-4C64-9BDC-29A6AD6BA0C4}" type="presParOf" srcId="{BF22AEF8-98B8-4F52-99CA-67241CC67445}" destId="{0F7AC311-4AB0-402F-9660-FBCEBCEF1A8C}" srcOrd="1" destOrd="0" presId="urn:microsoft.com/office/officeart/2005/8/layout/process1"/>
    <dgm:cxn modelId="{944E15A2-0553-47ED-A386-9A9127EDFB26}" type="presParOf" srcId="{0F7AC311-4AB0-402F-9660-FBCEBCEF1A8C}" destId="{AA88BF3C-76DC-49B9-B90D-BCE126A7FC26}" srcOrd="0" destOrd="0" presId="urn:microsoft.com/office/officeart/2005/8/layout/process1"/>
    <dgm:cxn modelId="{377B8F76-BE8D-489A-BED0-0D6D5A9F42D4}" type="presParOf" srcId="{BF22AEF8-98B8-4F52-99CA-67241CC67445}" destId="{89B1B45F-35FC-4000-9A92-70901D5E2535}" srcOrd="2" destOrd="0" presId="urn:microsoft.com/office/officeart/2005/8/layout/process1"/>
    <dgm:cxn modelId="{F79F7649-36D3-4699-971D-A3B8F5FB4E33}" type="presParOf" srcId="{BF22AEF8-98B8-4F52-99CA-67241CC67445}" destId="{38A2D098-3033-4E5B-BECB-F463E0862608}" srcOrd="3" destOrd="0" presId="urn:microsoft.com/office/officeart/2005/8/layout/process1"/>
    <dgm:cxn modelId="{C2F013AE-1003-48BB-9D3A-6936DD194F28}" type="presParOf" srcId="{38A2D098-3033-4E5B-BECB-F463E0862608}" destId="{83BA912E-91FB-4024-A0D9-1CE088CECE5D}" srcOrd="0" destOrd="0" presId="urn:microsoft.com/office/officeart/2005/8/layout/process1"/>
    <dgm:cxn modelId="{A0858356-B040-45E8-B660-72FA763AAD4B}" type="presParOf" srcId="{BF22AEF8-98B8-4F52-99CA-67241CC67445}" destId="{3FF68544-E269-4BA8-8C69-BB395572BFF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33E36-0F4C-42CE-BEA6-AB52064E3292}">
      <dsp:nvSpPr>
        <dsp:cNvPr id="0" name=""/>
        <dsp:cNvSpPr/>
      </dsp:nvSpPr>
      <dsp:spPr>
        <a:xfrm>
          <a:off x="9387" y="0"/>
          <a:ext cx="2805861" cy="88432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1. Reduce energy demand</a:t>
          </a:r>
        </a:p>
      </dsp:txBody>
      <dsp:txXfrm>
        <a:off x="35288" y="25901"/>
        <a:ext cx="2754059" cy="832525"/>
      </dsp:txXfrm>
    </dsp:sp>
    <dsp:sp modelId="{0F7AC311-4AB0-402F-9660-FBCEBCEF1A8C}">
      <dsp:nvSpPr>
        <dsp:cNvPr id="0" name=""/>
        <dsp:cNvSpPr/>
      </dsp:nvSpPr>
      <dsp:spPr>
        <a:xfrm>
          <a:off x="3095835" y="94236"/>
          <a:ext cx="594842" cy="695853"/>
        </a:xfrm>
        <a:prstGeom prst="rightArrow">
          <a:avLst>
            <a:gd name="adj1" fmla="val 60000"/>
            <a:gd name="adj2" fmla="val 50000"/>
          </a:avLst>
        </a:prstGeom>
        <a:solidFill>
          <a:srgbClr val="B2D77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b="1" kern="1200"/>
        </a:p>
      </dsp:txBody>
      <dsp:txXfrm>
        <a:off x="3095835" y="233407"/>
        <a:ext cx="416389" cy="417511"/>
      </dsp:txXfrm>
    </dsp:sp>
    <dsp:sp modelId="{89B1B45F-35FC-4000-9A92-70901D5E2535}">
      <dsp:nvSpPr>
        <dsp:cNvPr id="0" name=""/>
        <dsp:cNvSpPr/>
      </dsp:nvSpPr>
      <dsp:spPr>
        <a:xfrm>
          <a:off x="3937593" y="0"/>
          <a:ext cx="2805861" cy="88432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a:t>2. Electrify </a:t>
          </a:r>
        </a:p>
      </dsp:txBody>
      <dsp:txXfrm>
        <a:off x="3963494" y="25901"/>
        <a:ext cx="2754059" cy="832525"/>
      </dsp:txXfrm>
    </dsp:sp>
    <dsp:sp modelId="{38A2D098-3033-4E5B-BECB-F463E0862608}">
      <dsp:nvSpPr>
        <dsp:cNvPr id="0" name=""/>
        <dsp:cNvSpPr/>
      </dsp:nvSpPr>
      <dsp:spPr>
        <a:xfrm>
          <a:off x="7024040" y="94236"/>
          <a:ext cx="594842" cy="695853"/>
        </a:xfrm>
        <a:prstGeom prst="rightArrow">
          <a:avLst>
            <a:gd name="adj1" fmla="val 60000"/>
            <a:gd name="adj2" fmla="val 50000"/>
          </a:avLst>
        </a:prstGeom>
        <a:solidFill>
          <a:srgbClr val="B2D77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b="1" kern="1200"/>
        </a:p>
      </dsp:txBody>
      <dsp:txXfrm>
        <a:off x="7024040" y="233407"/>
        <a:ext cx="416389" cy="417511"/>
      </dsp:txXfrm>
    </dsp:sp>
    <dsp:sp modelId="{3FF68544-E269-4BA8-8C69-BB395572BFFE}">
      <dsp:nvSpPr>
        <dsp:cNvPr id="0" name=""/>
        <dsp:cNvSpPr/>
      </dsp:nvSpPr>
      <dsp:spPr>
        <a:xfrm>
          <a:off x="7865799" y="0"/>
          <a:ext cx="2805861" cy="88432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a:t>3. Switch to renewables</a:t>
          </a:r>
        </a:p>
      </dsp:txBody>
      <dsp:txXfrm>
        <a:off x="7891700" y="25901"/>
        <a:ext cx="2754059" cy="8325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C524F-2618-4A7E-B7E9-7B934A488D32}" type="datetimeFigureOut">
              <a:t>2/23/2026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0D304-E7E6-4A42-AF2A-6E6696A6A731}" type="slidenum">
              <a:t>‹#›</a:t>
            </a:fld>
            <a:endParaRPr lang="en-GB"/>
          </a:p>
        </p:txBody>
      </p:sp>
    </p:spTree>
    <p:extLst>
      <p:ext uri="{BB962C8B-B14F-4D97-AF65-F5344CB8AC3E}">
        <p14:creationId xmlns:p14="http://schemas.microsoft.com/office/powerpoint/2010/main" val="215554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solidFill>
                <a:srgbClr val="242424"/>
              </a:solidFill>
              <a:highlight>
                <a:srgbClr val="FFFFFF"/>
              </a:highlight>
              <a:ea typeface="Calibri"/>
              <a:cs typeface="Calibri"/>
            </a:endParaRPr>
          </a:p>
          <a:p>
            <a:endParaRPr lang="en-US">
              <a:solidFill>
                <a:srgbClr val="242424"/>
              </a:solidFill>
              <a:highlight>
                <a:srgbClr val="FFFFFF"/>
              </a:highlight>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B30D304-E7E6-4A42-AF2A-6E6696A6A731}" type="slidenum">
              <a:rPr lang="en-GB"/>
              <a:t>2</a:t>
            </a:fld>
            <a:endParaRPr lang="en-GB"/>
          </a:p>
        </p:txBody>
      </p:sp>
    </p:spTree>
    <p:extLst>
      <p:ext uri="{BB962C8B-B14F-4D97-AF65-F5344CB8AC3E}">
        <p14:creationId xmlns:p14="http://schemas.microsoft.com/office/powerpoint/2010/main" val="101271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p>
        </p:txBody>
      </p:sp>
      <p:sp>
        <p:nvSpPr>
          <p:cNvPr id="4" name="Slide Number Placeholder 3"/>
          <p:cNvSpPr>
            <a:spLocks noGrp="1"/>
          </p:cNvSpPr>
          <p:nvPr>
            <p:ph type="sldNum" sz="quarter" idx="5"/>
          </p:nvPr>
        </p:nvSpPr>
        <p:spPr/>
        <p:txBody>
          <a:bodyPr/>
          <a:lstStyle/>
          <a:p>
            <a:fld id="{18953D4D-C1FB-9040-A0C7-EA5A69689EA7}" type="slidenum">
              <a:rPr lang="en-GB" smtClean="0"/>
              <a:t>29</a:t>
            </a:fld>
            <a:endParaRPr lang="en-GB"/>
          </a:p>
        </p:txBody>
      </p:sp>
    </p:spTree>
    <p:extLst>
      <p:ext uri="{BB962C8B-B14F-4D97-AF65-F5344CB8AC3E}">
        <p14:creationId xmlns:p14="http://schemas.microsoft.com/office/powerpoint/2010/main" val="267828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30</a:t>
            </a:fld>
            <a:endParaRPr lang="en-GB"/>
          </a:p>
        </p:txBody>
      </p:sp>
    </p:spTree>
    <p:extLst>
      <p:ext uri="{BB962C8B-B14F-4D97-AF65-F5344CB8AC3E}">
        <p14:creationId xmlns:p14="http://schemas.microsoft.com/office/powerpoint/2010/main" val="357853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31</a:t>
            </a:fld>
            <a:endParaRPr lang="en-GB"/>
          </a:p>
        </p:txBody>
      </p:sp>
    </p:spTree>
    <p:extLst>
      <p:ext uri="{BB962C8B-B14F-4D97-AF65-F5344CB8AC3E}">
        <p14:creationId xmlns:p14="http://schemas.microsoft.com/office/powerpoint/2010/main" val="381485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53D4D-C1FB-9040-A0C7-EA5A69689EA7}" type="slidenum">
              <a:rPr lang="en-GB" smtClean="0"/>
              <a:t>32</a:t>
            </a:fld>
            <a:endParaRPr lang="en-GB"/>
          </a:p>
        </p:txBody>
      </p:sp>
    </p:spTree>
    <p:extLst>
      <p:ext uri="{BB962C8B-B14F-4D97-AF65-F5344CB8AC3E}">
        <p14:creationId xmlns:p14="http://schemas.microsoft.com/office/powerpoint/2010/main" val="352151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4CE1-83E8-C60D-3889-E0FFB138E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54F7D-E050-7BB9-43FA-FAA3978C2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BCE1D-239C-F335-CDC4-605D44A1B2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B2609E-3451-A706-7A36-8880D808A557}"/>
              </a:ext>
            </a:extLst>
          </p:cNvPr>
          <p:cNvSpPr>
            <a:spLocks noGrp="1"/>
          </p:cNvSpPr>
          <p:nvPr>
            <p:ph type="sldNum" sz="quarter" idx="5"/>
          </p:nvPr>
        </p:nvSpPr>
        <p:spPr/>
        <p:txBody>
          <a:bodyPr/>
          <a:lstStyle/>
          <a:p>
            <a:fld id="{18953D4D-C1FB-9040-A0C7-EA5A69689EA7}" type="slidenum">
              <a:rPr lang="en-GB" smtClean="0"/>
              <a:t>33</a:t>
            </a:fld>
            <a:endParaRPr lang="en-GB"/>
          </a:p>
        </p:txBody>
      </p:sp>
    </p:spTree>
    <p:extLst>
      <p:ext uri="{BB962C8B-B14F-4D97-AF65-F5344CB8AC3E}">
        <p14:creationId xmlns:p14="http://schemas.microsoft.com/office/powerpoint/2010/main" val="6260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endParaRPr lang="en-GB" dirty="0"/>
          </a:p>
          <a:p>
            <a:pPr rtl="0" eaLnBrk="1" fontAlgn="auto" latinLnBrk="0" hangingPunct="1"/>
            <a:endParaRPr lang="en-GB" sz="9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34</a:t>
            </a:fld>
            <a:endParaRPr lang="en-GB"/>
          </a:p>
        </p:txBody>
      </p:sp>
    </p:spTree>
    <p:extLst>
      <p:ext uri="{BB962C8B-B14F-4D97-AF65-F5344CB8AC3E}">
        <p14:creationId xmlns:p14="http://schemas.microsoft.com/office/powerpoint/2010/main" val="95420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35</a:t>
            </a:fld>
            <a:endParaRPr lang="en-GB"/>
          </a:p>
        </p:txBody>
      </p:sp>
    </p:spTree>
    <p:extLst>
      <p:ext uri="{BB962C8B-B14F-4D97-AF65-F5344CB8AC3E}">
        <p14:creationId xmlns:p14="http://schemas.microsoft.com/office/powerpoint/2010/main" val="227117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dirty="0"/>
          </a:p>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36</a:t>
            </a:fld>
            <a:endParaRPr lang="en-GB"/>
          </a:p>
        </p:txBody>
      </p:sp>
    </p:spTree>
    <p:extLst>
      <p:ext uri="{BB962C8B-B14F-4D97-AF65-F5344CB8AC3E}">
        <p14:creationId xmlns:p14="http://schemas.microsoft.com/office/powerpoint/2010/main" val="47720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A4BA-108B-FD6D-3D91-E89535EA1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6C016-ECAF-BB43-2855-CD4D44150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84898-CBD3-1BAE-6FEC-687E499A3DA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fkGrotesk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fkGrotesk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fontAlgn="t"/>
            <a:endParaRPr lang="en-GB" dirty="0"/>
          </a:p>
          <a:p>
            <a:endParaRPr lang="en-GB" dirty="0"/>
          </a:p>
        </p:txBody>
      </p:sp>
      <p:sp>
        <p:nvSpPr>
          <p:cNvPr id="4" name="Slide Number Placeholder 3">
            <a:extLst>
              <a:ext uri="{FF2B5EF4-FFF2-40B4-BE49-F238E27FC236}">
                <a16:creationId xmlns:a16="http://schemas.microsoft.com/office/drawing/2014/main" id="{2A00AC32-FC12-BC37-F2F9-60BA2671DF20}"/>
              </a:ext>
            </a:extLst>
          </p:cNvPr>
          <p:cNvSpPr>
            <a:spLocks noGrp="1"/>
          </p:cNvSpPr>
          <p:nvPr>
            <p:ph type="sldNum" sz="quarter" idx="5"/>
          </p:nvPr>
        </p:nvSpPr>
        <p:spPr/>
        <p:txBody>
          <a:bodyPr/>
          <a:lstStyle/>
          <a:p>
            <a:fld id="{18953D4D-C1FB-9040-A0C7-EA5A69689EA7}" type="slidenum">
              <a:rPr lang="en-GB" smtClean="0"/>
              <a:t>37</a:t>
            </a:fld>
            <a:endParaRPr lang="en-GB"/>
          </a:p>
        </p:txBody>
      </p:sp>
    </p:spTree>
    <p:extLst>
      <p:ext uri="{BB962C8B-B14F-4D97-AF65-F5344CB8AC3E}">
        <p14:creationId xmlns:p14="http://schemas.microsoft.com/office/powerpoint/2010/main" val="273473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3ABDA-C485-F4CE-2F90-1E74894B9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DA4C-D8DF-4ED5-25ED-A62764A77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B919A-1800-2292-749A-2675A7407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D4519C-4286-6F56-7C57-FA493689907A}"/>
              </a:ext>
            </a:extLst>
          </p:cNvPr>
          <p:cNvSpPr>
            <a:spLocks noGrp="1"/>
          </p:cNvSpPr>
          <p:nvPr>
            <p:ph type="sldNum" sz="quarter" idx="5"/>
          </p:nvPr>
        </p:nvSpPr>
        <p:spPr/>
        <p:txBody>
          <a:bodyPr/>
          <a:lstStyle/>
          <a:p>
            <a:fld id="{18953D4D-C1FB-9040-A0C7-EA5A69689EA7}" type="slidenum">
              <a:rPr lang="en-GB" smtClean="0"/>
              <a:t>38</a:t>
            </a:fld>
            <a:endParaRPr lang="en-GB"/>
          </a:p>
        </p:txBody>
      </p:sp>
    </p:spTree>
    <p:extLst>
      <p:ext uri="{BB962C8B-B14F-4D97-AF65-F5344CB8AC3E}">
        <p14:creationId xmlns:p14="http://schemas.microsoft.com/office/powerpoint/2010/main" val="372339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AD4B5-6DE2-68D5-369F-08BE485E5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8E1EF-27C6-F966-2724-787A443E7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84643-0719-C9F1-702C-490D751EAC11}"/>
              </a:ext>
            </a:extLst>
          </p:cNvPr>
          <p:cNvSpPr>
            <a:spLocks noGrp="1"/>
          </p:cNvSpPr>
          <p:nvPr>
            <p:ph type="body" idx="1"/>
          </p:nvPr>
        </p:nvSpPr>
        <p:spPr/>
        <p:txBody>
          <a:bodyPr/>
          <a:lstStyle/>
          <a:p>
            <a:endParaRPr lang="en-US">
              <a:ea typeface="Calibri"/>
              <a:cs typeface="Calibri"/>
            </a:endParaRPr>
          </a:p>
          <a:p>
            <a:endParaRPr lang="en-US">
              <a:solidFill>
                <a:srgbClr val="242424"/>
              </a:solidFill>
              <a:highlight>
                <a:srgbClr val="FFFFFF"/>
              </a:highlight>
              <a:ea typeface="Calibri"/>
              <a:cs typeface="Calibri"/>
            </a:endParaRPr>
          </a:p>
          <a:p>
            <a:endParaRPr lang="en-US">
              <a:solidFill>
                <a:srgbClr val="242424"/>
              </a:solidFill>
              <a:highlight>
                <a:srgbClr val="FFFFFF"/>
              </a:highlight>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9A8CD41-6DF9-662E-035F-F91F2F2037CC}"/>
              </a:ext>
            </a:extLst>
          </p:cNvPr>
          <p:cNvSpPr>
            <a:spLocks noGrp="1"/>
          </p:cNvSpPr>
          <p:nvPr>
            <p:ph type="sldNum" sz="quarter" idx="5"/>
          </p:nvPr>
        </p:nvSpPr>
        <p:spPr/>
        <p:txBody>
          <a:bodyPr/>
          <a:lstStyle/>
          <a:p>
            <a:fld id="{2B30D304-E7E6-4A42-AF2A-6E6696A6A731}" type="slidenum">
              <a:rPr lang="en-GB"/>
              <a:t>15</a:t>
            </a:fld>
            <a:endParaRPr lang="en-GB"/>
          </a:p>
        </p:txBody>
      </p:sp>
    </p:spTree>
    <p:extLst>
      <p:ext uri="{BB962C8B-B14F-4D97-AF65-F5344CB8AC3E}">
        <p14:creationId xmlns:p14="http://schemas.microsoft.com/office/powerpoint/2010/main" val="424792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39</a:t>
            </a:fld>
            <a:endParaRPr lang="en-GB"/>
          </a:p>
        </p:txBody>
      </p:sp>
    </p:spTree>
    <p:extLst>
      <p:ext uri="{BB962C8B-B14F-4D97-AF65-F5344CB8AC3E}">
        <p14:creationId xmlns:p14="http://schemas.microsoft.com/office/powerpoint/2010/main" val="120953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72C6-7A95-CB29-CA31-C319CBF0D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9FC1-8D42-FCAF-00B9-8DEC90822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59BEE-8E52-F600-BEEC-EBDC804A298E}"/>
              </a:ext>
            </a:extLst>
          </p:cNvPr>
          <p:cNvSpPr>
            <a:spLocks noGrp="1"/>
          </p:cNvSpPr>
          <p:nvPr>
            <p:ph type="body" idx="1"/>
          </p:nvPr>
        </p:nvSpPr>
        <p:spPr/>
        <p:txBody>
          <a:bodyPr/>
          <a:lstStyle/>
          <a:p>
            <a:endParaRPr lang="en-US">
              <a:ea typeface="Calibri"/>
              <a:cs typeface="Calibri"/>
            </a:endParaRPr>
          </a:p>
          <a:p>
            <a:endParaRPr lang="en-US">
              <a:solidFill>
                <a:srgbClr val="242424"/>
              </a:solidFill>
              <a:highlight>
                <a:srgbClr val="FFFFFF"/>
              </a:highlight>
              <a:ea typeface="Calibri"/>
              <a:cs typeface="Calibri"/>
            </a:endParaRPr>
          </a:p>
          <a:p>
            <a:endParaRPr lang="en-US">
              <a:solidFill>
                <a:srgbClr val="242424"/>
              </a:solidFill>
              <a:highlight>
                <a:srgbClr val="FFFFFF"/>
              </a:highlight>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6FDF7DC-F97D-44BA-C3EF-9E1F0D660A80}"/>
              </a:ext>
            </a:extLst>
          </p:cNvPr>
          <p:cNvSpPr>
            <a:spLocks noGrp="1"/>
          </p:cNvSpPr>
          <p:nvPr>
            <p:ph type="sldNum" sz="quarter" idx="5"/>
          </p:nvPr>
        </p:nvSpPr>
        <p:spPr/>
        <p:txBody>
          <a:bodyPr/>
          <a:lstStyle/>
          <a:p>
            <a:fld id="{2B30D304-E7E6-4A42-AF2A-6E6696A6A731}" type="slidenum">
              <a:rPr lang="en-GB"/>
              <a:t>41</a:t>
            </a:fld>
            <a:endParaRPr lang="en-GB"/>
          </a:p>
        </p:txBody>
      </p:sp>
    </p:spTree>
    <p:extLst>
      <p:ext uri="{BB962C8B-B14F-4D97-AF65-F5344CB8AC3E}">
        <p14:creationId xmlns:p14="http://schemas.microsoft.com/office/powerpoint/2010/main" val="82177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58362C-2B5B-4126-8AB6-B51B0FEC13EC}" type="slidenum">
              <a:rPr lang="en-GB" smtClean="0"/>
              <a:t>44</a:t>
            </a:fld>
            <a:endParaRPr lang="en-GB"/>
          </a:p>
        </p:txBody>
      </p:sp>
    </p:spTree>
    <p:extLst>
      <p:ext uri="{BB962C8B-B14F-4D97-AF65-F5344CB8AC3E}">
        <p14:creationId xmlns:p14="http://schemas.microsoft.com/office/powerpoint/2010/main" val="99103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58362C-2B5B-4126-8AB6-B51B0FEC13EC}" type="slidenum">
              <a:rPr lang="en-GB" smtClean="0"/>
              <a:t>46</a:t>
            </a:fld>
            <a:endParaRPr lang="en-GB"/>
          </a:p>
        </p:txBody>
      </p:sp>
    </p:spTree>
    <p:extLst>
      <p:ext uri="{BB962C8B-B14F-4D97-AF65-F5344CB8AC3E}">
        <p14:creationId xmlns:p14="http://schemas.microsoft.com/office/powerpoint/2010/main" val="133189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306E-B2FB-027A-7267-B16CFF0F8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D23F5-8C13-F057-93B1-3E6E5AF9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F814E-C893-4C5F-E396-D7C6A9547633}"/>
              </a:ext>
            </a:extLst>
          </p:cNvPr>
          <p:cNvSpPr>
            <a:spLocks noGrp="1"/>
          </p:cNvSpPr>
          <p:nvPr>
            <p:ph type="body" idx="1"/>
          </p:nvPr>
        </p:nvSpPr>
        <p:spPr/>
        <p:txBody>
          <a:bodyPr/>
          <a:lstStyle/>
          <a:p>
            <a:endParaRPr lang="en-US">
              <a:ea typeface="Calibri"/>
              <a:cs typeface="Calibri"/>
            </a:endParaRPr>
          </a:p>
          <a:p>
            <a:endParaRPr lang="en-US">
              <a:solidFill>
                <a:srgbClr val="242424"/>
              </a:solidFill>
              <a:highlight>
                <a:srgbClr val="FFFFFF"/>
              </a:highlight>
              <a:ea typeface="Calibri"/>
              <a:cs typeface="Calibri"/>
            </a:endParaRPr>
          </a:p>
          <a:p>
            <a:endParaRPr lang="en-US">
              <a:solidFill>
                <a:srgbClr val="242424"/>
              </a:solidFill>
              <a:highlight>
                <a:srgbClr val="FFFFFF"/>
              </a:highlight>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096AC964-715F-A525-F1F3-8631C100B17F}"/>
              </a:ext>
            </a:extLst>
          </p:cNvPr>
          <p:cNvSpPr>
            <a:spLocks noGrp="1"/>
          </p:cNvSpPr>
          <p:nvPr>
            <p:ph type="sldNum" sz="quarter" idx="5"/>
          </p:nvPr>
        </p:nvSpPr>
        <p:spPr/>
        <p:txBody>
          <a:bodyPr/>
          <a:lstStyle/>
          <a:p>
            <a:fld id="{2B30D304-E7E6-4A42-AF2A-6E6696A6A731}" type="slidenum">
              <a:rPr lang="en-GB"/>
              <a:t>48</a:t>
            </a:fld>
            <a:endParaRPr lang="en-GB"/>
          </a:p>
        </p:txBody>
      </p:sp>
    </p:spTree>
    <p:extLst>
      <p:ext uri="{BB962C8B-B14F-4D97-AF65-F5344CB8AC3E}">
        <p14:creationId xmlns:p14="http://schemas.microsoft.com/office/powerpoint/2010/main" val="231977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25905-2F44-8EF1-656B-A4B134216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A7A3D-8AED-CA3E-01F2-FDC56D638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936DB-6000-166F-4EF2-ABC93F821E73}"/>
              </a:ext>
            </a:extLst>
          </p:cNvPr>
          <p:cNvSpPr>
            <a:spLocks noGrp="1"/>
          </p:cNvSpPr>
          <p:nvPr>
            <p:ph type="body" idx="1"/>
          </p:nvPr>
        </p:nvSpPr>
        <p:spPr/>
        <p:txBody>
          <a:bodyPr/>
          <a:lstStyle/>
          <a:p>
            <a:endParaRPr lang="en-US">
              <a:ea typeface="Calibri"/>
              <a:cs typeface="Calibri"/>
            </a:endParaRPr>
          </a:p>
          <a:p>
            <a:endParaRPr lang="en-US">
              <a:solidFill>
                <a:srgbClr val="242424"/>
              </a:solidFill>
              <a:highlight>
                <a:srgbClr val="FFFFFF"/>
              </a:highlight>
              <a:ea typeface="Calibri"/>
              <a:cs typeface="Calibri"/>
            </a:endParaRPr>
          </a:p>
          <a:p>
            <a:endParaRPr lang="en-US">
              <a:solidFill>
                <a:srgbClr val="242424"/>
              </a:solidFill>
              <a:highlight>
                <a:srgbClr val="FFFFFF"/>
              </a:highlight>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E255A832-2EA9-7500-9CA9-CFB7C5BABA08}"/>
              </a:ext>
            </a:extLst>
          </p:cNvPr>
          <p:cNvSpPr>
            <a:spLocks noGrp="1"/>
          </p:cNvSpPr>
          <p:nvPr>
            <p:ph type="sldNum" sz="quarter" idx="5"/>
          </p:nvPr>
        </p:nvSpPr>
        <p:spPr/>
        <p:txBody>
          <a:bodyPr/>
          <a:lstStyle/>
          <a:p>
            <a:fld id="{2B30D304-E7E6-4A42-AF2A-6E6696A6A731}" type="slidenum">
              <a:rPr lang="en-GB"/>
              <a:t>22</a:t>
            </a:fld>
            <a:endParaRPr lang="en-GB"/>
          </a:p>
        </p:txBody>
      </p:sp>
    </p:spTree>
    <p:extLst>
      <p:ext uri="{BB962C8B-B14F-4D97-AF65-F5344CB8AC3E}">
        <p14:creationId xmlns:p14="http://schemas.microsoft.com/office/powerpoint/2010/main" val="345977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fkGroteskNeue"/>
            </a:endParaRPr>
          </a:p>
        </p:txBody>
      </p:sp>
      <p:sp>
        <p:nvSpPr>
          <p:cNvPr id="4" name="Slide Number Placeholder 3"/>
          <p:cNvSpPr>
            <a:spLocks noGrp="1"/>
          </p:cNvSpPr>
          <p:nvPr>
            <p:ph type="sldNum" sz="quarter" idx="5"/>
          </p:nvPr>
        </p:nvSpPr>
        <p:spPr/>
        <p:txBody>
          <a:bodyPr/>
          <a:lstStyle/>
          <a:p>
            <a:fld id="{18953D4D-C1FB-9040-A0C7-EA5A69689EA7}" type="slidenum">
              <a:rPr lang="en-GB" smtClean="0"/>
              <a:t>23</a:t>
            </a:fld>
            <a:endParaRPr lang="en-GB" dirty="0"/>
          </a:p>
        </p:txBody>
      </p:sp>
    </p:spTree>
    <p:extLst>
      <p:ext uri="{BB962C8B-B14F-4D97-AF65-F5344CB8AC3E}">
        <p14:creationId xmlns:p14="http://schemas.microsoft.com/office/powerpoint/2010/main" val="114133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AU" sz="900" dirty="0"/>
          </a:p>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24</a:t>
            </a:fld>
            <a:endParaRPr lang="en-GB"/>
          </a:p>
        </p:txBody>
      </p:sp>
    </p:spTree>
    <p:extLst>
      <p:ext uri="{BB962C8B-B14F-4D97-AF65-F5344CB8AC3E}">
        <p14:creationId xmlns:p14="http://schemas.microsoft.com/office/powerpoint/2010/main" val="78860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3014-F7D3-8DBB-66AC-B0A638BE0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E64DC-B0D1-4FB4-6D8C-498957F9D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47888-99C3-90AD-D382-CA166F4D64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1CE6D7-63CF-B5E2-E39B-1CEA8485BFB0}"/>
              </a:ext>
            </a:extLst>
          </p:cNvPr>
          <p:cNvSpPr>
            <a:spLocks noGrp="1"/>
          </p:cNvSpPr>
          <p:nvPr>
            <p:ph type="sldNum" sz="quarter" idx="5"/>
          </p:nvPr>
        </p:nvSpPr>
        <p:spPr/>
        <p:txBody>
          <a:bodyPr/>
          <a:lstStyle/>
          <a:p>
            <a:fld id="{18953D4D-C1FB-9040-A0C7-EA5A69689EA7}" type="slidenum">
              <a:rPr lang="en-GB" smtClean="0"/>
              <a:t>25</a:t>
            </a:fld>
            <a:endParaRPr lang="en-GB"/>
          </a:p>
        </p:txBody>
      </p:sp>
    </p:spTree>
    <p:extLst>
      <p:ext uri="{BB962C8B-B14F-4D97-AF65-F5344CB8AC3E}">
        <p14:creationId xmlns:p14="http://schemas.microsoft.com/office/powerpoint/2010/main" val="78575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26</a:t>
            </a:fld>
            <a:endParaRPr lang="en-GB"/>
          </a:p>
        </p:txBody>
      </p:sp>
    </p:spTree>
    <p:extLst>
      <p:ext uri="{BB962C8B-B14F-4D97-AF65-F5344CB8AC3E}">
        <p14:creationId xmlns:p14="http://schemas.microsoft.com/office/powerpoint/2010/main" val="71024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900" b="0" i="0" kern="1200" dirty="0">
              <a:solidFill>
                <a:schemeClr val="tx1"/>
              </a:solidFill>
              <a:effectLst/>
              <a:latin typeface="+mn-lt"/>
              <a:ea typeface="+mn-ea"/>
              <a:cs typeface="+mn-cs"/>
            </a:endParaRPr>
          </a:p>
          <a:p>
            <a:pPr fontAlgn="t"/>
            <a:endParaRPr lang="en-GB" sz="9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8953D4D-C1FB-9040-A0C7-EA5A69689EA7}" type="slidenum">
              <a:rPr lang="en-GB" smtClean="0"/>
              <a:t>27</a:t>
            </a:fld>
            <a:endParaRPr lang="en-GB"/>
          </a:p>
        </p:txBody>
      </p:sp>
    </p:spTree>
    <p:extLst>
      <p:ext uri="{BB962C8B-B14F-4D97-AF65-F5344CB8AC3E}">
        <p14:creationId xmlns:p14="http://schemas.microsoft.com/office/powerpoint/2010/main" val="17934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GB" dirty="0"/>
          </a:p>
          <a:p>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53D4D-C1FB-9040-A0C7-EA5A69689EA7}" type="slidenum">
              <a:rPr lang="en-GB" smtClean="0"/>
              <a:t>28</a:t>
            </a:fld>
            <a:endParaRPr lang="en-GB"/>
          </a:p>
        </p:txBody>
      </p:sp>
    </p:spTree>
    <p:extLst>
      <p:ext uri="{BB962C8B-B14F-4D97-AF65-F5344CB8AC3E}">
        <p14:creationId xmlns:p14="http://schemas.microsoft.com/office/powerpoint/2010/main" val="94556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 Section Title Page">
  <p:cSld name="Sub Section Title Page">
    <p:spTree>
      <p:nvGrpSpPr>
        <p:cNvPr id="1" name="Shape 25"/>
        <p:cNvGrpSpPr/>
        <p:nvPr/>
      </p:nvGrpSpPr>
      <p:grpSpPr>
        <a:xfrm>
          <a:off x="0" y="0"/>
          <a:ext cx="0" cy="0"/>
          <a:chOff x="0" y="0"/>
          <a:chExt cx="0" cy="0"/>
        </a:xfrm>
      </p:grpSpPr>
      <p:sp>
        <p:nvSpPr>
          <p:cNvPr id="26" name="Google Shape;26;p10"/>
          <p:cNvSpPr txBox="1">
            <a:spLocks noGrp="1"/>
          </p:cNvSpPr>
          <p:nvPr>
            <p:ph type="body" idx="1"/>
          </p:nvPr>
        </p:nvSpPr>
        <p:spPr>
          <a:xfrm>
            <a:off x="838200" y="2998381"/>
            <a:ext cx="10515600" cy="281762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2E3A4D"/>
              </a:buClr>
              <a:buSzPts val="2000"/>
              <a:buChar char="•"/>
              <a:defRPr b="0" i="0">
                <a:solidFill>
                  <a:srgbClr val="2E3A4D"/>
                </a:solidFill>
                <a:latin typeface="Trebuchet MS" panose="020B0703020202090204" pitchFamily="34" charset="0"/>
              </a:defRPr>
            </a:lvl1pPr>
            <a:lvl2pPr marL="914400" lvl="1" indent="-355600" algn="l">
              <a:lnSpc>
                <a:spcPct val="90000"/>
              </a:lnSpc>
              <a:spcBef>
                <a:spcPts val="500"/>
              </a:spcBef>
              <a:spcAft>
                <a:spcPts val="0"/>
              </a:spcAft>
              <a:buClr>
                <a:srgbClr val="2E3A4D"/>
              </a:buClr>
              <a:buSzPts val="2000"/>
              <a:buChar char="•"/>
              <a:defRPr>
                <a:solidFill>
                  <a:srgbClr val="2E3A4D"/>
                </a:solidFill>
              </a:defRPr>
            </a:lvl2pPr>
            <a:lvl3pPr marL="1371600" lvl="2" indent="-355600" algn="l">
              <a:lnSpc>
                <a:spcPct val="90000"/>
              </a:lnSpc>
              <a:spcBef>
                <a:spcPts val="500"/>
              </a:spcBef>
              <a:spcAft>
                <a:spcPts val="0"/>
              </a:spcAft>
              <a:buClr>
                <a:srgbClr val="2E3A4D"/>
              </a:buClr>
              <a:buSzPts val="2000"/>
              <a:buChar char="•"/>
              <a:defRPr>
                <a:solidFill>
                  <a:srgbClr val="2E3A4D"/>
                </a:solidFill>
              </a:defRPr>
            </a:lvl3pPr>
            <a:lvl4pPr marL="1828800" lvl="3" indent="-355600" algn="l">
              <a:lnSpc>
                <a:spcPct val="90000"/>
              </a:lnSpc>
              <a:spcBef>
                <a:spcPts val="500"/>
              </a:spcBef>
              <a:spcAft>
                <a:spcPts val="0"/>
              </a:spcAft>
              <a:buClr>
                <a:srgbClr val="2E3A4D"/>
              </a:buClr>
              <a:buSzPts val="2000"/>
              <a:buChar char="•"/>
              <a:defRPr>
                <a:solidFill>
                  <a:srgbClr val="2E3A4D"/>
                </a:solidFill>
              </a:defRPr>
            </a:lvl4pPr>
            <a:lvl5pPr marL="2286000" lvl="4" indent="-355600" algn="l">
              <a:lnSpc>
                <a:spcPct val="90000"/>
              </a:lnSpc>
              <a:spcBef>
                <a:spcPts val="500"/>
              </a:spcBef>
              <a:spcAft>
                <a:spcPts val="0"/>
              </a:spcAft>
              <a:buClr>
                <a:srgbClr val="2E3A4D"/>
              </a:buClr>
              <a:buSzPts val="2000"/>
              <a:buChar char="•"/>
              <a:defRPr>
                <a:solidFill>
                  <a:srgbClr val="2E3A4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title"/>
          </p:nvPr>
        </p:nvSpPr>
        <p:spPr>
          <a:xfrm>
            <a:off x="838200" y="1548733"/>
            <a:ext cx="10515600" cy="1258262"/>
          </a:xfrm>
          <a:prstGeom prst="rect">
            <a:avLst/>
          </a:prstGeom>
          <a:solidFill>
            <a:schemeClr val="lt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F4D84"/>
              </a:buClr>
              <a:buSzPts val="1800"/>
              <a:buNone/>
              <a:defRPr b="0" i="0">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0"/>
          <p:cNvPicPr preferRelativeResize="0"/>
          <p:nvPr/>
        </p:nvPicPr>
        <p:blipFill rotWithShape="1">
          <a:blip r:embed="rId2" cstate="screen">
            <a:alphaModFix amt="20000"/>
            <a:extLst>
              <a:ext uri="{28A0092B-C50C-407E-A947-70E740481C1C}">
                <a14:useLocalDpi xmlns:a14="http://schemas.microsoft.com/office/drawing/2010/main"/>
              </a:ext>
            </a:extLst>
          </a:blip>
          <a:srcRect/>
          <a:stretch/>
        </p:blipFill>
        <p:spPr>
          <a:xfrm>
            <a:off x="6260466" y="0"/>
            <a:ext cx="5931534" cy="3923414"/>
          </a:xfrm>
          <a:prstGeom prst="rect">
            <a:avLst/>
          </a:prstGeom>
          <a:noFill/>
          <a:ln>
            <a:noFill/>
          </a:ln>
        </p:spPr>
      </p:pic>
      <p:sp>
        <p:nvSpPr>
          <p:cNvPr id="29" name="Google Shape;29;p10"/>
          <p:cNvSpPr txBox="1">
            <a:spLocks noGrp="1"/>
          </p:cNvSpPr>
          <p:nvPr>
            <p:ph type="ftr" idx="11"/>
          </p:nvPr>
        </p:nvSpPr>
        <p:spPr>
          <a:xfrm>
            <a:off x="136456" y="6356350"/>
            <a:ext cx="801694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30" name="Google Shape;30;p10"/>
          <p:cNvSpPr txBox="1">
            <a:spLocks noGrp="1"/>
          </p:cNvSpPr>
          <p:nvPr>
            <p:ph type="sldNum" idx="12"/>
          </p:nvPr>
        </p:nvSpPr>
        <p:spPr>
          <a:xfrm>
            <a:off x="9312344" y="6260653"/>
            <a:ext cx="274320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r>
              <a:rPr lang="en-US">
                <a:latin typeface="Trebuchet MS" panose="020B0703020202090204" pitchFamily="34" charset="0"/>
              </a:rPr>
              <a:t>Page </a:t>
            </a:r>
            <a:fld id="{00000000-1234-1234-1234-123412341234}" type="slidenum">
              <a:rPr lang="en-US" smtClean="0">
                <a:latin typeface="Trebuchet MS" panose="020B0703020202090204" pitchFamily="34" charset="0"/>
              </a:rPr>
              <a:pPr/>
              <a:t>‹#›</a:t>
            </a:fld>
            <a:endParaRPr>
              <a:latin typeface="Trebuchet MS" panose="020B0703020202090204" pitchFamily="34" charset="0"/>
            </a:endParaRPr>
          </a:p>
        </p:txBody>
      </p:sp>
    </p:spTree>
    <p:extLst>
      <p:ext uri="{BB962C8B-B14F-4D97-AF65-F5344CB8AC3E}">
        <p14:creationId xmlns:p14="http://schemas.microsoft.com/office/powerpoint/2010/main" val="323332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316C4-C384-456D-AC5B-05D391583C67}"/>
              </a:ext>
            </a:extLst>
          </p:cNvPr>
          <p:cNvSpPr>
            <a:spLocks noGrp="1"/>
          </p:cNvSpPr>
          <p:nvPr>
            <p:ph idx="1"/>
          </p:nvPr>
        </p:nvSpPr>
        <p:spPr>
          <a:xfrm>
            <a:off x="838200" y="1602105"/>
            <a:ext cx="10515600" cy="4351338"/>
          </a:xfrm>
        </p:spPr>
        <p:txBody>
          <a:bodyPr/>
          <a:lstStyle>
            <a:lvl1pPr>
              <a:defRPr b="0" i="0">
                <a:latin typeface="Trebuchet MS" panose="020B0703020202090204" pitchFamily="34" charset="0"/>
              </a:defRPr>
            </a:lvl1pPr>
            <a:lvl2pPr>
              <a:defRPr sz="2000" b="0" i="0">
                <a:latin typeface="Trebuchet MS" panose="020B0703020202090204" pitchFamily="34" charset="0"/>
                <a:cs typeface="Arial" panose="020B0604020202020204" pitchFamily="34" charset="0"/>
              </a:defRPr>
            </a:lvl2pPr>
            <a:lvl3pPr>
              <a:defRPr sz="2000" b="0" i="0">
                <a:latin typeface="Trebuchet MS" panose="020B0703020202090204" pitchFamily="34" charset="0"/>
                <a:cs typeface="Arial" panose="020B0604020202020204" pitchFamily="34" charset="0"/>
              </a:defRPr>
            </a:lvl3pPr>
            <a:lvl4pPr>
              <a:defRPr sz="2000" b="0" i="0">
                <a:latin typeface="Trebuchet MS" panose="020B0703020202090204" pitchFamily="34" charset="0"/>
                <a:cs typeface="Arial" panose="020B0604020202020204" pitchFamily="34" charset="0"/>
              </a:defRPr>
            </a:lvl4pPr>
            <a:lvl5pPr>
              <a:defRPr sz="2000" b="0" i="0">
                <a:latin typeface="Trebuchet MS" panose="020B070302020209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63EEBE7-C1AD-4BA1-8674-30C76A475A69}"/>
              </a:ext>
              <a:ext uri="{C183D7F6-B498-43B3-948B-1728B52AA6E4}">
                <adec:decorative xmlns:adec="http://schemas.microsoft.com/office/drawing/2017/decorative" val="1"/>
              </a:ext>
            </a:extLst>
          </p:cNvPr>
          <p:cNvSpPr/>
          <p:nvPr userDrawn="1"/>
        </p:nvSpPr>
        <p:spPr>
          <a:xfrm>
            <a:off x="0" y="6642900"/>
            <a:ext cx="6825343" cy="157150"/>
          </a:xfrm>
          <a:prstGeom prst="rect">
            <a:avLst/>
          </a:prstGeom>
          <a:solidFill>
            <a:srgbClr val="8C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8" name="Rectangle 7">
            <a:extLst>
              <a:ext uri="{FF2B5EF4-FFF2-40B4-BE49-F238E27FC236}">
                <a16:creationId xmlns:a16="http://schemas.microsoft.com/office/drawing/2014/main" id="{CA0D021B-9BB0-4F98-8A84-14F45A5AF376}"/>
              </a:ext>
              <a:ext uri="{C183D7F6-B498-43B3-948B-1728B52AA6E4}">
                <adec:decorative xmlns:adec="http://schemas.microsoft.com/office/drawing/2017/decorative" val="1"/>
              </a:ext>
            </a:extLst>
          </p:cNvPr>
          <p:cNvSpPr/>
          <p:nvPr userDrawn="1"/>
        </p:nvSpPr>
        <p:spPr>
          <a:xfrm>
            <a:off x="3147237" y="6642900"/>
            <a:ext cx="9044764" cy="157150"/>
          </a:xfrm>
          <a:prstGeom prst="rect">
            <a:avLst/>
          </a:prstGeom>
          <a:solidFill>
            <a:srgbClr val="5F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9" name="Title Placeholder 14">
            <a:extLst>
              <a:ext uri="{FF2B5EF4-FFF2-40B4-BE49-F238E27FC236}">
                <a16:creationId xmlns:a16="http://schemas.microsoft.com/office/drawing/2014/main" id="{4E7A4F15-733B-490C-9CBC-59F2F382A9FE}"/>
              </a:ext>
            </a:extLst>
          </p:cNvPr>
          <p:cNvSpPr>
            <a:spLocks noGrp="1"/>
          </p:cNvSpPr>
          <p:nvPr>
            <p:ph type="title"/>
          </p:nvPr>
        </p:nvSpPr>
        <p:spPr>
          <a:xfrm>
            <a:off x="838200" y="489978"/>
            <a:ext cx="10515600" cy="927996"/>
          </a:xfrm>
          <a:prstGeom prst="rect">
            <a:avLst/>
          </a:prstGeom>
          <a:solidFill>
            <a:schemeClr val="bg1"/>
          </a:solidFill>
        </p:spPr>
        <p:txBody>
          <a:bodyPr vert="horz" lIns="91440" tIns="45720" rIns="91440" bIns="45720" rtlCol="0" anchor="b">
            <a:noAutofit/>
          </a:bodyPr>
          <a:lstStyle>
            <a:lvl1pPr>
              <a:defRPr sz="4000" b="0" i="0">
                <a:solidFill>
                  <a:srgbClr val="EC4F85"/>
                </a:solidFill>
                <a:latin typeface="Trebuchet MS" panose="020B070302020209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4970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Section Title Pag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7AD10C5-26A1-294A-B502-539EF9CFA54D}"/>
              </a:ext>
            </a:extLst>
          </p:cNvPr>
          <p:cNvSpPr>
            <a:spLocks noGrp="1"/>
          </p:cNvSpPr>
          <p:nvPr>
            <p:ph idx="1" hasCustomPrompt="1"/>
          </p:nvPr>
        </p:nvSpPr>
        <p:spPr>
          <a:xfrm>
            <a:off x="838200" y="2998381"/>
            <a:ext cx="10515600" cy="2817628"/>
          </a:xfrm>
          <a:prstGeom prst="rect">
            <a:avLst/>
          </a:prstGeom>
        </p:spPr>
        <p:txBody>
          <a:bodyPr vert="horz" lIns="91440" tIns="45720" rIns="91440" bIns="45720" rtlCol="0">
            <a:noAutofit/>
          </a:bodyPr>
          <a:lstStyle>
            <a:lvl1pPr>
              <a:defRPr>
                <a:solidFill>
                  <a:srgbClr val="2E3A4D"/>
                </a:solidFill>
              </a:defRPr>
            </a:lvl1pPr>
            <a:lvl2pPr>
              <a:defRPr>
                <a:solidFill>
                  <a:srgbClr val="2E3A4D"/>
                </a:solidFill>
              </a:defRPr>
            </a:lvl2pPr>
            <a:lvl3pPr>
              <a:defRPr>
                <a:solidFill>
                  <a:srgbClr val="2E3A4D"/>
                </a:solidFill>
              </a:defRPr>
            </a:lvl3pPr>
            <a:lvl4pPr>
              <a:defRPr>
                <a:solidFill>
                  <a:srgbClr val="2E3A4D"/>
                </a:solidFill>
              </a:defRPr>
            </a:lvl4pPr>
            <a:lvl5pPr>
              <a:defRPr>
                <a:solidFill>
                  <a:srgbClr val="2E3A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4">
            <a:extLst>
              <a:ext uri="{FF2B5EF4-FFF2-40B4-BE49-F238E27FC236}">
                <a16:creationId xmlns:a16="http://schemas.microsoft.com/office/drawing/2014/main" id="{CC640AA3-AFF8-634E-840B-6EB5F427C0D8}"/>
              </a:ext>
            </a:extLst>
          </p:cNvPr>
          <p:cNvSpPr>
            <a:spLocks noGrp="1"/>
          </p:cNvSpPr>
          <p:nvPr>
            <p:ph type="title"/>
          </p:nvPr>
        </p:nvSpPr>
        <p:spPr>
          <a:xfrm>
            <a:off x="838200" y="1548733"/>
            <a:ext cx="10515600" cy="1258262"/>
          </a:xfrm>
          <a:prstGeom prst="rect">
            <a:avLst/>
          </a:prstGeom>
          <a:solidFill>
            <a:schemeClr val="bg1"/>
          </a:solidFill>
        </p:spPr>
        <p:txBody>
          <a:bodyPr vert="horz" lIns="91440" tIns="45720" rIns="91440" bIns="45720" rtlCol="0" anchor="ctr" anchorCtr="0">
            <a:noAutofit/>
          </a:bodyPr>
          <a:lstStyle/>
          <a:p>
            <a:r>
              <a:rPr lang="en-US"/>
              <a:t>Click to edit Master title style</a:t>
            </a:r>
          </a:p>
        </p:txBody>
      </p:sp>
      <p:pic>
        <p:nvPicPr>
          <p:cNvPr id="11" name="Picture 10">
            <a:extLst>
              <a:ext uri="{FF2B5EF4-FFF2-40B4-BE49-F238E27FC236}">
                <a16:creationId xmlns:a16="http://schemas.microsoft.com/office/drawing/2014/main" id="{1B415892-B1FB-714C-AE82-B3486DBD9ED2}"/>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260466" y="0"/>
            <a:ext cx="5931534" cy="3923414"/>
          </a:xfrm>
          <a:prstGeom prst="rect">
            <a:avLst/>
          </a:prstGeom>
        </p:spPr>
      </p:pic>
      <p:sp>
        <p:nvSpPr>
          <p:cNvPr id="14" name="Footer Placeholder 13">
            <a:extLst>
              <a:ext uri="{FF2B5EF4-FFF2-40B4-BE49-F238E27FC236}">
                <a16:creationId xmlns:a16="http://schemas.microsoft.com/office/drawing/2014/main" id="{5EC8B91F-BC1E-F547-852B-5F0E65049672}"/>
              </a:ext>
            </a:extLst>
          </p:cNvPr>
          <p:cNvSpPr>
            <a:spLocks noGrp="1"/>
          </p:cNvSpPr>
          <p:nvPr>
            <p:ph type="ftr" sz="quarter" idx="11"/>
          </p:nvPr>
        </p:nvSpPr>
        <p:spPr>
          <a:xfrm>
            <a:off x="136456" y="6356350"/>
            <a:ext cx="8016944" cy="365125"/>
          </a:xfrm>
          <a:prstGeom prst="rect">
            <a:avLst/>
          </a:prstGeom>
        </p:spPr>
        <p:txBody>
          <a:bodyPr/>
          <a:lstStyle>
            <a:lvl1pPr algn="l">
              <a:defRPr sz="1000"/>
            </a:lvl1pPr>
          </a:lstStyle>
          <a:p>
            <a:pPr algn="l"/>
            <a:r>
              <a:rPr lang="en-US"/>
              <a:t>Title of section in the footer for accessible purposes</a:t>
            </a:r>
          </a:p>
        </p:txBody>
      </p:sp>
      <p:sp>
        <p:nvSpPr>
          <p:cNvPr id="15" name="Slide Number Placeholder 14">
            <a:extLst>
              <a:ext uri="{FF2B5EF4-FFF2-40B4-BE49-F238E27FC236}">
                <a16:creationId xmlns:a16="http://schemas.microsoft.com/office/drawing/2014/main" id="{A056BF34-0AB8-C548-B2E4-98FE053119DA}"/>
              </a:ext>
            </a:extLst>
          </p:cNvPr>
          <p:cNvSpPr>
            <a:spLocks noGrp="1"/>
          </p:cNvSpPr>
          <p:nvPr>
            <p:ph type="sldNum" sz="quarter" idx="12"/>
          </p:nvPr>
        </p:nvSpPr>
        <p:spPr/>
        <p:txBody>
          <a:bodyPr/>
          <a:lstStyle/>
          <a:p>
            <a:r>
              <a:rPr lang="en-US"/>
              <a:t>Page </a:t>
            </a:r>
            <a:fld id="{6CD04867-206E-8E42-A1B6-AF5E95E31B30}" type="slidenum">
              <a:rPr lang="en-US" smtClean="0"/>
              <a:pPr/>
              <a:t>‹#›</a:t>
            </a:fld>
            <a:endParaRPr lang="en-US" sz="1000"/>
          </a:p>
        </p:txBody>
      </p:sp>
    </p:spTree>
    <p:extLst>
      <p:ext uri="{BB962C8B-B14F-4D97-AF65-F5344CB8AC3E}">
        <p14:creationId xmlns:p14="http://schemas.microsoft.com/office/powerpoint/2010/main" val="259400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ront Page">
  <p:cSld name="Dark Front Page">
    <p:spTree>
      <p:nvGrpSpPr>
        <p:cNvPr id="1" name="Shape 50"/>
        <p:cNvGrpSpPr/>
        <p:nvPr/>
      </p:nvGrpSpPr>
      <p:grpSpPr>
        <a:xfrm>
          <a:off x="0" y="0"/>
          <a:ext cx="0" cy="0"/>
          <a:chOff x="0" y="0"/>
          <a:chExt cx="0" cy="0"/>
        </a:xfrm>
      </p:grpSpPr>
      <p:sp>
        <p:nvSpPr>
          <p:cNvPr id="51" name="Google Shape;51;p8"/>
          <p:cNvSpPr/>
          <p:nvPr/>
        </p:nvSpPr>
        <p:spPr>
          <a:xfrm>
            <a:off x="0" y="6642900"/>
            <a:ext cx="6825343" cy="157150"/>
          </a:xfrm>
          <a:prstGeom prst="rect">
            <a:avLst/>
          </a:prstGeom>
          <a:solidFill>
            <a:srgbClr val="8CD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panose="020B0703020202090204" pitchFamily="34" charset="0"/>
              <a:ea typeface="Arial"/>
              <a:cs typeface="Arial"/>
              <a:sym typeface="Arial"/>
            </a:endParaRPr>
          </a:p>
        </p:txBody>
      </p:sp>
      <p:sp>
        <p:nvSpPr>
          <p:cNvPr id="52" name="Google Shape;52;p8"/>
          <p:cNvSpPr/>
          <p:nvPr/>
        </p:nvSpPr>
        <p:spPr>
          <a:xfrm>
            <a:off x="3147237" y="6642900"/>
            <a:ext cx="9044764" cy="157150"/>
          </a:xfrm>
          <a:prstGeom prst="rect">
            <a:avLst/>
          </a:prstGeom>
          <a:solidFill>
            <a:srgbClr val="5FC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panose="020B0703020202090204" pitchFamily="34" charset="0"/>
              <a:ea typeface="Arial"/>
              <a:cs typeface="Arial"/>
              <a:sym typeface="Arial"/>
            </a:endParaRPr>
          </a:p>
        </p:txBody>
      </p:sp>
      <p:pic>
        <p:nvPicPr>
          <p:cNvPr id="53" name="Google Shape;53;p8" descr="NASP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5926" y="637953"/>
            <a:ext cx="4572000" cy="2514600"/>
          </a:xfrm>
          <a:prstGeom prst="rect">
            <a:avLst/>
          </a:prstGeom>
          <a:noFill/>
          <a:ln>
            <a:noFill/>
          </a:ln>
        </p:spPr>
      </p:pic>
      <p:pic>
        <p:nvPicPr>
          <p:cNvPr id="54" name="Google Shape;5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0466" y="0"/>
            <a:ext cx="5931534" cy="3923414"/>
          </a:xfrm>
          <a:prstGeom prst="rect">
            <a:avLst/>
          </a:prstGeom>
          <a:noFill/>
          <a:ln>
            <a:noFill/>
          </a:ln>
        </p:spPr>
      </p:pic>
      <p:sp>
        <p:nvSpPr>
          <p:cNvPr id="55" name="Google Shape;55;p8"/>
          <p:cNvSpPr txBox="1">
            <a:spLocks noGrp="1"/>
          </p:cNvSpPr>
          <p:nvPr>
            <p:ph type="ctrTitle"/>
          </p:nvPr>
        </p:nvSpPr>
        <p:spPr>
          <a:xfrm>
            <a:off x="3019647" y="3169675"/>
            <a:ext cx="7648352" cy="137329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8CD5E3"/>
              </a:buClr>
              <a:buSzPts val="4000"/>
              <a:buFont typeface="Arial"/>
              <a:buNone/>
              <a:defRPr sz="4000" b="0" i="0">
                <a:solidFill>
                  <a:srgbClr val="8CD5E3"/>
                </a:solidFill>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3019646" y="4715898"/>
            <a:ext cx="7648353" cy="106033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000"/>
              <a:buNone/>
              <a:defRPr sz="2000" b="0" i="0">
                <a:solidFill>
                  <a:schemeClr val="lt1"/>
                </a:solidFill>
                <a:latin typeface="Trebuchet MS" panose="020B0703020202090204" pitchFamily="34" charset="0"/>
              </a:defRPr>
            </a:lvl1pPr>
            <a:lvl2pPr lvl="1" algn="ctr">
              <a:lnSpc>
                <a:spcPct val="90000"/>
              </a:lnSpc>
              <a:spcBef>
                <a:spcPts val="500"/>
              </a:spcBef>
              <a:spcAft>
                <a:spcPts val="0"/>
              </a:spcAft>
              <a:buClr>
                <a:srgbClr val="2E3A4D"/>
              </a:buClr>
              <a:buSzPts val="2000"/>
              <a:buNone/>
              <a:defRPr sz="2000"/>
            </a:lvl2pPr>
            <a:lvl3pPr lvl="2" algn="ctr">
              <a:lnSpc>
                <a:spcPct val="90000"/>
              </a:lnSpc>
              <a:spcBef>
                <a:spcPts val="500"/>
              </a:spcBef>
              <a:spcAft>
                <a:spcPts val="0"/>
              </a:spcAft>
              <a:buClr>
                <a:srgbClr val="2E3A4D"/>
              </a:buClr>
              <a:buSzPts val="1800"/>
              <a:buNone/>
              <a:defRPr sz="1800"/>
            </a:lvl3pPr>
            <a:lvl4pPr lvl="3" algn="ctr">
              <a:lnSpc>
                <a:spcPct val="90000"/>
              </a:lnSpc>
              <a:spcBef>
                <a:spcPts val="500"/>
              </a:spcBef>
              <a:spcAft>
                <a:spcPts val="0"/>
              </a:spcAft>
              <a:buClr>
                <a:srgbClr val="2E3A4D"/>
              </a:buClr>
              <a:buSzPts val="1600"/>
              <a:buNone/>
              <a:defRPr sz="1600"/>
            </a:lvl4pPr>
            <a:lvl5pPr lvl="4" algn="ctr">
              <a:lnSpc>
                <a:spcPct val="90000"/>
              </a:lnSpc>
              <a:spcBef>
                <a:spcPts val="500"/>
              </a:spcBef>
              <a:spcAft>
                <a:spcPts val="0"/>
              </a:spcAft>
              <a:buClr>
                <a:srgbClr val="2E3A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120616" y="3855417"/>
            <a:ext cx="3733800" cy="2781300"/>
          </a:xfrm>
          <a:prstGeom prst="rect">
            <a:avLst/>
          </a:prstGeom>
          <a:noFill/>
          <a:ln>
            <a:noFill/>
          </a:ln>
        </p:spPr>
      </p:pic>
    </p:spTree>
    <p:extLst>
      <p:ext uri="{BB962C8B-B14F-4D97-AF65-F5344CB8AC3E}">
        <p14:creationId xmlns:p14="http://schemas.microsoft.com/office/powerpoint/2010/main" val="388748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9978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17A8-75EE-AB27-CD4C-3550D65D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EA21FE-FDB9-A7DC-6644-8642B7F10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FD4C4C-5E39-56ED-534C-D43A37D3F6A7}"/>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64680DBC-98FA-3780-E2F3-D551B5476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E021E-CDBC-EFBD-BCD8-A0863D3AB1E6}"/>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323505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0CC7-B08A-717A-87AE-40B18B309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F5F58-CCDA-1F81-7007-A41BAE633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B39BB-903C-C8D1-92FE-0B8086D2A5E2}"/>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8C5700BC-0AB8-4695-F41E-42F398E3B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BD045-D4A9-BA4C-4C04-230F8AC04D53}"/>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1536445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BF63-5AB2-8D6A-77DB-DB2483CA8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7010E9-4083-01BF-602B-76020EB9EB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2B06A-0F8A-458E-35B1-DC0630EE4B86}"/>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7339A252-CAEB-C396-A06B-B9C0FA6677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DDCFF-81A3-CF00-337D-D05FB30BE2A2}"/>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384237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AF5F-2A11-6C3E-D436-88D37B825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8EA49E-7CAA-1EDE-2245-0A29079BD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4D9950-7C88-C52D-4025-E1B6251EC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99E7C0-9140-DD9D-AB46-509FFA8873BD}"/>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6" name="Footer Placeholder 5">
            <a:extLst>
              <a:ext uri="{FF2B5EF4-FFF2-40B4-BE49-F238E27FC236}">
                <a16:creationId xmlns:a16="http://schemas.microsoft.com/office/drawing/2014/main" id="{59F4708E-D960-ADE3-F1FE-6BF4B7A987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483B20-CC3D-BF43-75EF-9880DF2F3F76}"/>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56103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AC7C-1AC8-9792-C8A6-44695C2ADD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760527-119D-F507-568D-24E380666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F3E6F-116B-12E3-F15B-E681649454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28DB46-E472-5243-BD80-5EE2A7E72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970331-8E41-E3A4-2B6C-B50085A789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C37DFF-FFB8-93F6-82AD-A91B0F6EAE5B}"/>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8" name="Footer Placeholder 7">
            <a:extLst>
              <a:ext uri="{FF2B5EF4-FFF2-40B4-BE49-F238E27FC236}">
                <a16:creationId xmlns:a16="http://schemas.microsoft.com/office/drawing/2014/main" id="{4AC68540-5BC3-934D-3159-27290EEBC7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06EB96-3C00-6B6B-71FB-9C061C5CB722}"/>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347093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19A4-1B78-2313-401A-7A792DF1D9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FABCC1-B891-B5B1-0617-3BE4A60FD99C}"/>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4" name="Footer Placeholder 3">
            <a:extLst>
              <a:ext uri="{FF2B5EF4-FFF2-40B4-BE49-F238E27FC236}">
                <a16:creationId xmlns:a16="http://schemas.microsoft.com/office/drawing/2014/main" id="{780AE502-FA10-3515-92FC-B98FD6B438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D6C949-1142-7AFF-96AC-A5D8BC821C58}"/>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44011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47CBD-06D8-693A-AE6C-AE3F776235E9}"/>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3" name="Footer Placeholder 2">
            <a:extLst>
              <a:ext uri="{FF2B5EF4-FFF2-40B4-BE49-F238E27FC236}">
                <a16:creationId xmlns:a16="http://schemas.microsoft.com/office/drawing/2014/main" id="{7AACD31C-E528-D280-2F9C-8461ACACC6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505C42-94B0-38B8-3210-818607356E7D}"/>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37926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5F54-ED78-C573-A770-4E1EEF5F2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FE1241-0C9C-E1B3-0A5E-07CDA503E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8EA1F3-0899-79F5-A286-FD4589171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A8FC5-0663-B395-8EFC-73FE635B9633}"/>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6" name="Footer Placeholder 5">
            <a:extLst>
              <a:ext uri="{FF2B5EF4-FFF2-40B4-BE49-F238E27FC236}">
                <a16:creationId xmlns:a16="http://schemas.microsoft.com/office/drawing/2014/main" id="{3ABC03BA-BCD7-5F86-86A2-7A121BF5D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E20A51-C16E-1605-7647-1D538FCE7FF7}"/>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202584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4C2D-D6F6-4613-1B64-4515FF02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83C657-D4D5-3CA9-87B2-8AA22D9ED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3EC49D-38F2-4D6D-3F85-DF5E8C93A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2A676-49EC-2CE5-F076-0F849DDA3197}"/>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6" name="Footer Placeholder 5">
            <a:extLst>
              <a:ext uri="{FF2B5EF4-FFF2-40B4-BE49-F238E27FC236}">
                <a16:creationId xmlns:a16="http://schemas.microsoft.com/office/drawing/2014/main" id="{9A04F9BC-2C53-41D5-7B44-1F647DE61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4A10A-EF33-9772-EE31-96151AF09A0E}"/>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2108492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0C55-BEDA-C8EF-549E-B6D5ADE8BF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CFEAD-B5C6-C2D7-B2F0-37D02598C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FACE5-2FB8-3172-0ACF-B9A07EF6F26C}"/>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A5865C29-47C2-92E9-B76E-960B4908A8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8BDDA-3614-84EB-5743-991A09FEB311}"/>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261324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7DD-E0CC-EDE5-878C-61D8BA4C71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D52F05-0CD6-285B-D641-2F69F1442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94560-DC36-81A9-40FD-6456EA518903}"/>
              </a:ext>
            </a:extLst>
          </p:cNvPr>
          <p:cNvSpPr>
            <a:spLocks noGrp="1"/>
          </p:cNvSpPr>
          <p:nvPr>
            <p:ph type="dt" sz="half" idx="10"/>
          </p:nvPr>
        </p:nvSpPr>
        <p:spPr/>
        <p:txBody>
          <a:body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6C265141-E8EC-4889-7AB9-D08F38C17B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1FFBF-E7AF-CE03-158A-20A6475AE715}"/>
              </a:ext>
            </a:extLst>
          </p:cNvPr>
          <p:cNvSpPr>
            <a:spLocks noGrp="1"/>
          </p:cNvSpPr>
          <p:nvPr>
            <p:ph type="sldNum" sz="quarter" idx="12"/>
          </p:nvPr>
        </p:nvSpPr>
        <p:spPr/>
        <p:txBody>
          <a:bodyPr/>
          <a:lstStyle/>
          <a:p>
            <a:fld id="{68CDB2F2-3793-4C62-8AF1-5A400B56D344}" type="slidenum">
              <a:rPr lang="en-GB" smtClean="0"/>
              <a:t>‹#›</a:t>
            </a:fld>
            <a:endParaRPr lang="en-GB"/>
          </a:p>
        </p:txBody>
      </p:sp>
    </p:spTree>
    <p:extLst>
      <p:ext uri="{BB962C8B-B14F-4D97-AF65-F5344CB8AC3E}">
        <p14:creationId xmlns:p14="http://schemas.microsoft.com/office/powerpoint/2010/main" val="3177516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963F-D3CA-9255-64A3-2DCD80750F4C}"/>
              </a:ext>
            </a:extLst>
          </p:cNvPr>
          <p:cNvSpPr>
            <a:spLocks noGrp="1"/>
          </p:cNvSpPr>
          <p:nvPr>
            <p:ph type="ctrTitle"/>
          </p:nvPr>
        </p:nvSpPr>
        <p:spPr>
          <a:xfrm>
            <a:off x="1524000" y="1122363"/>
            <a:ext cx="9144000" cy="2387600"/>
          </a:xfrm>
        </p:spPr>
        <p:txBody>
          <a:bodyPr anchor="b">
            <a:normAutofit/>
          </a:bodyPr>
          <a:lstStyle>
            <a:lvl1pPr algn="l">
              <a:defRPr sz="4400">
                <a:latin typeface="Caecilia LT Pro 55 Roman" panose="02060502030306020204" pitchFamily="18" charset="77"/>
              </a:defRPr>
            </a:lvl1pPr>
          </a:lstStyle>
          <a:p>
            <a:r>
              <a:rPr lang="en-GB"/>
              <a:t>Click to edit Master title style</a:t>
            </a:r>
          </a:p>
        </p:txBody>
      </p:sp>
      <p:sp>
        <p:nvSpPr>
          <p:cNvPr id="3" name="Subtitle 2">
            <a:extLst>
              <a:ext uri="{FF2B5EF4-FFF2-40B4-BE49-F238E27FC236}">
                <a16:creationId xmlns:a16="http://schemas.microsoft.com/office/drawing/2014/main" id="{5CB2E9EB-D66F-6B0C-396F-CE8B018BC6C0}"/>
              </a:ext>
            </a:extLst>
          </p:cNvPr>
          <p:cNvSpPr>
            <a:spLocks noGrp="1"/>
          </p:cNvSpPr>
          <p:nvPr>
            <p:ph type="subTitle" idx="1"/>
          </p:nvPr>
        </p:nvSpPr>
        <p:spPr>
          <a:xfrm>
            <a:off x="1524000" y="3602038"/>
            <a:ext cx="9144000" cy="1655762"/>
          </a:xfrm>
        </p:spPr>
        <p:txBody>
          <a:bodyPr/>
          <a:lstStyle>
            <a:lvl1pPr marL="0" indent="0" algn="l">
              <a:buNone/>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3A188D6E-2B8B-5100-9E1D-80746795214C}"/>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4D0B2725-4498-F379-52DB-4FA79154168C}"/>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DCF393D0-480F-49E1-1DFC-1B7D836C1235}"/>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3261191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CC68-19A3-9C5F-8D4F-AF9C46F49903}"/>
              </a:ext>
            </a:extLst>
          </p:cNvPr>
          <p:cNvSpPr>
            <a:spLocks noGrp="1"/>
          </p:cNvSpPr>
          <p:nvPr>
            <p:ph type="title"/>
          </p:nvPr>
        </p:nvSpPr>
        <p:spPr>
          <a:xfrm>
            <a:off x="838200" y="365125"/>
            <a:ext cx="10515600" cy="783451"/>
          </a:xfrm>
        </p:spPr>
        <p:txBody>
          <a:bodyPr/>
          <a:lstStyle>
            <a:lvl1pPr>
              <a:defRPr>
                <a:solidFill>
                  <a:schemeClr val="accent1"/>
                </a:solidFill>
              </a:defRPr>
            </a:lvl1pPr>
          </a:lstStyle>
          <a:p>
            <a:r>
              <a:rPr lang="en-GB"/>
              <a:t>Click to edit Master title style</a:t>
            </a:r>
          </a:p>
        </p:txBody>
      </p:sp>
      <p:sp>
        <p:nvSpPr>
          <p:cNvPr id="4" name="Date Placeholder 3">
            <a:extLst>
              <a:ext uri="{FF2B5EF4-FFF2-40B4-BE49-F238E27FC236}">
                <a16:creationId xmlns:a16="http://schemas.microsoft.com/office/drawing/2014/main" id="{00CE2306-A46C-A4EA-1A45-F60AEE2B54C7}"/>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63288049-AEB7-BB2E-3D88-52756B655375}"/>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7AEA015C-4B22-4CB4-0EF2-8F1093D8BECB}"/>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
        <p:nvSpPr>
          <p:cNvPr id="7" name="Content Placeholder 2">
            <a:extLst>
              <a:ext uri="{FF2B5EF4-FFF2-40B4-BE49-F238E27FC236}">
                <a16:creationId xmlns:a16="http://schemas.microsoft.com/office/drawing/2014/main" id="{B69E789B-DC6E-9A63-80BA-F61D448572ED}"/>
              </a:ext>
            </a:extLst>
          </p:cNvPr>
          <p:cNvSpPr txBox="1">
            <a:spLocks/>
          </p:cNvSpPr>
          <p:nvPr userDrawn="1"/>
        </p:nvSpPr>
        <p:spPr>
          <a:xfrm>
            <a:off x="838200" y="1825625"/>
            <a:ext cx="8155675"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System Font Regular"/>
              <a:buNone/>
              <a:defRPr sz="2400" kern="1200">
                <a:solidFill>
                  <a:schemeClr val="tx1"/>
                </a:solidFill>
                <a:latin typeface="Noto Sans Adlam" panose="020B0502040504020204" pitchFamily="34" charset="0"/>
                <a:ea typeface="Noto Sans Adlam" panose="020B0502040504020204" pitchFamily="34" charset="0"/>
                <a:cs typeface="Noto Sans Adlam" panose="020B050204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oto Sans Adlam" panose="020B0502040504020204" pitchFamily="34" charset="0"/>
                <a:ea typeface="Noto Sans Adlam" panose="020B0502040504020204" pitchFamily="34" charset="0"/>
                <a:cs typeface="Noto Sans Adlam" panose="020B050204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oto Sans Adlam" panose="020B0502040504020204" pitchFamily="34" charset="0"/>
                <a:ea typeface="Noto Sans Adlam" panose="020B0502040504020204" pitchFamily="34" charset="0"/>
                <a:cs typeface="Noto Sans Adlam" panose="020B050204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oto Sans Adlam" panose="020B0502040504020204" pitchFamily="34" charset="0"/>
                <a:ea typeface="Noto Sans Adlam" panose="020B0502040504020204" pitchFamily="34" charset="0"/>
                <a:cs typeface="Noto Sans Adlam" panose="020B050204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oto Sans Adlam" panose="020B0502040504020204" pitchFamily="34" charset="0"/>
                <a:ea typeface="Noto Sans Adlam" panose="020B0502040504020204" pitchFamily="34" charset="0"/>
                <a:cs typeface="Noto Sans Adlam" panose="020B050204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600"/>
              </a:spcBef>
              <a:spcAft>
                <a:spcPts val="600"/>
              </a:spcAft>
            </a:pPr>
            <a:r>
              <a:rPr lang="en-GB" sz="3200" b="0" i="0" dirty="0">
                <a:solidFill>
                  <a:schemeClr val="tx1">
                    <a:lumMod val="50000"/>
                    <a:lumOff val="50000"/>
                  </a:schemeClr>
                </a:solidFill>
                <a:latin typeface="Caecilia LT Pro 55 Roman" panose="02060502030306020204" pitchFamily="18" charset="77"/>
                <a:ea typeface="Noto Sans" panose="020B0502040504020204" pitchFamily="34" charset="0"/>
                <a:cs typeface="Noto Sans" panose="020B0502040504020204" pitchFamily="34" charset="0"/>
              </a:rPr>
              <a:t>Sub-header</a:t>
            </a:r>
          </a:p>
          <a:p>
            <a:pPr marL="498475" indent="-485775">
              <a:lnSpc>
                <a:spcPct val="120000"/>
              </a:lnSpc>
              <a:spcBef>
                <a:spcPts val="600"/>
              </a:spcBef>
              <a:spcAft>
                <a:spcPts val="600"/>
              </a:spcAft>
              <a:buFont typeface="System Font Regular"/>
              <a:buChar char="→"/>
            </a:pPr>
            <a:r>
              <a:rPr lang="en-GB" b="0" i="0" dirty="0">
                <a:latin typeface="Noto Sans" panose="020B0502040504020204" pitchFamily="34" charset="0"/>
                <a:ea typeface="Noto Sans" panose="020B0502040504020204" pitchFamily="34" charset="0"/>
                <a:cs typeface="Noto Sans" panose="020B0502040504020204" pitchFamily="34" charset="0"/>
              </a:rPr>
              <a:t>Bullet 1</a:t>
            </a:r>
          </a:p>
          <a:p>
            <a:pPr marL="498475" indent="-485775">
              <a:lnSpc>
                <a:spcPct val="120000"/>
              </a:lnSpc>
              <a:spcBef>
                <a:spcPts val="600"/>
              </a:spcBef>
              <a:spcAft>
                <a:spcPts val="600"/>
              </a:spcAft>
              <a:buFont typeface="System Font Regular"/>
              <a:buChar char="→"/>
            </a:pPr>
            <a:r>
              <a:rPr lang="en-GB" b="0" i="0" dirty="0">
                <a:latin typeface="Noto Sans" panose="020B0502040504020204" pitchFamily="34" charset="0"/>
                <a:ea typeface="Noto Sans" panose="020B0502040504020204" pitchFamily="34" charset="0"/>
                <a:cs typeface="Noto Sans" panose="020B0502040504020204" pitchFamily="34" charset="0"/>
              </a:rPr>
              <a:t>Bullet 2</a:t>
            </a:r>
          </a:p>
          <a:p>
            <a:pPr marL="498475" indent="-485775">
              <a:lnSpc>
                <a:spcPct val="120000"/>
              </a:lnSpc>
              <a:spcBef>
                <a:spcPts val="600"/>
              </a:spcBef>
              <a:spcAft>
                <a:spcPts val="600"/>
              </a:spcAft>
              <a:buFont typeface="System Font Regular"/>
              <a:buChar char="→"/>
            </a:pPr>
            <a:r>
              <a:rPr lang="en-GB" b="0" i="0" dirty="0">
                <a:latin typeface="Noto Sans" panose="020B0502040504020204" pitchFamily="34" charset="0"/>
                <a:ea typeface="Noto Sans" panose="020B0502040504020204" pitchFamily="34" charset="0"/>
                <a:cs typeface="Noto Sans" panose="020B0502040504020204" pitchFamily="34" charset="0"/>
              </a:rPr>
              <a:t>Bullet 3</a:t>
            </a:r>
          </a:p>
          <a:p>
            <a:pPr marL="498475" indent="-485775">
              <a:lnSpc>
                <a:spcPct val="120000"/>
              </a:lnSpc>
              <a:spcBef>
                <a:spcPts val="600"/>
              </a:spcBef>
              <a:spcAft>
                <a:spcPts val="600"/>
              </a:spcAft>
              <a:buFont typeface="System Font Regular"/>
              <a:buChar char="→"/>
            </a:pPr>
            <a:r>
              <a:rPr lang="en-GB" b="0" i="0" dirty="0">
                <a:latin typeface="Noto Sans" panose="020B0502040504020204" pitchFamily="34" charset="0"/>
                <a:ea typeface="Noto Sans" panose="020B0502040504020204" pitchFamily="34" charset="0"/>
                <a:cs typeface="Noto Sans" panose="020B0502040504020204" pitchFamily="34" charset="0"/>
              </a:rPr>
              <a:t>Bullet 4</a:t>
            </a:r>
          </a:p>
          <a:p>
            <a:pPr marL="498475" indent="-485775">
              <a:lnSpc>
                <a:spcPct val="120000"/>
              </a:lnSpc>
              <a:spcBef>
                <a:spcPts val="600"/>
              </a:spcBef>
              <a:spcAft>
                <a:spcPts val="600"/>
              </a:spcAft>
              <a:buFont typeface="System Font Regular"/>
              <a:buChar char="→"/>
            </a:pPr>
            <a:r>
              <a:rPr lang="en-GB" b="0" i="0" dirty="0">
                <a:latin typeface="Noto Sans" panose="020B0502040504020204" pitchFamily="34" charset="0"/>
                <a:ea typeface="Noto Sans" panose="020B0502040504020204" pitchFamily="34" charset="0"/>
                <a:cs typeface="Noto Sans" panose="020B0502040504020204" pitchFamily="34" charset="0"/>
              </a:rPr>
              <a:t>Bullet 5</a:t>
            </a:r>
          </a:p>
        </p:txBody>
      </p:sp>
    </p:spTree>
    <p:extLst>
      <p:ext uri="{BB962C8B-B14F-4D97-AF65-F5344CB8AC3E}">
        <p14:creationId xmlns:p14="http://schemas.microsoft.com/office/powerpoint/2010/main" val="275829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A grey and white circles on a black background&#10;&#10;Description automatically generated">
            <a:extLst>
              <a:ext uri="{FF2B5EF4-FFF2-40B4-BE49-F238E27FC236}">
                <a16:creationId xmlns:a16="http://schemas.microsoft.com/office/drawing/2014/main" id="{D12E5908-B296-B446-E231-1083328C1C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FCD61E0A-3476-B9A9-A155-6B0A1EB20226}"/>
              </a:ext>
            </a:extLst>
          </p:cNvPr>
          <p:cNvSpPr txBox="1">
            <a:spLocks/>
          </p:cNvSpPr>
          <p:nvPr userDrawn="1"/>
        </p:nvSpPr>
        <p:spPr bwMode="auto">
          <a:xfrm>
            <a:off x="874713" y="2890747"/>
            <a:ext cx="10499641" cy="1921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ts val="3451"/>
              </a:lnSpc>
              <a:spcBef>
                <a:spcPct val="0"/>
              </a:spcBef>
              <a:spcAft>
                <a:spcPct val="0"/>
              </a:spcAft>
              <a:defRPr sz="2700" b="1">
                <a:solidFill>
                  <a:srgbClr val="FFFFFF"/>
                </a:solidFill>
                <a:latin typeface="+mj-lt"/>
                <a:ea typeface="+mj-ea"/>
                <a:cs typeface="+mj-cs"/>
              </a:defRPr>
            </a:lvl1pPr>
            <a:lvl2pPr algn="l" rtl="0" eaLnBrk="1" fontAlgn="base" hangingPunct="1">
              <a:spcBef>
                <a:spcPct val="0"/>
              </a:spcBef>
              <a:spcAft>
                <a:spcPct val="0"/>
              </a:spcAft>
              <a:defRPr sz="1951" b="1">
                <a:solidFill>
                  <a:schemeClr val="bg1"/>
                </a:solidFill>
                <a:latin typeface="Trebuchet MS" pitchFamily="34" charset="0"/>
              </a:defRPr>
            </a:lvl2pPr>
            <a:lvl3pPr algn="l" rtl="0" eaLnBrk="1" fontAlgn="base" hangingPunct="1">
              <a:spcBef>
                <a:spcPct val="0"/>
              </a:spcBef>
              <a:spcAft>
                <a:spcPct val="0"/>
              </a:spcAft>
              <a:defRPr sz="1951" b="1">
                <a:solidFill>
                  <a:schemeClr val="bg1"/>
                </a:solidFill>
                <a:latin typeface="Trebuchet MS" pitchFamily="34" charset="0"/>
              </a:defRPr>
            </a:lvl3pPr>
            <a:lvl4pPr algn="l" rtl="0" eaLnBrk="1" fontAlgn="base" hangingPunct="1">
              <a:spcBef>
                <a:spcPct val="0"/>
              </a:spcBef>
              <a:spcAft>
                <a:spcPct val="0"/>
              </a:spcAft>
              <a:defRPr sz="1951" b="1">
                <a:solidFill>
                  <a:schemeClr val="bg1"/>
                </a:solidFill>
                <a:latin typeface="Trebuchet MS" pitchFamily="34" charset="0"/>
              </a:defRPr>
            </a:lvl4pPr>
            <a:lvl5pPr algn="l" rtl="0" eaLnBrk="1" fontAlgn="base" hangingPunct="1">
              <a:spcBef>
                <a:spcPct val="0"/>
              </a:spcBef>
              <a:spcAft>
                <a:spcPct val="0"/>
              </a:spcAft>
              <a:defRPr sz="1951" b="1">
                <a:solidFill>
                  <a:schemeClr val="bg1"/>
                </a:solidFill>
                <a:latin typeface="Trebuchet MS" pitchFamily="34" charset="0"/>
              </a:defRPr>
            </a:lvl5pPr>
            <a:lvl6pPr marL="342891" algn="l" rtl="0" eaLnBrk="1" fontAlgn="base" hangingPunct="1">
              <a:spcBef>
                <a:spcPct val="0"/>
              </a:spcBef>
              <a:spcAft>
                <a:spcPct val="0"/>
              </a:spcAft>
              <a:defRPr sz="1951" b="1">
                <a:solidFill>
                  <a:schemeClr val="bg1"/>
                </a:solidFill>
                <a:latin typeface="Trebuchet MS" pitchFamily="34" charset="0"/>
              </a:defRPr>
            </a:lvl6pPr>
            <a:lvl7pPr marL="685783" algn="l" rtl="0" eaLnBrk="1" fontAlgn="base" hangingPunct="1">
              <a:spcBef>
                <a:spcPct val="0"/>
              </a:spcBef>
              <a:spcAft>
                <a:spcPct val="0"/>
              </a:spcAft>
              <a:defRPr sz="1951" b="1">
                <a:solidFill>
                  <a:schemeClr val="bg1"/>
                </a:solidFill>
                <a:latin typeface="Trebuchet MS" pitchFamily="34" charset="0"/>
              </a:defRPr>
            </a:lvl7pPr>
            <a:lvl8pPr marL="1028674" algn="l" rtl="0" eaLnBrk="1" fontAlgn="base" hangingPunct="1">
              <a:spcBef>
                <a:spcPct val="0"/>
              </a:spcBef>
              <a:spcAft>
                <a:spcPct val="0"/>
              </a:spcAft>
              <a:defRPr sz="1951" b="1">
                <a:solidFill>
                  <a:schemeClr val="bg1"/>
                </a:solidFill>
                <a:latin typeface="Trebuchet MS" pitchFamily="34" charset="0"/>
              </a:defRPr>
            </a:lvl8pPr>
            <a:lvl9pPr marL="1371566" algn="l" rtl="0" eaLnBrk="1" fontAlgn="base" hangingPunct="1">
              <a:spcBef>
                <a:spcPct val="0"/>
              </a:spcBef>
              <a:spcAft>
                <a:spcPct val="0"/>
              </a:spcAft>
              <a:defRPr sz="1951" b="1">
                <a:solidFill>
                  <a:schemeClr val="bg1"/>
                </a:solidFill>
                <a:latin typeface="Trebuchet MS" pitchFamily="34" charset="0"/>
              </a:defRPr>
            </a:lvl9pPr>
          </a:lstStyle>
          <a:p>
            <a:pPr>
              <a:lnSpc>
                <a:spcPct val="130000"/>
              </a:lnSpc>
            </a:pPr>
            <a:r>
              <a:rPr lang="en-GB" sz="4400" b="0" kern="0" dirty="0">
                <a:solidFill>
                  <a:schemeClr val="bg1"/>
                </a:solidFill>
                <a:latin typeface="Caecilia LT Pro 55 Roman" panose="02060502030306020204" pitchFamily="18" charset="77"/>
              </a:rPr>
              <a:t>Main Title</a:t>
            </a:r>
          </a:p>
        </p:txBody>
      </p:sp>
      <p:pic>
        <p:nvPicPr>
          <p:cNvPr id="9" name="Picture 8" descr="TAA-logo-single-white.png">
            <a:extLst>
              <a:ext uri="{FF2B5EF4-FFF2-40B4-BE49-F238E27FC236}">
                <a16:creationId xmlns:a16="http://schemas.microsoft.com/office/drawing/2014/main" id="{E290FD44-80D0-62BC-866E-E1438CCBCF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7359" y="946679"/>
            <a:ext cx="3191795" cy="546871"/>
          </a:xfrm>
          <a:prstGeom prst="rect">
            <a:avLst/>
          </a:prstGeom>
        </p:spPr>
      </p:pic>
    </p:spTree>
    <p:extLst>
      <p:ext uri="{BB962C8B-B14F-4D97-AF65-F5344CB8AC3E}">
        <p14:creationId xmlns:p14="http://schemas.microsoft.com/office/powerpoint/2010/main" val="1831277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A grey and white swirls on a black background&#10;&#10;Description automatically generated">
            <a:extLst>
              <a:ext uri="{FF2B5EF4-FFF2-40B4-BE49-F238E27FC236}">
                <a16:creationId xmlns:a16="http://schemas.microsoft.com/office/drawing/2014/main" id="{5627C4C9-EB61-A03B-94C1-7B1358B34D63}"/>
              </a:ext>
            </a:extLst>
          </p:cNvPr>
          <p:cNvPicPr>
            <a:picLocks noChangeAspect="1"/>
          </p:cNvPicPr>
          <p:nvPr userDrawn="1"/>
        </p:nvPicPr>
        <p:blipFill>
          <a:blip r:embed="rId2"/>
          <a:stretch>
            <a:fillRect/>
          </a:stretch>
        </p:blipFill>
        <p:spPr>
          <a:xfrm>
            <a:off x="-11289" y="0"/>
            <a:ext cx="12192000" cy="6858000"/>
          </a:xfrm>
          <a:prstGeom prst="rect">
            <a:avLst/>
          </a:prstGeom>
        </p:spPr>
      </p:pic>
      <p:sp>
        <p:nvSpPr>
          <p:cNvPr id="3" name="Title 1">
            <a:extLst>
              <a:ext uri="{FF2B5EF4-FFF2-40B4-BE49-F238E27FC236}">
                <a16:creationId xmlns:a16="http://schemas.microsoft.com/office/drawing/2014/main" id="{5E652748-4941-CF86-2C25-7533CC32FE7E}"/>
              </a:ext>
            </a:extLst>
          </p:cNvPr>
          <p:cNvSpPr txBox="1">
            <a:spLocks/>
          </p:cNvSpPr>
          <p:nvPr userDrawn="1"/>
        </p:nvSpPr>
        <p:spPr bwMode="auto">
          <a:xfrm>
            <a:off x="784402" y="1723197"/>
            <a:ext cx="7780811" cy="3411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951" b="1">
                <a:solidFill>
                  <a:schemeClr val="accent3"/>
                </a:solidFill>
                <a:latin typeface="+mj-lt"/>
                <a:ea typeface="+mj-ea"/>
                <a:cs typeface="+mj-cs"/>
              </a:defRPr>
            </a:lvl1pPr>
            <a:lvl2pPr algn="l" rtl="0" eaLnBrk="1" fontAlgn="base" hangingPunct="1">
              <a:spcBef>
                <a:spcPct val="0"/>
              </a:spcBef>
              <a:spcAft>
                <a:spcPct val="0"/>
              </a:spcAft>
              <a:defRPr sz="1951" b="1">
                <a:solidFill>
                  <a:schemeClr val="bg1"/>
                </a:solidFill>
                <a:latin typeface="Trebuchet MS" pitchFamily="34" charset="0"/>
              </a:defRPr>
            </a:lvl2pPr>
            <a:lvl3pPr algn="l" rtl="0" eaLnBrk="1" fontAlgn="base" hangingPunct="1">
              <a:spcBef>
                <a:spcPct val="0"/>
              </a:spcBef>
              <a:spcAft>
                <a:spcPct val="0"/>
              </a:spcAft>
              <a:defRPr sz="1951" b="1">
                <a:solidFill>
                  <a:schemeClr val="bg1"/>
                </a:solidFill>
                <a:latin typeface="Trebuchet MS" pitchFamily="34" charset="0"/>
              </a:defRPr>
            </a:lvl3pPr>
            <a:lvl4pPr algn="l" rtl="0" eaLnBrk="1" fontAlgn="base" hangingPunct="1">
              <a:spcBef>
                <a:spcPct val="0"/>
              </a:spcBef>
              <a:spcAft>
                <a:spcPct val="0"/>
              </a:spcAft>
              <a:defRPr sz="1951" b="1">
                <a:solidFill>
                  <a:schemeClr val="bg1"/>
                </a:solidFill>
                <a:latin typeface="Trebuchet MS" pitchFamily="34" charset="0"/>
              </a:defRPr>
            </a:lvl4pPr>
            <a:lvl5pPr algn="l" rtl="0" eaLnBrk="1" fontAlgn="base" hangingPunct="1">
              <a:spcBef>
                <a:spcPct val="0"/>
              </a:spcBef>
              <a:spcAft>
                <a:spcPct val="0"/>
              </a:spcAft>
              <a:defRPr sz="1951" b="1">
                <a:solidFill>
                  <a:schemeClr val="bg1"/>
                </a:solidFill>
                <a:latin typeface="Trebuchet MS" pitchFamily="34" charset="0"/>
              </a:defRPr>
            </a:lvl5pPr>
            <a:lvl6pPr marL="342891" algn="l" rtl="0" eaLnBrk="1" fontAlgn="base" hangingPunct="1">
              <a:spcBef>
                <a:spcPct val="0"/>
              </a:spcBef>
              <a:spcAft>
                <a:spcPct val="0"/>
              </a:spcAft>
              <a:defRPr sz="1951" b="1">
                <a:solidFill>
                  <a:schemeClr val="bg1"/>
                </a:solidFill>
                <a:latin typeface="Trebuchet MS" pitchFamily="34" charset="0"/>
              </a:defRPr>
            </a:lvl6pPr>
            <a:lvl7pPr marL="685783" algn="l" rtl="0" eaLnBrk="1" fontAlgn="base" hangingPunct="1">
              <a:spcBef>
                <a:spcPct val="0"/>
              </a:spcBef>
              <a:spcAft>
                <a:spcPct val="0"/>
              </a:spcAft>
              <a:defRPr sz="1951" b="1">
                <a:solidFill>
                  <a:schemeClr val="bg1"/>
                </a:solidFill>
                <a:latin typeface="Trebuchet MS" pitchFamily="34" charset="0"/>
              </a:defRPr>
            </a:lvl7pPr>
            <a:lvl8pPr marL="1028674" algn="l" rtl="0" eaLnBrk="1" fontAlgn="base" hangingPunct="1">
              <a:spcBef>
                <a:spcPct val="0"/>
              </a:spcBef>
              <a:spcAft>
                <a:spcPct val="0"/>
              </a:spcAft>
              <a:defRPr sz="1951" b="1">
                <a:solidFill>
                  <a:schemeClr val="bg1"/>
                </a:solidFill>
                <a:latin typeface="Trebuchet MS" pitchFamily="34" charset="0"/>
              </a:defRPr>
            </a:lvl8pPr>
            <a:lvl9pPr marL="1371566" algn="l" rtl="0" eaLnBrk="1" fontAlgn="base" hangingPunct="1">
              <a:spcBef>
                <a:spcPct val="0"/>
              </a:spcBef>
              <a:spcAft>
                <a:spcPct val="0"/>
              </a:spcAft>
              <a:defRPr sz="1951" b="1">
                <a:solidFill>
                  <a:schemeClr val="bg1"/>
                </a:solidFill>
                <a:latin typeface="Trebuchet MS" pitchFamily="34" charset="0"/>
              </a:defRPr>
            </a:lvl9pPr>
          </a:lstStyle>
          <a:p>
            <a:pPr>
              <a:lnSpc>
                <a:spcPct val="150000"/>
              </a:lnSpc>
            </a:pPr>
            <a:r>
              <a:rPr lang="en-GB" sz="4800" b="0" kern="0" baseline="0" dirty="0">
                <a:solidFill>
                  <a:schemeClr val="bg1"/>
                </a:solidFill>
                <a:latin typeface="Caecilia LT Pro 55 Roman" panose="02060502030306020204" pitchFamily="18" charset="77"/>
              </a:rPr>
              <a:t>Subtitle</a:t>
            </a:r>
          </a:p>
        </p:txBody>
      </p:sp>
    </p:spTree>
    <p:extLst>
      <p:ext uri="{BB962C8B-B14F-4D97-AF65-F5344CB8AC3E}">
        <p14:creationId xmlns:p14="http://schemas.microsoft.com/office/powerpoint/2010/main" val="3632133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E6CA-4C34-DEA6-7E41-B6F1C9D32B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DDFFC0-268D-D81C-1C54-4C0E396AC7B2}"/>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7E37A463-68C7-C564-E6FA-3E5CE6BC4A33}"/>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9C72AFDB-4279-1912-005C-3095C1783F8B}"/>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32169A08-02E8-17B8-8374-CFACD1BADFEE}"/>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3614008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F9B9-64DC-6933-9241-5321217B7F4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129C61-7D22-FBCB-3294-886E405598AC}"/>
              </a:ext>
            </a:extLst>
          </p:cNvPr>
          <p:cNvSpPr>
            <a:spLocks noGrp="1"/>
          </p:cNvSpPr>
          <p:nvPr>
            <p:ph sz="half" idx="1"/>
          </p:nvPr>
        </p:nvSpPr>
        <p:spPr>
          <a:xfrm>
            <a:off x="838200" y="1825625"/>
            <a:ext cx="5181600" cy="435133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E71BA6E-0E74-6C3E-16FC-9B6AA635B275}"/>
              </a:ext>
            </a:extLst>
          </p:cNvPr>
          <p:cNvSpPr>
            <a:spLocks noGrp="1"/>
          </p:cNvSpPr>
          <p:nvPr>
            <p:ph sz="half" idx="2"/>
          </p:nvPr>
        </p:nvSpPr>
        <p:spPr>
          <a:xfrm>
            <a:off x="6172200" y="1825625"/>
            <a:ext cx="5181600" cy="435133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a:extLst>
              <a:ext uri="{FF2B5EF4-FFF2-40B4-BE49-F238E27FC236}">
                <a16:creationId xmlns:a16="http://schemas.microsoft.com/office/drawing/2014/main" id="{D7E1AAF1-B40E-9F8B-9E55-A71760986D84}"/>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6" name="Footer Placeholder 5">
            <a:extLst>
              <a:ext uri="{FF2B5EF4-FFF2-40B4-BE49-F238E27FC236}">
                <a16:creationId xmlns:a16="http://schemas.microsoft.com/office/drawing/2014/main" id="{D424B751-5739-EE74-D3FA-083C4235D398}"/>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7" name="Slide Number Placeholder 6">
            <a:extLst>
              <a:ext uri="{FF2B5EF4-FFF2-40B4-BE49-F238E27FC236}">
                <a16:creationId xmlns:a16="http://schemas.microsoft.com/office/drawing/2014/main" id="{0682C566-61A2-6935-4F42-FF36FDD35041}"/>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2757501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A93B-C2A8-B8AF-532E-1260C35177C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B6A8C28-586A-57D2-DC3F-DE255DDD1D95}"/>
              </a:ext>
            </a:extLst>
          </p:cNvPr>
          <p:cNvSpPr>
            <a:spLocks noGrp="1"/>
          </p:cNvSpPr>
          <p:nvPr>
            <p:ph type="body" idx="1"/>
          </p:nvPr>
        </p:nvSpPr>
        <p:spPr>
          <a:xfrm>
            <a:off x="839788" y="1681163"/>
            <a:ext cx="5157787" cy="823912"/>
          </a:xfrm>
        </p:spPr>
        <p:txBody>
          <a:bodyPr anchor="b"/>
          <a:lstStyle>
            <a:lvl1pPr marL="0" indent="0">
              <a:buNone/>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CFCAE66-F461-E860-005A-AA467586DBC7}"/>
              </a:ext>
            </a:extLst>
          </p:cNvPr>
          <p:cNvSpPr>
            <a:spLocks noGrp="1"/>
          </p:cNvSpPr>
          <p:nvPr>
            <p:ph sz="half" idx="2"/>
          </p:nvPr>
        </p:nvSpPr>
        <p:spPr>
          <a:xfrm>
            <a:off x="839788" y="2505075"/>
            <a:ext cx="5157787" cy="368458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750C716F-88E2-7E41-13BD-B4BC4AA0C6B7}"/>
              </a:ext>
            </a:extLst>
          </p:cNvPr>
          <p:cNvSpPr>
            <a:spLocks noGrp="1"/>
          </p:cNvSpPr>
          <p:nvPr>
            <p:ph type="body" sz="quarter" idx="3"/>
          </p:nvPr>
        </p:nvSpPr>
        <p:spPr>
          <a:xfrm>
            <a:off x="6172200" y="1681163"/>
            <a:ext cx="5183188" cy="823912"/>
          </a:xfrm>
        </p:spPr>
        <p:txBody>
          <a:bodyPr anchor="b"/>
          <a:lstStyle>
            <a:lvl1pPr marL="0" indent="0">
              <a:buNone/>
              <a:defRPr sz="2400" b="0" i="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94C39184-FA46-B87D-4D28-4AEDB9ABAA12}"/>
              </a:ext>
            </a:extLst>
          </p:cNvPr>
          <p:cNvSpPr>
            <a:spLocks noGrp="1"/>
          </p:cNvSpPr>
          <p:nvPr>
            <p:ph sz="quarter" idx="4"/>
          </p:nvPr>
        </p:nvSpPr>
        <p:spPr>
          <a:xfrm>
            <a:off x="6172200" y="2505075"/>
            <a:ext cx="5183188" cy="368458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09531CE0-CC02-7D9C-FF56-7079BF346B6E}"/>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8" name="Footer Placeholder 7">
            <a:extLst>
              <a:ext uri="{FF2B5EF4-FFF2-40B4-BE49-F238E27FC236}">
                <a16:creationId xmlns:a16="http://schemas.microsoft.com/office/drawing/2014/main" id="{CF02D0F3-00C9-D012-66B3-12526B470B66}"/>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9" name="Slide Number Placeholder 8">
            <a:extLst>
              <a:ext uri="{FF2B5EF4-FFF2-40B4-BE49-F238E27FC236}">
                <a16:creationId xmlns:a16="http://schemas.microsoft.com/office/drawing/2014/main" id="{90C8118A-25A0-364D-57B8-D52AD63D16F6}"/>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191678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DDFF-9CA5-55DC-FCFB-78C2D2EBCD5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D42B8BB-CF96-16CA-3C3A-2CA284CE1E78}"/>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4" name="Footer Placeholder 3">
            <a:extLst>
              <a:ext uri="{FF2B5EF4-FFF2-40B4-BE49-F238E27FC236}">
                <a16:creationId xmlns:a16="http://schemas.microsoft.com/office/drawing/2014/main" id="{D425F52E-7674-2452-C703-0537D186C1D6}"/>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5" name="Slide Number Placeholder 4">
            <a:extLst>
              <a:ext uri="{FF2B5EF4-FFF2-40B4-BE49-F238E27FC236}">
                <a16:creationId xmlns:a16="http://schemas.microsoft.com/office/drawing/2014/main" id="{7AD9A13C-6B3E-311E-CBF1-638C31A056A3}"/>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1902823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B200-B6D6-2278-8946-EC2A8AB492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E780C42-B898-46C0-60C4-16E84866890F}"/>
              </a:ext>
            </a:extLst>
          </p:cNvPr>
          <p:cNvSpPr>
            <a:spLocks noGrp="1"/>
          </p:cNvSpPr>
          <p:nvPr>
            <p:ph idx="1"/>
          </p:nvPr>
        </p:nvSpPr>
        <p:spPr>
          <a:xfrm>
            <a:off x="5183188" y="987425"/>
            <a:ext cx="6172200" cy="4873625"/>
          </a:xfrm>
        </p:spPr>
        <p:txBody>
          <a:bodyPr/>
          <a:lstStyle>
            <a:lvl1pPr>
              <a:defRPr sz="3200" b="0" i="0">
                <a:latin typeface="Noto Sans" panose="020B0502040504020204" pitchFamily="34" charset="0"/>
                <a:ea typeface="Noto Sans" panose="020B0502040504020204" pitchFamily="34" charset="0"/>
                <a:cs typeface="Noto Sans" panose="020B0502040504020204" pitchFamily="34" charset="0"/>
              </a:defRPr>
            </a:lvl1pPr>
            <a:lvl2pPr>
              <a:defRPr sz="2800" b="0" i="0">
                <a:latin typeface="Noto Sans" panose="020B0502040504020204" pitchFamily="34" charset="0"/>
                <a:ea typeface="Noto Sans" panose="020B0502040504020204" pitchFamily="34" charset="0"/>
                <a:cs typeface="Noto Sans" panose="020B0502040504020204" pitchFamily="34" charset="0"/>
              </a:defRPr>
            </a:lvl2pPr>
            <a:lvl3pPr>
              <a:defRPr sz="2400" b="0" i="0">
                <a:latin typeface="Noto Sans" panose="020B0502040504020204" pitchFamily="34" charset="0"/>
                <a:ea typeface="Noto Sans" panose="020B0502040504020204" pitchFamily="34" charset="0"/>
                <a:cs typeface="Noto Sans" panose="020B0502040504020204" pitchFamily="34" charset="0"/>
              </a:defRPr>
            </a:lvl3pPr>
            <a:lvl4pPr>
              <a:defRPr sz="2000" b="0" i="0">
                <a:latin typeface="Noto Sans" panose="020B0502040504020204" pitchFamily="34" charset="0"/>
                <a:ea typeface="Noto Sans" panose="020B0502040504020204" pitchFamily="34" charset="0"/>
                <a:cs typeface="Noto Sans" panose="020B0502040504020204" pitchFamily="34" charset="0"/>
              </a:defRPr>
            </a:lvl4pPr>
            <a:lvl5pPr>
              <a:defRPr sz="2000" b="0" i="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F4AEA076-579F-DBBF-CA21-5D32A805B2BC}"/>
              </a:ext>
            </a:extLst>
          </p:cNvPr>
          <p:cNvSpPr>
            <a:spLocks noGrp="1"/>
          </p:cNvSpPr>
          <p:nvPr>
            <p:ph type="body" sz="half" idx="2"/>
          </p:nvPr>
        </p:nvSpPr>
        <p:spPr>
          <a:xfrm>
            <a:off x="839788" y="2057400"/>
            <a:ext cx="3932237" cy="3811588"/>
          </a:xfrm>
        </p:spPr>
        <p:txBody>
          <a:bodyPr/>
          <a:lstStyle>
            <a:lvl1pPr marL="0" indent="0">
              <a:buNone/>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1D7CC9AE-B99B-8D39-96D9-D79680BD7466}"/>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6" name="Footer Placeholder 5">
            <a:extLst>
              <a:ext uri="{FF2B5EF4-FFF2-40B4-BE49-F238E27FC236}">
                <a16:creationId xmlns:a16="http://schemas.microsoft.com/office/drawing/2014/main" id="{D159C86A-9FEC-D819-1785-2B73657A1557}"/>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7" name="Slide Number Placeholder 6">
            <a:extLst>
              <a:ext uri="{FF2B5EF4-FFF2-40B4-BE49-F238E27FC236}">
                <a16:creationId xmlns:a16="http://schemas.microsoft.com/office/drawing/2014/main" id="{9F4E1430-BA78-1D20-7BB3-621A380C4015}"/>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531463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D2F6-9332-231D-71B5-31C21FCAC1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CB4615F-164E-4F96-0008-48083B58ACD5}"/>
              </a:ext>
            </a:extLst>
          </p:cNvPr>
          <p:cNvSpPr>
            <a:spLocks noGrp="1"/>
          </p:cNvSpPr>
          <p:nvPr>
            <p:ph type="pic" idx="1"/>
          </p:nvPr>
        </p:nvSpPr>
        <p:spPr>
          <a:xfrm>
            <a:off x="5183188" y="987425"/>
            <a:ext cx="6172200" cy="4873625"/>
          </a:xfrm>
        </p:spPr>
        <p:txBody>
          <a:bodyPr/>
          <a:lstStyle>
            <a:lvl1pPr marL="0" indent="0">
              <a:buNone/>
              <a:defRPr sz="3200" b="0" i="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35A810EF-E142-B413-0675-EF0EE86E16B2}"/>
              </a:ext>
            </a:extLst>
          </p:cNvPr>
          <p:cNvSpPr>
            <a:spLocks noGrp="1"/>
          </p:cNvSpPr>
          <p:nvPr>
            <p:ph type="body" sz="half" idx="2"/>
          </p:nvPr>
        </p:nvSpPr>
        <p:spPr>
          <a:xfrm>
            <a:off x="839788" y="2057400"/>
            <a:ext cx="3932237" cy="3811588"/>
          </a:xfrm>
        </p:spPr>
        <p:txBody>
          <a:bodyPr/>
          <a:lstStyle>
            <a:lvl1pPr marL="0" indent="0">
              <a:buNone/>
              <a:defRPr sz="1600" b="0" i="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69ACAD8-A3E2-FD19-53E0-286B603A271C}"/>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6" name="Footer Placeholder 5">
            <a:extLst>
              <a:ext uri="{FF2B5EF4-FFF2-40B4-BE49-F238E27FC236}">
                <a16:creationId xmlns:a16="http://schemas.microsoft.com/office/drawing/2014/main" id="{E7F4A0D3-C9A6-0B65-9AEF-64C2B4E095D4}"/>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7" name="Slide Number Placeholder 6">
            <a:extLst>
              <a:ext uri="{FF2B5EF4-FFF2-40B4-BE49-F238E27FC236}">
                <a16:creationId xmlns:a16="http://schemas.microsoft.com/office/drawing/2014/main" id="{AE6B381A-104A-F454-869F-D3CB09917BB2}"/>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3373625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9A9A-25E0-46A2-D6E3-22F61E06419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266DAFA-988C-CA73-B137-A716FAD1790D}"/>
              </a:ext>
            </a:extLst>
          </p:cNvPr>
          <p:cNvSpPr>
            <a:spLocks noGrp="1"/>
          </p:cNvSpPr>
          <p:nvPr>
            <p:ph type="body" orient="vert" idx="1"/>
          </p:nvPr>
        </p:nvSpPr>
        <p:spPr/>
        <p:txBody>
          <a:bodyPr vert="eaVert"/>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83E23CE-73A2-8D68-44FC-C3225462561B}"/>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D423BD4A-59B5-E270-AB33-43DB5E41C730}"/>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4E275D7B-287D-BE0E-88E5-1BEE47A202BB}"/>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14644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985CB-21C6-E113-1A4D-1568F98043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B63AD3F-DA6C-330D-F6D3-6DF4E714797F}"/>
              </a:ext>
            </a:extLst>
          </p:cNvPr>
          <p:cNvSpPr>
            <a:spLocks noGrp="1"/>
          </p:cNvSpPr>
          <p:nvPr>
            <p:ph type="body" orient="vert" idx="1"/>
          </p:nvPr>
        </p:nvSpPr>
        <p:spPr>
          <a:xfrm>
            <a:off x="838200" y="365125"/>
            <a:ext cx="7734300" cy="5811838"/>
          </a:xfrm>
        </p:spPr>
        <p:txBody>
          <a:bodyPr vert="eaVert"/>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5F33154-95FD-D406-11BE-7518D9D2ED9D}"/>
              </a:ext>
            </a:extLst>
          </p:cNvPr>
          <p:cNvSpPr>
            <a:spLocks noGrp="1"/>
          </p:cNvSpPr>
          <p:nvPr>
            <p:ph type="dt" sz="half" idx="10"/>
          </p:nvPr>
        </p:nvSpPr>
        <p:spPr/>
        <p:txBody>
          <a:bodyPr/>
          <a:lstStyle>
            <a:lvl1pPr>
              <a:defRPr b="0" i="0">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73146017-1A6C-E67A-7E9F-CCBBC98F5B39}"/>
              </a:ext>
            </a:extLst>
          </p:cNvPr>
          <p:cNvSpPr>
            <a:spLocks noGrp="1"/>
          </p:cNvSpPr>
          <p:nvPr>
            <p:ph type="ftr" sz="quarter" idx="11"/>
          </p:nvPr>
        </p:nvSpPr>
        <p:spPr/>
        <p:txBody>
          <a:bodyPr/>
          <a:lstStyle>
            <a:lvl1pPr>
              <a:defRPr b="0" i="0">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744E9CAA-7C7E-BC08-3F0F-FF2B69A3FCBF}"/>
              </a:ext>
            </a:extLst>
          </p:cNvPr>
          <p:cNvSpPr>
            <a:spLocks noGrp="1"/>
          </p:cNvSpPr>
          <p:nvPr>
            <p:ph type="sldNum" sz="quarter" idx="12"/>
          </p:nvPr>
        </p:nvSpPr>
        <p:spPr/>
        <p:txBody>
          <a:bodyPr/>
          <a:lstStyle>
            <a:lvl1pPr>
              <a:defRPr b="0" i="0">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435460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34437"/>
      </p:ext>
    </p:extLst>
  </p:cSld>
  <p:clrMapOvr>
    <a:overrideClrMapping bg1="lt1" tx1="dk1" bg2="lt2" tx2="dk2" accent1="accent1" accent2="accent2" accent3="accent3" accent4="accent4" accent5="accent5" accent6="accent6" hlink="hlink" folHlink="folHlink"/>
  </p:clrMapOvr>
  <p:transition>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220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Normal">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665387" cy="533400"/>
          </a:xfrm>
        </p:spPr>
        <p:txBody>
          <a:bodyPr/>
          <a:lstStyle/>
          <a:p>
            <a:r>
              <a:rPr lang="en-GB"/>
              <a:t>Click to edit Master title style</a:t>
            </a:r>
          </a:p>
        </p:txBody>
      </p:sp>
      <p:sp>
        <p:nvSpPr>
          <p:cNvPr id="5" name="Rectangle 3"/>
          <p:cNvSpPr>
            <a:spLocks noGrp="1" noChangeArrowheads="1"/>
          </p:cNvSpPr>
          <p:nvPr>
            <p:ph idx="1"/>
          </p:nvPr>
        </p:nvSpPr>
        <p:spPr bwMode="auto">
          <a:xfrm>
            <a:off x="711200" y="1398712"/>
            <a:ext cx="10665387" cy="4910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Rectangle 3">
            <a:extLst>
              <a:ext uri="{FF2B5EF4-FFF2-40B4-BE49-F238E27FC236}">
                <a16:creationId xmlns:a16="http://schemas.microsoft.com/office/drawing/2014/main" id="{F8D6D783-BA86-F14B-8D2C-97F7FA487152}"/>
              </a:ext>
            </a:extLst>
          </p:cNvPr>
          <p:cNvSpPr/>
          <p:nvPr userDrawn="1"/>
        </p:nvSpPr>
        <p:spPr bwMode="auto">
          <a:xfrm>
            <a:off x="1" y="0"/>
            <a:ext cx="12192000" cy="6858000"/>
          </a:xfrm>
          <a:prstGeom prst="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Noto Sans" panose="020B0502040504020204" pitchFamily="34" charset="0"/>
            </a:endParaRPr>
          </a:p>
        </p:txBody>
      </p:sp>
      <p:pic>
        <p:nvPicPr>
          <p:cNvPr id="6" name="Picture 5">
            <a:extLst>
              <a:ext uri="{FF2B5EF4-FFF2-40B4-BE49-F238E27FC236}">
                <a16:creationId xmlns:a16="http://schemas.microsoft.com/office/drawing/2014/main" id="{05134515-0FDC-C84A-82EE-BE2A405765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2390"/>
          <a:stretch/>
        </p:blipFill>
        <p:spPr>
          <a:xfrm>
            <a:off x="11632073" y="6309321"/>
            <a:ext cx="304443" cy="579108"/>
          </a:xfrm>
          <a:prstGeom prst="rect">
            <a:avLst/>
          </a:prstGeom>
        </p:spPr>
      </p:pic>
    </p:spTree>
    <p:extLst>
      <p:ext uri="{BB962C8B-B14F-4D97-AF65-F5344CB8AC3E}">
        <p14:creationId xmlns:p14="http://schemas.microsoft.com/office/powerpoint/2010/main" val="1286978075"/>
      </p:ext>
    </p:extLst>
  </p:cSld>
  <p:clrMapOvr>
    <a:masterClrMapping/>
  </p:clrMapOvr>
  <p:transition>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406302" y="457647"/>
            <a:ext cx="11581805" cy="838275"/>
          </a:xfrm>
          <a:prstGeom prst="rect">
            <a:avLst/>
          </a:prstGeom>
          <a:noFill/>
          <a:ln>
            <a:noFill/>
          </a:ln>
        </p:spPr>
        <p:txBody>
          <a:bodyPr spcFirstLastPara="1" wrap="square" lIns="91400" tIns="45700" rIns="91400" bIns="45700" anchor="ctr" anchorCtr="0">
            <a:normAutofit/>
          </a:bodyPr>
          <a:lstStyle>
            <a:lvl1pPr lvl="0" algn="l">
              <a:lnSpc>
                <a:spcPct val="9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406302" y="1553767"/>
            <a:ext cx="11581805" cy="4526236"/>
          </a:xfrm>
          <a:prstGeom prst="rect">
            <a:avLst/>
          </a:prstGeom>
          <a:noFill/>
          <a:ln>
            <a:noFill/>
          </a:ln>
        </p:spPr>
        <p:txBody>
          <a:bodyPr spcFirstLastPara="1" wrap="square" lIns="91400" tIns="45700" rIns="91400" bIns="45700" anchor="t" anchorCtr="0">
            <a:noAutofit/>
          </a:bodyPr>
          <a:lstStyle>
            <a:lvl1pPr marL="457200" lvl="0" indent="-308610" algn="l">
              <a:lnSpc>
                <a:spcPct val="90000"/>
              </a:lnSpc>
              <a:spcBef>
                <a:spcPts val="253"/>
              </a:spcBef>
              <a:spcAft>
                <a:spcPts val="0"/>
              </a:spcAft>
              <a:buClr>
                <a:schemeClr val="dk1"/>
              </a:buClr>
              <a:buSzPts val="1260"/>
              <a:buChar char="?"/>
              <a:defRPr b="0" i="0">
                <a:latin typeface="Noto Sans" panose="020B0502040504020204" pitchFamily="34" charset="0"/>
                <a:ea typeface="Noto Sans" panose="020B0502040504020204" pitchFamily="34" charset="0"/>
                <a:cs typeface="Noto Sans" panose="020B0502040504020204" pitchFamily="34" charset="0"/>
              </a:defRPr>
            </a:lvl1pPr>
            <a:lvl2pPr marL="914400" lvl="1" indent="-308610" algn="l">
              <a:lnSpc>
                <a:spcPct val="90000"/>
              </a:lnSpc>
              <a:spcBef>
                <a:spcPts val="253"/>
              </a:spcBef>
              <a:spcAft>
                <a:spcPts val="0"/>
              </a:spcAft>
              <a:buClr>
                <a:schemeClr val="dk1"/>
              </a:buClr>
              <a:buSzPts val="1260"/>
              <a:buChar char="?"/>
              <a:defRPr/>
            </a:lvl2pPr>
            <a:lvl3pPr marL="1371600" lvl="2" indent="-308610" algn="l">
              <a:lnSpc>
                <a:spcPct val="90000"/>
              </a:lnSpc>
              <a:spcBef>
                <a:spcPts val="253"/>
              </a:spcBef>
              <a:spcAft>
                <a:spcPts val="0"/>
              </a:spcAft>
              <a:buClr>
                <a:schemeClr val="dk1"/>
              </a:buClr>
              <a:buSzPts val="1260"/>
              <a:buChar char="?"/>
              <a:defRPr/>
            </a:lvl3pPr>
            <a:lvl4pPr marL="1828800" lvl="3" indent="-308610" algn="l">
              <a:lnSpc>
                <a:spcPct val="90000"/>
              </a:lnSpc>
              <a:spcBef>
                <a:spcPts val="253"/>
              </a:spcBef>
              <a:spcAft>
                <a:spcPts val="0"/>
              </a:spcAft>
              <a:buClr>
                <a:schemeClr val="dk1"/>
              </a:buClr>
              <a:buSzPts val="1260"/>
              <a:buChar char="?"/>
              <a:defRPr/>
            </a:lvl4pPr>
            <a:lvl5pPr marL="2286000" lvl="4" indent="-297179" algn="l">
              <a:lnSpc>
                <a:spcPct val="90000"/>
              </a:lnSpc>
              <a:spcBef>
                <a:spcPts val="253"/>
              </a:spcBef>
              <a:spcAft>
                <a:spcPts val="0"/>
              </a:spcAft>
              <a:buClr>
                <a:schemeClr val="dk1"/>
              </a:buClr>
              <a:buSzPts val="1080"/>
              <a:buChar char="?"/>
              <a:defRPr/>
            </a:lvl5pPr>
            <a:lvl6pPr marL="2743200" lvl="5" indent="-297179" algn="l">
              <a:lnSpc>
                <a:spcPct val="90000"/>
              </a:lnSpc>
              <a:spcBef>
                <a:spcPts val="253"/>
              </a:spcBef>
              <a:spcAft>
                <a:spcPts val="0"/>
              </a:spcAft>
              <a:buClr>
                <a:schemeClr val="dk1"/>
              </a:buClr>
              <a:buSzPts val="1080"/>
              <a:buChar char="?"/>
              <a:defRPr/>
            </a:lvl6pPr>
            <a:lvl7pPr marL="3200400" lvl="6" indent="-297179" algn="l">
              <a:lnSpc>
                <a:spcPct val="90000"/>
              </a:lnSpc>
              <a:spcBef>
                <a:spcPts val="253"/>
              </a:spcBef>
              <a:spcAft>
                <a:spcPts val="0"/>
              </a:spcAft>
              <a:buClr>
                <a:schemeClr val="dk1"/>
              </a:buClr>
              <a:buSzPts val="1080"/>
              <a:buChar char="?"/>
              <a:defRPr/>
            </a:lvl7pPr>
            <a:lvl8pPr marL="3657600" lvl="7" indent="-297179" algn="l">
              <a:lnSpc>
                <a:spcPct val="90000"/>
              </a:lnSpc>
              <a:spcBef>
                <a:spcPts val="253"/>
              </a:spcBef>
              <a:spcAft>
                <a:spcPts val="0"/>
              </a:spcAft>
              <a:buClr>
                <a:schemeClr val="dk1"/>
              </a:buClr>
              <a:buSzPts val="1080"/>
              <a:buChar char="◆"/>
              <a:defRPr/>
            </a:lvl8pPr>
            <a:lvl9pPr marL="4114800" lvl="8" indent="-297179" algn="l">
              <a:lnSpc>
                <a:spcPct val="90000"/>
              </a:lnSpc>
              <a:spcBef>
                <a:spcPts val="253"/>
              </a:spcBef>
              <a:spcAft>
                <a:spcPts val="0"/>
              </a:spcAft>
              <a:buClr>
                <a:schemeClr val="dk1"/>
              </a:buClr>
              <a:buSzPts val="1080"/>
              <a:buChar char="◼"/>
              <a:defRPr/>
            </a:lvl9pPr>
          </a:lstStyle>
          <a:p>
            <a:endParaRPr dirty="0"/>
          </a:p>
        </p:txBody>
      </p:sp>
      <p:sp>
        <p:nvSpPr>
          <p:cNvPr id="23" name="Google Shape;23;p26"/>
          <p:cNvSpPr txBox="1">
            <a:spLocks noGrp="1"/>
          </p:cNvSpPr>
          <p:nvPr>
            <p:ph type="dt" idx="10"/>
          </p:nvPr>
        </p:nvSpPr>
        <p:spPr>
          <a:xfrm>
            <a:off x="8636497" y="75903"/>
            <a:ext cx="3351609" cy="289099"/>
          </a:xfrm>
          <a:prstGeom prst="rect">
            <a:avLst/>
          </a:prstGeom>
          <a:noFill/>
          <a:ln>
            <a:noFill/>
          </a:ln>
        </p:spPr>
        <p:txBody>
          <a:bodyPr spcFirstLastPara="1" wrap="square" lIns="91400" tIns="45700" rIns="91400" bIns="45700" anchor="t" anchorCtr="0">
            <a:noAutofit/>
          </a:bodyPr>
          <a:lstStyle>
            <a:lvl1pPr lvl="0" algn="l">
              <a:lnSpc>
                <a:spcPct val="100000"/>
              </a:lnSpc>
              <a:spcBef>
                <a:spcPts val="0"/>
              </a:spcBef>
              <a:spcAft>
                <a:spcPts val="0"/>
              </a:spcAft>
              <a:buClr>
                <a:srgbClr val="888888"/>
              </a:buClr>
              <a:buSzPts val="1400"/>
              <a:buFont typeface="Calibri"/>
              <a:buNone/>
              <a:defRPr b="0" i="0">
                <a:latin typeface="Noto Sans" panose="020B0502040504020204" pitchFamily="34" charset="0"/>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lang="en-GB" dirty="0"/>
          </a:p>
        </p:txBody>
      </p:sp>
      <p:sp>
        <p:nvSpPr>
          <p:cNvPr id="24" name="Google Shape;24;p26"/>
          <p:cNvSpPr txBox="1">
            <a:spLocks noGrp="1"/>
          </p:cNvSpPr>
          <p:nvPr>
            <p:ph type="ftr" idx="11"/>
          </p:nvPr>
        </p:nvSpPr>
        <p:spPr>
          <a:xfrm>
            <a:off x="4775895" y="75903"/>
            <a:ext cx="3860602" cy="289099"/>
          </a:xfrm>
          <a:prstGeom prst="rect">
            <a:avLst/>
          </a:prstGeom>
          <a:noFill/>
          <a:ln>
            <a:noFill/>
          </a:ln>
        </p:spPr>
        <p:txBody>
          <a:bodyPr spcFirstLastPara="1" wrap="square" lIns="91400" tIns="45700" rIns="91400" bIns="45700" anchor="t" anchorCtr="0">
            <a:noAutofit/>
          </a:bodyPr>
          <a:lstStyle>
            <a:lvl1pPr lvl="0" algn="r">
              <a:lnSpc>
                <a:spcPct val="100000"/>
              </a:lnSpc>
              <a:spcBef>
                <a:spcPts val="0"/>
              </a:spcBef>
              <a:spcAft>
                <a:spcPts val="0"/>
              </a:spcAft>
              <a:buClr>
                <a:srgbClr val="888888"/>
              </a:buClr>
              <a:buSzPts val="1400"/>
              <a:buFont typeface="Calibri"/>
              <a:buNone/>
              <a:defRPr b="0" i="0">
                <a:latin typeface="Noto Sans" panose="020B0502040504020204" pitchFamily="34" charset="0"/>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lang="en-GB" dirty="0"/>
          </a:p>
        </p:txBody>
      </p:sp>
      <p:sp>
        <p:nvSpPr>
          <p:cNvPr id="25" name="Google Shape;25;p26"/>
          <p:cNvSpPr txBox="1">
            <a:spLocks noGrp="1"/>
          </p:cNvSpPr>
          <p:nvPr>
            <p:ph type="sldNum" idx="12"/>
          </p:nvPr>
        </p:nvSpPr>
        <p:spPr>
          <a:xfrm>
            <a:off x="10973099" y="6474023"/>
            <a:ext cx="1012031" cy="246683"/>
          </a:xfrm>
          <a:prstGeom prst="rect">
            <a:avLst/>
          </a:prstGeom>
          <a:noFill/>
          <a:ln>
            <a:noFill/>
          </a:ln>
        </p:spPr>
        <p:txBody>
          <a:bodyPr spcFirstLastPara="1" wrap="square" lIns="91400" tIns="45700" rIns="91400" bIns="45700" anchor="t" anchorCtr="0">
            <a:noAutofit/>
          </a:bodyPr>
          <a:lstStyle>
            <a:lvl1pPr marL="0" marR="0" lvl="0"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Noto Sans" panose="020B0502040504020204" pitchFamily="34" charset="0"/>
                <a:ea typeface="Noto Sans" panose="020B0502040504020204" pitchFamily="34" charset="0"/>
                <a:cs typeface="Noto Sans" panose="020B0502040504020204" pitchFamily="34" charset="0"/>
                <a:sym typeface="Gill Sans"/>
              </a:defRPr>
            </a:lvl1pPr>
            <a:lvl2pPr marL="0" marR="0" lvl="1"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2pPr>
            <a:lvl3pPr marL="0" marR="0" lvl="2"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3pPr>
            <a:lvl4pPr marL="0" marR="0" lvl="3"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4pPr>
            <a:lvl5pPr marL="0" marR="0" lvl="4"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5pPr>
            <a:lvl6pPr marL="0" marR="0" lvl="5"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6pPr>
            <a:lvl7pPr marL="0" marR="0" lvl="6"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7pPr>
            <a:lvl8pPr marL="0" marR="0" lvl="7"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8pPr>
            <a:lvl9pPr marL="0" marR="0" lvl="8" indent="0" algn="r">
              <a:lnSpc>
                <a:spcPct val="100000"/>
              </a:lnSpc>
              <a:spcBef>
                <a:spcPts val="0"/>
              </a:spcBef>
              <a:spcAft>
                <a:spcPts val="0"/>
              </a:spcAft>
              <a:buClr>
                <a:srgbClr val="D38E27"/>
              </a:buClr>
              <a:buSzPts val="1200"/>
              <a:buFont typeface="Gill Sans"/>
              <a:buNone/>
              <a:defRPr sz="1200" b="0" i="0" u="none" strike="noStrike" cap="none">
                <a:solidFill>
                  <a:srgbClr val="D38E27"/>
                </a:solidFill>
                <a:latin typeface="Gill Sans"/>
                <a:ea typeface="Gill Sans"/>
                <a:cs typeface="Gill Sans"/>
                <a:sym typeface="Gill Sans"/>
              </a:defRPr>
            </a:lvl9pPr>
          </a:lstStyle>
          <a:p>
            <a:fld id="{00000000-1234-1234-1234-123412341234}" type="slidenum">
              <a:rPr lang="it-IT" smtClean="0"/>
              <a:pPr/>
              <a:t>‹#›</a:t>
            </a:fld>
            <a:endParaRPr lang="it-IT" dirty="0"/>
          </a:p>
        </p:txBody>
      </p:sp>
    </p:spTree>
    <p:extLst>
      <p:ext uri="{BB962C8B-B14F-4D97-AF65-F5344CB8AC3E}">
        <p14:creationId xmlns:p14="http://schemas.microsoft.com/office/powerpoint/2010/main" val="2012122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DD25AEE-EF80-C392-DA3D-0EB46F92F39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523204" y="598751"/>
            <a:ext cx="5665504" cy="5665504"/>
          </a:xfrm>
          <a:prstGeom prst="rect">
            <a:avLst/>
          </a:prstGeom>
        </p:spPr>
      </p:pic>
      <p:grpSp>
        <p:nvGrpSpPr>
          <p:cNvPr id="2" name="Group 1">
            <a:extLst>
              <a:ext uri="{FF2B5EF4-FFF2-40B4-BE49-F238E27FC236}">
                <a16:creationId xmlns:a16="http://schemas.microsoft.com/office/drawing/2014/main" id="{9AB85CFF-179F-225B-1096-07AA03C9B41F}"/>
              </a:ext>
            </a:extLst>
          </p:cNvPr>
          <p:cNvGrpSpPr>
            <a:grpSpLocks/>
          </p:cNvGrpSpPr>
          <p:nvPr userDrawn="1"/>
        </p:nvGrpSpPr>
        <p:grpSpPr>
          <a:xfrm>
            <a:off x="7436970" y="-1"/>
            <a:ext cx="4756031" cy="3714973"/>
            <a:chOff x="5577727" y="-1"/>
            <a:chExt cx="3567023" cy="2786230"/>
          </a:xfrm>
        </p:grpSpPr>
        <p:cxnSp>
          <p:nvCxnSpPr>
            <p:cNvPr id="15" name="Straight Connector 14">
              <a:extLst>
                <a:ext uri="{FF2B5EF4-FFF2-40B4-BE49-F238E27FC236}">
                  <a16:creationId xmlns:a16="http://schemas.microsoft.com/office/drawing/2014/main" id="{1F9B6EBE-22FF-0DD2-FED3-FBA07B81D531}"/>
                </a:ext>
              </a:extLst>
            </p:cNvPr>
            <p:cNvCxnSpPr>
              <a:cxnSpLocks/>
            </p:cNvCxnSpPr>
            <p:nvPr userDrawn="1"/>
          </p:nvCxnSpPr>
          <p:spPr>
            <a:xfrm>
              <a:off x="8674849" y="466725"/>
              <a:ext cx="0" cy="23195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CBEFE-2C5D-7E6A-5D14-185CF07E5242}"/>
                </a:ext>
              </a:extLst>
            </p:cNvPr>
            <p:cNvCxnSpPr>
              <a:cxnSpLocks/>
            </p:cNvCxnSpPr>
            <p:nvPr userDrawn="1"/>
          </p:nvCxnSpPr>
          <p:spPr>
            <a:xfrm flipH="1">
              <a:off x="5577727" y="466725"/>
              <a:ext cx="309712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60044A-E87B-2B5A-A81D-AC262CFCAB1D}"/>
                </a:ext>
              </a:extLst>
            </p:cNvPr>
            <p:cNvCxnSpPr>
              <a:cxnSpLocks/>
            </p:cNvCxnSpPr>
            <p:nvPr userDrawn="1"/>
          </p:nvCxnSpPr>
          <p:spPr>
            <a:xfrm flipH="1">
              <a:off x="8674100" y="-1"/>
              <a:ext cx="470650" cy="4667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hasCustomPrompt="1"/>
          </p:nvPr>
        </p:nvSpPr>
        <p:spPr>
          <a:xfrm>
            <a:off x="4554403" y="4222914"/>
            <a:ext cx="5958087" cy="965031"/>
          </a:xfrm>
          <a:prstGeom prst="rect">
            <a:avLst/>
          </a:prstGeom>
        </p:spPr>
        <p:txBody>
          <a:bodyPr lIns="0" tIns="0" rIns="0" bIns="0"/>
          <a:lstStyle>
            <a:lvl1pPr marL="0" indent="0" algn="l">
              <a:lnSpc>
                <a:spcPct val="100000"/>
              </a:lnSpc>
              <a:buNone/>
              <a:defRPr sz="2400" b="0" i="0">
                <a:solidFill>
                  <a:schemeClr val="accent6"/>
                </a:solidFill>
                <a:latin typeface="Figtree"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 heading if needed</a:t>
            </a:r>
            <a:endParaRPr lang="en-US" dirty="0"/>
          </a:p>
        </p:txBody>
      </p:sp>
      <p:sp>
        <p:nvSpPr>
          <p:cNvPr id="6" name="TextBox 5">
            <a:extLst>
              <a:ext uri="{FF2B5EF4-FFF2-40B4-BE49-F238E27FC236}">
                <a16:creationId xmlns:a16="http://schemas.microsoft.com/office/drawing/2014/main" id="{E55AAE29-D0B4-A711-BD76-4D8040A5887B}"/>
              </a:ext>
            </a:extLst>
          </p:cNvPr>
          <p:cNvSpPr txBox="1"/>
          <p:nvPr userDrawn="1"/>
        </p:nvSpPr>
        <p:spPr>
          <a:xfrm>
            <a:off x="4554404" y="598752"/>
            <a:ext cx="3751717" cy="184665"/>
          </a:xfrm>
          <a:prstGeom prst="rect">
            <a:avLst/>
          </a:prstGeom>
          <a:noFill/>
        </p:spPr>
        <p:txBody>
          <a:bodyPr wrap="square" lIns="0" tIns="0" rIns="0" bIns="0" rtlCol="0">
            <a:spAutoFit/>
          </a:bodyPr>
          <a:lstStyle/>
          <a:p>
            <a:r>
              <a:rPr lang="en-GB" sz="1200" spc="160" baseline="0" dirty="0">
                <a:solidFill>
                  <a:schemeClr val="tx2"/>
                </a:solidFill>
                <a:latin typeface="Figtree" pitchFamily="2" charset="0"/>
              </a:rPr>
              <a:t>SLRCONSULTING.COM</a:t>
            </a:r>
          </a:p>
        </p:txBody>
      </p:sp>
      <p:sp>
        <p:nvSpPr>
          <p:cNvPr id="48" name="Text Placeholder 47">
            <a:extLst>
              <a:ext uri="{FF2B5EF4-FFF2-40B4-BE49-F238E27FC236}">
                <a16:creationId xmlns:a16="http://schemas.microsoft.com/office/drawing/2014/main" id="{8FFDE91B-AB3D-2553-6A43-49222836A326}"/>
              </a:ext>
            </a:extLst>
          </p:cNvPr>
          <p:cNvSpPr>
            <a:spLocks noGrp="1"/>
          </p:cNvSpPr>
          <p:nvPr>
            <p:ph type="body" sz="quarter" idx="12" hasCustomPrompt="1"/>
          </p:nvPr>
        </p:nvSpPr>
        <p:spPr>
          <a:xfrm>
            <a:off x="4559061" y="6003464"/>
            <a:ext cx="2889249" cy="364067"/>
          </a:xfrm>
          <a:prstGeom prst="rect">
            <a:avLst/>
          </a:prstGeom>
        </p:spPr>
        <p:txBody>
          <a:bodyPr lIns="0" tIns="0" rIns="0" bIns="0" anchor="b"/>
          <a:lstStyle>
            <a:lvl1pPr marL="0" indent="0">
              <a:buNone/>
              <a:defRPr sz="1600" b="0" i="0">
                <a:solidFill>
                  <a:schemeClr val="tx2"/>
                </a:solidFill>
                <a:latin typeface="Figtree" pitchFamily="2" charset="0"/>
              </a:defRPr>
            </a:lvl1pPr>
          </a:lstStyle>
          <a:p>
            <a:pPr lvl="0"/>
            <a:r>
              <a:rPr lang="en-GB" dirty="0"/>
              <a:t>Date</a:t>
            </a:r>
          </a:p>
        </p:txBody>
      </p:sp>
      <p:sp>
        <p:nvSpPr>
          <p:cNvPr id="8" name="Title 1">
            <a:extLst>
              <a:ext uri="{FF2B5EF4-FFF2-40B4-BE49-F238E27FC236}">
                <a16:creationId xmlns:a16="http://schemas.microsoft.com/office/drawing/2014/main" id="{A5AE702A-823F-B2FB-9A68-F6709477376A}"/>
              </a:ext>
            </a:extLst>
          </p:cNvPr>
          <p:cNvSpPr>
            <a:spLocks noGrp="1"/>
          </p:cNvSpPr>
          <p:nvPr>
            <p:ph type="ctrTitle" hasCustomPrompt="1"/>
          </p:nvPr>
        </p:nvSpPr>
        <p:spPr>
          <a:xfrm>
            <a:off x="4554403" y="1312334"/>
            <a:ext cx="5958087" cy="2402639"/>
          </a:xfrm>
          <a:prstGeom prst="rect">
            <a:avLst/>
          </a:prstGeom>
        </p:spPr>
        <p:txBody>
          <a:bodyPr lIns="0" tIns="0" rIns="0" bIns="0" anchor="b" anchorCtr="0">
            <a:normAutofit/>
          </a:bodyPr>
          <a:lstStyle>
            <a:lvl1pPr algn="l">
              <a:lnSpc>
                <a:spcPct val="100000"/>
              </a:lnSpc>
              <a:defRPr sz="5867" spc="-133" baseline="0">
                <a:solidFill>
                  <a:schemeClr val="accent5"/>
                </a:solidFill>
              </a:defRPr>
            </a:lvl1pPr>
          </a:lstStyle>
          <a:p>
            <a:r>
              <a:rPr lang="en-GB" dirty="0"/>
              <a:t>Presentation Title</a:t>
            </a:r>
            <a:endParaRPr lang="en-US" dirty="0"/>
          </a:p>
        </p:txBody>
      </p:sp>
      <p:grpSp>
        <p:nvGrpSpPr>
          <p:cNvPr id="16" name="Group 4">
            <a:extLst>
              <a:ext uri="{FF2B5EF4-FFF2-40B4-BE49-F238E27FC236}">
                <a16:creationId xmlns:a16="http://schemas.microsoft.com/office/drawing/2014/main" id="{21C6677D-7176-D0E5-23C2-97FA37F70952}"/>
              </a:ext>
            </a:extLst>
          </p:cNvPr>
          <p:cNvGrpSpPr>
            <a:grpSpLocks noChangeAspect="1"/>
          </p:cNvGrpSpPr>
          <p:nvPr userDrawn="1"/>
        </p:nvGrpSpPr>
        <p:grpSpPr bwMode="auto">
          <a:xfrm>
            <a:off x="9448804" y="5753699"/>
            <a:ext cx="2123017" cy="613832"/>
            <a:chOff x="4464" y="2777"/>
            <a:chExt cx="1003" cy="290"/>
          </a:xfrm>
          <a:solidFill>
            <a:schemeClr val="tx2"/>
          </a:solidFill>
        </p:grpSpPr>
        <p:sp>
          <p:nvSpPr>
            <p:cNvPr id="20" name="Freeform 5">
              <a:extLst>
                <a:ext uri="{FF2B5EF4-FFF2-40B4-BE49-F238E27FC236}">
                  <a16:creationId xmlns:a16="http://schemas.microsoft.com/office/drawing/2014/main" id="{427D4A1D-2655-FFFD-2C45-799494CBF766}"/>
                </a:ext>
              </a:extLst>
            </p:cNvPr>
            <p:cNvSpPr>
              <a:spLocks/>
            </p:cNvSpPr>
            <p:nvPr userDrawn="1"/>
          </p:nvSpPr>
          <p:spPr bwMode="auto">
            <a:xfrm>
              <a:off x="5052" y="2781"/>
              <a:ext cx="164" cy="282"/>
            </a:xfrm>
            <a:custGeom>
              <a:avLst/>
              <a:gdLst>
                <a:gd name="T0" fmla="*/ 473 w 481"/>
                <a:gd name="T1" fmla="*/ 727 h 815"/>
                <a:gd name="T2" fmla="*/ 473 w 481"/>
                <a:gd name="T3" fmla="*/ 727 h 815"/>
                <a:gd name="T4" fmla="*/ 110 w 481"/>
                <a:gd name="T5" fmla="*/ 727 h 815"/>
                <a:gd name="T6" fmla="*/ 110 w 481"/>
                <a:gd name="T7" fmla="*/ 8 h 815"/>
                <a:gd name="T8" fmla="*/ 110 w 481"/>
                <a:gd name="T9" fmla="*/ 8 h 815"/>
                <a:gd name="T10" fmla="*/ 101 w 481"/>
                <a:gd name="T11" fmla="*/ 0 h 815"/>
                <a:gd name="T12" fmla="*/ 8 w 481"/>
                <a:gd name="T13" fmla="*/ 0 h 815"/>
                <a:gd name="T14" fmla="*/ 0 w 481"/>
                <a:gd name="T15" fmla="*/ 8 h 815"/>
                <a:gd name="T16" fmla="*/ 0 w 481"/>
                <a:gd name="T17" fmla="*/ 806 h 815"/>
                <a:gd name="T18" fmla="*/ 0 w 481"/>
                <a:gd name="T19" fmla="*/ 807 h 815"/>
                <a:gd name="T20" fmla="*/ 8 w 481"/>
                <a:gd name="T21" fmla="*/ 815 h 815"/>
                <a:gd name="T22" fmla="*/ 473 w 481"/>
                <a:gd name="T23" fmla="*/ 815 h 815"/>
                <a:gd name="T24" fmla="*/ 481 w 481"/>
                <a:gd name="T25" fmla="*/ 806 h 815"/>
                <a:gd name="T26" fmla="*/ 481 w 481"/>
                <a:gd name="T27" fmla="*/ 735 h 815"/>
                <a:gd name="T28" fmla="*/ 473 w 481"/>
                <a:gd name="T29" fmla="*/ 72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815">
                  <a:moveTo>
                    <a:pt x="473" y="727"/>
                  </a:moveTo>
                  <a:lnTo>
                    <a:pt x="473" y="727"/>
                  </a:lnTo>
                  <a:lnTo>
                    <a:pt x="110" y="727"/>
                  </a:lnTo>
                  <a:lnTo>
                    <a:pt x="110" y="8"/>
                  </a:lnTo>
                  <a:cubicBezTo>
                    <a:pt x="110" y="8"/>
                    <a:pt x="110" y="8"/>
                    <a:pt x="110" y="8"/>
                  </a:cubicBezTo>
                  <a:cubicBezTo>
                    <a:pt x="109" y="3"/>
                    <a:pt x="106" y="0"/>
                    <a:pt x="101" y="0"/>
                  </a:cubicBezTo>
                  <a:cubicBezTo>
                    <a:pt x="101" y="0"/>
                    <a:pt x="8" y="0"/>
                    <a:pt x="8" y="0"/>
                  </a:cubicBezTo>
                  <a:cubicBezTo>
                    <a:pt x="4" y="0"/>
                    <a:pt x="0" y="4"/>
                    <a:pt x="0" y="8"/>
                  </a:cubicBezTo>
                  <a:lnTo>
                    <a:pt x="0" y="806"/>
                  </a:lnTo>
                  <a:cubicBezTo>
                    <a:pt x="0" y="807"/>
                    <a:pt x="0" y="807"/>
                    <a:pt x="0" y="807"/>
                  </a:cubicBezTo>
                  <a:cubicBezTo>
                    <a:pt x="0" y="811"/>
                    <a:pt x="4" y="815"/>
                    <a:pt x="8" y="815"/>
                  </a:cubicBezTo>
                  <a:lnTo>
                    <a:pt x="473" y="815"/>
                  </a:lnTo>
                  <a:cubicBezTo>
                    <a:pt x="477" y="815"/>
                    <a:pt x="481" y="811"/>
                    <a:pt x="481" y="806"/>
                  </a:cubicBezTo>
                  <a:lnTo>
                    <a:pt x="481" y="735"/>
                  </a:lnTo>
                  <a:cubicBezTo>
                    <a:pt x="481" y="731"/>
                    <a:pt x="477" y="727"/>
                    <a:pt x="473" y="7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1" name="Freeform 6">
              <a:extLst>
                <a:ext uri="{FF2B5EF4-FFF2-40B4-BE49-F238E27FC236}">
                  <a16:creationId xmlns:a16="http://schemas.microsoft.com/office/drawing/2014/main" id="{88E17A5A-D378-9EF9-FB45-0958E46F715B}"/>
                </a:ext>
              </a:extLst>
            </p:cNvPr>
            <p:cNvSpPr>
              <a:spLocks/>
            </p:cNvSpPr>
            <p:nvPr userDrawn="1"/>
          </p:nvSpPr>
          <p:spPr bwMode="auto">
            <a:xfrm>
              <a:off x="4669" y="2777"/>
              <a:ext cx="82" cy="82"/>
            </a:xfrm>
            <a:custGeom>
              <a:avLst/>
              <a:gdLst>
                <a:gd name="T0" fmla="*/ 235 w 241"/>
                <a:gd name="T1" fmla="*/ 0 h 240"/>
                <a:gd name="T2" fmla="*/ 235 w 241"/>
                <a:gd name="T3" fmla="*/ 0 h 240"/>
                <a:gd name="T4" fmla="*/ 5 w 241"/>
                <a:gd name="T5" fmla="*/ 0 h 240"/>
                <a:gd name="T6" fmla="*/ 0 w 241"/>
                <a:gd name="T7" fmla="*/ 6 h 240"/>
                <a:gd name="T8" fmla="*/ 0 w 241"/>
                <a:gd name="T9" fmla="*/ 102 h 240"/>
                <a:gd name="T10" fmla="*/ 5 w 241"/>
                <a:gd name="T11" fmla="*/ 108 h 240"/>
                <a:gd name="T12" fmla="*/ 132 w 241"/>
                <a:gd name="T13" fmla="*/ 108 h 240"/>
                <a:gd name="T14" fmla="*/ 132 w 241"/>
                <a:gd name="T15" fmla="*/ 235 h 240"/>
                <a:gd name="T16" fmla="*/ 138 w 241"/>
                <a:gd name="T17" fmla="*/ 240 h 240"/>
                <a:gd name="T18" fmla="*/ 235 w 241"/>
                <a:gd name="T19" fmla="*/ 240 h 240"/>
                <a:gd name="T20" fmla="*/ 241 w 241"/>
                <a:gd name="T21" fmla="*/ 235 h 240"/>
                <a:gd name="T22" fmla="*/ 241 w 241"/>
                <a:gd name="T23" fmla="*/ 6 h 240"/>
                <a:gd name="T24" fmla="*/ 235 w 24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40">
                  <a:moveTo>
                    <a:pt x="235" y="0"/>
                  </a:moveTo>
                  <a:lnTo>
                    <a:pt x="235" y="0"/>
                  </a:lnTo>
                  <a:lnTo>
                    <a:pt x="5" y="0"/>
                  </a:lnTo>
                  <a:cubicBezTo>
                    <a:pt x="2" y="0"/>
                    <a:pt x="0" y="3"/>
                    <a:pt x="0" y="6"/>
                  </a:cubicBezTo>
                  <a:lnTo>
                    <a:pt x="0" y="102"/>
                  </a:lnTo>
                  <a:cubicBezTo>
                    <a:pt x="0" y="106"/>
                    <a:pt x="2" y="108"/>
                    <a:pt x="5" y="108"/>
                  </a:cubicBezTo>
                  <a:lnTo>
                    <a:pt x="132" y="108"/>
                  </a:lnTo>
                  <a:lnTo>
                    <a:pt x="132" y="235"/>
                  </a:lnTo>
                  <a:cubicBezTo>
                    <a:pt x="132" y="238"/>
                    <a:pt x="134" y="240"/>
                    <a:pt x="138" y="240"/>
                  </a:cubicBezTo>
                  <a:lnTo>
                    <a:pt x="235" y="240"/>
                  </a:lnTo>
                  <a:cubicBezTo>
                    <a:pt x="238" y="240"/>
                    <a:pt x="241" y="238"/>
                    <a:pt x="241" y="235"/>
                  </a:cubicBezTo>
                  <a:lnTo>
                    <a:pt x="241" y="6"/>
                  </a:lnTo>
                  <a:cubicBezTo>
                    <a:pt x="241" y="3"/>
                    <a:pt x="238" y="0"/>
                    <a:pt x="23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2" name="Freeform 7">
              <a:extLst>
                <a:ext uri="{FF2B5EF4-FFF2-40B4-BE49-F238E27FC236}">
                  <a16:creationId xmlns:a16="http://schemas.microsoft.com/office/drawing/2014/main" id="{5A948E9B-6B18-DCD8-0313-44E8DC90DDE2}"/>
                </a:ext>
              </a:extLst>
            </p:cNvPr>
            <p:cNvSpPr>
              <a:spLocks/>
            </p:cNvSpPr>
            <p:nvPr userDrawn="1"/>
          </p:nvSpPr>
          <p:spPr bwMode="auto">
            <a:xfrm>
              <a:off x="4464" y="2777"/>
              <a:ext cx="287" cy="290"/>
            </a:xfrm>
            <a:custGeom>
              <a:avLst/>
              <a:gdLst>
                <a:gd name="T0" fmla="*/ 836 w 842"/>
                <a:gd name="T1" fmla="*/ 366 h 842"/>
                <a:gd name="T2" fmla="*/ 558 w 842"/>
                <a:gd name="T3" fmla="*/ 366 h 842"/>
                <a:gd name="T4" fmla="*/ 552 w 842"/>
                <a:gd name="T5" fmla="*/ 468 h 842"/>
                <a:gd name="T6" fmla="*/ 480 w 842"/>
                <a:gd name="T7" fmla="*/ 547 h 842"/>
                <a:gd name="T8" fmla="*/ 373 w 842"/>
                <a:gd name="T9" fmla="*/ 552 h 842"/>
                <a:gd name="T10" fmla="*/ 294 w 842"/>
                <a:gd name="T11" fmla="*/ 480 h 842"/>
                <a:gd name="T12" fmla="*/ 289 w 842"/>
                <a:gd name="T13" fmla="*/ 373 h 842"/>
                <a:gd name="T14" fmla="*/ 361 w 842"/>
                <a:gd name="T15" fmla="*/ 294 h 842"/>
                <a:gd name="T16" fmla="*/ 470 w 842"/>
                <a:gd name="T17" fmla="*/ 289 h 842"/>
                <a:gd name="T18" fmla="*/ 475 w 842"/>
                <a:gd name="T19" fmla="*/ 6 h 842"/>
                <a:gd name="T20" fmla="*/ 372 w 842"/>
                <a:gd name="T21" fmla="*/ 0 h 842"/>
                <a:gd name="T22" fmla="*/ 366 w 842"/>
                <a:gd name="T23" fmla="*/ 281 h 842"/>
                <a:gd name="T24" fmla="*/ 364 w 842"/>
                <a:gd name="T25" fmla="*/ 284 h 842"/>
                <a:gd name="T26" fmla="*/ 165 w 842"/>
                <a:gd name="T27" fmla="*/ 88 h 842"/>
                <a:gd name="T28" fmla="*/ 88 w 842"/>
                <a:gd name="T29" fmla="*/ 157 h 842"/>
                <a:gd name="T30" fmla="*/ 284 w 842"/>
                <a:gd name="T31" fmla="*/ 361 h 842"/>
                <a:gd name="T32" fmla="*/ 284 w 842"/>
                <a:gd name="T33" fmla="*/ 364 h 842"/>
                <a:gd name="T34" fmla="*/ 5 w 842"/>
                <a:gd name="T35" fmla="*/ 366 h 842"/>
                <a:gd name="T36" fmla="*/ 0 w 842"/>
                <a:gd name="T37" fmla="*/ 469 h 842"/>
                <a:gd name="T38" fmla="*/ 282 w 842"/>
                <a:gd name="T39" fmla="*/ 475 h 842"/>
                <a:gd name="T40" fmla="*/ 284 w 842"/>
                <a:gd name="T41" fmla="*/ 477 h 842"/>
                <a:gd name="T42" fmla="*/ 88 w 842"/>
                <a:gd name="T43" fmla="*/ 676 h 842"/>
                <a:gd name="T44" fmla="*/ 157 w 842"/>
                <a:gd name="T45" fmla="*/ 753 h 842"/>
                <a:gd name="T46" fmla="*/ 361 w 842"/>
                <a:gd name="T47" fmla="*/ 557 h 842"/>
                <a:gd name="T48" fmla="*/ 366 w 842"/>
                <a:gd name="T49" fmla="*/ 560 h 842"/>
                <a:gd name="T50" fmla="*/ 372 w 842"/>
                <a:gd name="T51" fmla="*/ 842 h 842"/>
                <a:gd name="T52" fmla="*/ 475 w 842"/>
                <a:gd name="T53" fmla="*/ 836 h 842"/>
                <a:gd name="T54" fmla="*/ 477 w 842"/>
                <a:gd name="T55" fmla="*/ 557 h 842"/>
                <a:gd name="T56" fmla="*/ 480 w 842"/>
                <a:gd name="T57" fmla="*/ 557 h 842"/>
                <a:gd name="T58" fmla="*/ 684 w 842"/>
                <a:gd name="T59" fmla="*/ 753 h 842"/>
                <a:gd name="T60" fmla="*/ 753 w 842"/>
                <a:gd name="T61" fmla="*/ 676 h 842"/>
                <a:gd name="T62" fmla="*/ 557 w 842"/>
                <a:gd name="T63" fmla="*/ 477 h 842"/>
                <a:gd name="T64" fmla="*/ 560 w 842"/>
                <a:gd name="T65" fmla="*/ 475 h 842"/>
                <a:gd name="T66" fmla="*/ 842 w 842"/>
                <a:gd name="T67" fmla="*/ 469 h 842"/>
                <a:gd name="T68" fmla="*/ 836 w 842"/>
                <a:gd name="T69" fmla="*/ 36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842">
                  <a:moveTo>
                    <a:pt x="836" y="366"/>
                  </a:moveTo>
                  <a:lnTo>
                    <a:pt x="836" y="366"/>
                  </a:lnTo>
                  <a:lnTo>
                    <a:pt x="558" y="366"/>
                  </a:lnTo>
                  <a:lnTo>
                    <a:pt x="558" y="366"/>
                  </a:lnTo>
                  <a:cubicBezTo>
                    <a:pt x="555" y="366"/>
                    <a:pt x="552" y="368"/>
                    <a:pt x="552" y="371"/>
                  </a:cubicBezTo>
                  <a:lnTo>
                    <a:pt x="552" y="468"/>
                  </a:lnTo>
                  <a:cubicBezTo>
                    <a:pt x="552" y="472"/>
                    <a:pt x="550" y="477"/>
                    <a:pt x="547" y="480"/>
                  </a:cubicBezTo>
                  <a:lnTo>
                    <a:pt x="480" y="547"/>
                  </a:lnTo>
                  <a:cubicBezTo>
                    <a:pt x="477" y="550"/>
                    <a:pt x="473" y="552"/>
                    <a:pt x="468" y="552"/>
                  </a:cubicBezTo>
                  <a:lnTo>
                    <a:pt x="373" y="552"/>
                  </a:lnTo>
                  <a:cubicBezTo>
                    <a:pt x="369" y="552"/>
                    <a:pt x="364" y="550"/>
                    <a:pt x="361" y="547"/>
                  </a:cubicBezTo>
                  <a:lnTo>
                    <a:pt x="294" y="480"/>
                  </a:lnTo>
                  <a:cubicBezTo>
                    <a:pt x="291" y="477"/>
                    <a:pt x="289" y="472"/>
                    <a:pt x="289" y="468"/>
                  </a:cubicBezTo>
                  <a:lnTo>
                    <a:pt x="289" y="373"/>
                  </a:lnTo>
                  <a:cubicBezTo>
                    <a:pt x="289" y="368"/>
                    <a:pt x="291" y="364"/>
                    <a:pt x="294" y="361"/>
                  </a:cubicBezTo>
                  <a:lnTo>
                    <a:pt x="361" y="294"/>
                  </a:lnTo>
                  <a:cubicBezTo>
                    <a:pt x="364" y="291"/>
                    <a:pt x="369" y="289"/>
                    <a:pt x="373" y="289"/>
                  </a:cubicBezTo>
                  <a:lnTo>
                    <a:pt x="470" y="289"/>
                  </a:lnTo>
                  <a:cubicBezTo>
                    <a:pt x="473" y="289"/>
                    <a:pt x="475" y="286"/>
                    <a:pt x="475" y="283"/>
                  </a:cubicBezTo>
                  <a:lnTo>
                    <a:pt x="475" y="6"/>
                  </a:lnTo>
                  <a:cubicBezTo>
                    <a:pt x="475" y="3"/>
                    <a:pt x="473" y="0"/>
                    <a:pt x="470" y="0"/>
                  </a:cubicBezTo>
                  <a:lnTo>
                    <a:pt x="372" y="0"/>
                  </a:lnTo>
                  <a:cubicBezTo>
                    <a:pt x="369" y="0"/>
                    <a:pt x="366" y="3"/>
                    <a:pt x="366" y="6"/>
                  </a:cubicBezTo>
                  <a:lnTo>
                    <a:pt x="366" y="281"/>
                  </a:lnTo>
                  <a:cubicBezTo>
                    <a:pt x="366" y="282"/>
                    <a:pt x="366" y="283"/>
                    <a:pt x="364" y="284"/>
                  </a:cubicBezTo>
                  <a:lnTo>
                    <a:pt x="364" y="284"/>
                  </a:lnTo>
                  <a:cubicBezTo>
                    <a:pt x="363" y="285"/>
                    <a:pt x="362" y="284"/>
                    <a:pt x="361" y="283"/>
                  </a:cubicBezTo>
                  <a:lnTo>
                    <a:pt x="165" y="88"/>
                  </a:lnTo>
                  <a:cubicBezTo>
                    <a:pt x="163" y="86"/>
                    <a:pt x="160" y="86"/>
                    <a:pt x="157" y="88"/>
                  </a:cubicBezTo>
                  <a:lnTo>
                    <a:pt x="88" y="157"/>
                  </a:lnTo>
                  <a:cubicBezTo>
                    <a:pt x="86" y="159"/>
                    <a:pt x="86" y="163"/>
                    <a:pt x="88" y="165"/>
                  </a:cubicBezTo>
                  <a:lnTo>
                    <a:pt x="284" y="361"/>
                  </a:lnTo>
                  <a:cubicBezTo>
                    <a:pt x="285" y="361"/>
                    <a:pt x="285" y="363"/>
                    <a:pt x="284" y="364"/>
                  </a:cubicBezTo>
                  <a:lnTo>
                    <a:pt x="284" y="364"/>
                  </a:lnTo>
                  <a:cubicBezTo>
                    <a:pt x="284" y="365"/>
                    <a:pt x="283" y="366"/>
                    <a:pt x="282" y="366"/>
                  </a:cubicBezTo>
                  <a:lnTo>
                    <a:pt x="5" y="366"/>
                  </a:lnTo>
                  <a:cubicBezTo>
                    <a:pt x="2" y="366"/>
                    <a:pt x="0" y="368"/>
                    <a:pt x="0" y="371"/>
                  </a:cubicBezTo>
                  <a:lnTo>
                    <a:pt x="0" y="469"/>
                  </a:lnTo>
                  <a:cubicBezTo>
                    <a:pt x="0" y="472"/>
                    <a:pt x="2" y="475"/>
                    <a:pt x="5" y="475"/>
                  </a:cubicBezTo>
                  <a:lnTo>
                    <a:pt x="282" y="475"/>
                  </a:lnTo>
                  <a:cubicBezTo>
                    <a:pt x="283" y="475"/>
                    <a:pt x="284" y="475"/>
                    <a:pt x="284" y="477"/>
                  </a:cubicBezTo>
                  <a:lnTo>
                    <a:pt x="284" y="477"/>
                  </a:lnTo>
                  <a:cubicBezTo>
                    <a:pt x="285" y="478"/>
                    <a:pt x="285" y="479"/>
                    <a:pt x="284" y="480"/>
                  </a:cubicBezTo>
                  <a:lnTo>
                    <a:pt x="88" y="676"/>
                  </a:lnTo>
                  <a:cubicBezTo>
                    <a:pt x="86" y="678"/>
                    <a:pt x="86" y="681"/>
                    <a:pt x="88" y="684"/>
                  </a:cubicBezTo>
                  <a:lnTo>
                    <a:pt x="157" y="753"/>
                  </a:lnTo>
                  <a:cubicBezTo>
                    <a:pt x="160" y="755"/>
                    <a:pt x="163" y="755"/>
                    <a:pt x="165" y="753"/>
                  </a:cubicBezTo>
                  <a:lnTo>
                    <a:pt x="361" y="557"/>
                  </a:lnTo>
                  <a:cubicBezTo>
                    <a:pt x="362" y="556"/>
                    <a:pt x="363" y="556"/>
                    <a:pt x="364" y="557"/>
                  </a:cubicBezTo>
                  <a:cubicBezTo>
                    <a:pt x="365" y="557"/>
                    <a:pt x="366" y="558"/>
                    <a:pt x="366" y="560"/>
                  </a:cubicBezTo>
                  <a:lnTo>
                    <a:pt x="366" y="836"/>
                  </a:lnTo>
                  <a:cubicBezTo>
                    <a:pt x="366" y="839"/>
                    <a:pt x="369" y="842"/>
                    <a:pt x="372" y="842"/>
                  </a:cubicBezTo>
                  <a:lnTo>
                    <a:pt x="470" y="842"/>
                  </a:lnTo>
                  <a:cubicBezTo>
                    <a:pt x="473" y="842"/>
                    <a:pt x="475" y="839"/>
                    <a:pt x="475" y="836"/>
                  </a:cubicBezTo>
                  <a:lnTo>
                    <a:pt x="475" y="559"/>
                  </a:lnTo>
                  <a:cubicBezTo>
                    <a:pt x="475" y="558"/>
                    <a:pt x="476" y="557"/>
                    <a:pt x="477" y="557"/>
                  </a:cubicBezTo>
                  <a:lnTo>
                    <a:pt x="477" y="557"/>
                  </a:lnTo>
                  <a:cubicBezTo>
                    <a:pt x="478" y="556"/>
                    <a:pt x="480" y="556"/>
                    <a:pt x="480" y="557"/>
                  </a:cubicBezTo>
                  <a:lnTo>
                    <a:pt x="676" y="753"/>
                  </a:lnTo>
                  <a:cubicBezTo>
                    <a:pt x="678" y="755"/>
                    <a:pt x="682" y="755"/>
                    <a:pt x="684" y="753"/>
                  </a:cubicBezTo>
                  <a:lnTo>
                    <a:pt x="753" y="684"/>
                  </a:lnTo>
                  <a:cubicBezTo>
                    <a:pt x="755" y="681"/>
                    <a:pt x="755" y="678"/>
                    <a:pt x="753" y="676"/>
                  </a:cubicBezTo>
                  <a:lnTo>
                    <a:pt x="558" y="480"/>
                  </a:lnTo>
                  <a:cubicBezTo>
                    <a:pt x="557" y="479"/>
                    <a:pt x="556" y="478"/>
                    <a:pt x="557" y="477"/>
                  </a:cubicBezTo>
                  <a:lnTo>
                    <a:pt x="557" y="477"/>
                  </a:lnTo>
                  <a:cubicBezTo>
                    <a:pt x="558" y="475"/>
                    <a:pt x="559" y="475"/>
                    <a:pt x="560" y="475"/>
                  </a:cubicBezTo>
                  <a:lnTo>
                    <a:pt x="836" y="475"/>
                  </a:lnTo>
                  <a:cubicBezTo>
                    <a:pt x="839" y="475"/>
                    <a:pt x="842" y="472"/>
                    <a:pt x="842" y="469"/>
                  </a:cubicBezTo>
                  <a:lnTo>
                    <a:pt x="842" y="371"/>
                  </a:lnTo>
                  <a:cubicBezTo>
                    <a:pt x="842" y="368"/>
                    <a:pt x="839" y="366"/>
                    <a:pt x="836" y="3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3" name="Freeform 8">
              <a:extLst>
                <a:ext uri="{FF2B5EF4-FFF2-40B4-BE49-F238E27FC236}">
                  <a16:creationId xmlns:a16="http://schemas.microsoft.com/office/drawing/2014/main" id="{4009AF83-3503-4CD3-A141-EB3FF896B971}"/>
                </a:ext>
              </a:extLst>
            </p:cNvPr>
            <p:cNvSpPr>
              <a:spLocks/>
            </p:cNvSpPr>
            <p:nvPr userDrawn="1"/>
          </p:nvSpPr>
          <p:spPr bwMode="auto">
            <a:xfrm>
              <a:off x="4793" y="2777"/>
              <a:ext cx="223" cy="290"/>
            </a:xfrm>
            <a:custGeom>
              <a:avLst/>
              <a:gdLst>
                <a:gd name="T0" fmla="*/ 123 w 653"/>
                <a:gd name="T1" fmla="*/ 221 h 841"/>
                <a:gd name="T2" fmla="*/ 123 w 653"/>
                <a:gd name="T3" fmla="*/ 221 h 841"/>
                <a:gd name="T4" fmla="*/ 313 w 653"/>
                <a:gd name="T5" fmla="*/ 88 h 841"/>
                <a:gd name="T6" fmla="*/ 523 w 653"/>
                <a:gd name="T7" fmla="*/ 247 h 841"/>
                <a:gd name="T8" fmla="*/ 523 w 653"/>
                <a:gd name="T9" fmla="*/ 247 h 841"/>
                <a:gd name="T10" fmla="*/ 531 w 653"/>
                <a:gd name="T11" fmla="*/ 255 h 841"/>
                <a:gd name="T12" fmla="*/ 627 w 653"/>
                <a:gd name="T13" fmla="*/ 255 h 841"/>
                <a:gd name="T14" fmla="*/ 634 w 653"/>
                <a:gd name="T15" fmla="*/ 247 h 841"/>
                <a:gd name="T16" fmla="*/ 316 w 653"/>
                <a:gd name="T17" fmla="*/ 0 h 841"/>
                <a:gd name="T18" fmla="*/ 17 w 653"/>
                <a:gd name="T19" fmla="*/ 232 h 841"/>
                <a:gd name="T20" fmla="*/ 547 w 653"/>
                <a:gd name="T21" fmla="*/ 603 h 841"/>
                <a:gd name="T22" fmla="*/ 341 w 653"/>
                <a:gd name="T23" fmla="*/ 754 h 841"/>
                <a:gd name="T24" fmla="*/ 113 w 653"/>
                <a:gd name="T25" fmla="*/ 555 h 841"/>
                <a:gd name="T26" fmla="*/ 104 w 653"/>
                <a:gd name="T27" fmla="*/ 547 h 841"/>
                <a:gd name="T28" fmla="*/ 8 w 653"/>
                <a:gd name="T29" fmla="*/ 547 h 841"/>
                <a:gd name="T30" fmla="*/ 8 w 653"/>
                <a:gd name="T31" fmla="*/ 547 h 841"/>
                <a:gd name="T32" fmla="*/ 0 w 653"/>
                <a:gd name="T33" fmla="*/ 555 h 841"/>
                <a:gd name="T34" fmla="*/ 339 w 653"/>
                <a:gd name="T35" fmla="*/ 841 h 841"/>
                <a:gd name="T36" fmla="*/ 653 w 653"/>
                <a:gd name="T37" fmla="*/ 589 h 841"/>
                <a:gd name="T38" fmla="*/ 123 w 653"/>
                <a:gd name="T39" fmla="*/ 22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3" h="841">
                  <a:moveTo>
                    <a:pt x="123" y="221"/>
                  </a:moveTo>
                  <a:lnTo>
                    <a:pt x="123" y="221"/>
                  </a:lnTo>
                  <a:cubicBezTo>
                    <a:pt x="123" y="129"/>
                    <a:pt x="198" y="88"/>
                    <a:pt x="313" y="88"/>
                  </a:cubicBezTo>
                  <a:cubicBezTo>
                    <a:pt x="445" y="88"/>
                    <a:pt x="513" y="141"/>
                    <a:pt x="523" y="247"/>
                  </a:cubicBezTo>
                  <a:cubicBezTo>
                    <a:pt x="523" y="247"/>
                    <a:pt x="523" y="247"/>
                    <a:pt x="523" y="247"/>
                  </a:cubicBezTo>
                  <a:cubicBezTo>
                    <a:pt x="523" y="252"/>
                    <a:pt x="526" y="255"/>
                    <a:pt x="531" y="255"/>
                  </a:cubicBezTo>
                  <a:lnTo>
                    <a:pt x="627" y="255"/>
                  </a:lnTo>
                  <a:cubicBezTo>
                    <a:pt x="632" y="255"/>
                    <a:pt x="636" y="252"/>
                    <a:pt x="634" y="247"/>
                  </a:cubicBezTo>
                  <a:cubicBezTo>
                    <a:pt x="618" y="78"/>
                    <a:pt x="502" y="0"/>
                    <a:pt x="316" y="0"/>
                  </a:cubicBezTo>
                  <a:cubicBezTo>
                    <a:pt x="134" y="0"/>
                    <a:pt x="17" y="83"/>
                    <a:pt x="17" y="232"/>
                  </a:cubicBezTo>
                  <a:cubicBezTo>
                    <a:pt x="17" y="542"/>
                    <a:pt x="547" y="378"/>
                    <a:pt x="547" y="603"/>
                  </a:cubicBezTo>
                  <a:cubicBezTo>
                    <a:pt x="547" y="710"/>
                    <a:pt x="462" y="754"/>
                    <a:pt x="341" y="754"/>
                  </a:cubicBezTo>
                  <a:cubicBezTo>
                    <a:pt x="182" y="754"/>
                    <a:pt x="123" y="679"/>
                    <a:pt x="113" y="555"/>
                  </a:cubicBezTo>
                  <a:cubicBezTo>
                    <a:pt x="112" y="551"/>
                    <a:pt x="109" y="547"/>
                    <a:pt x="104" y="547"/>
                  </a:cubicBezTo>
                  <a:lnTo>
                    <a:pt x="8" y="547"/>
                  </a:lnTo>
                  <a:cubicBezTo>
                    <a:pt x="8" y="547"/>
                    <a:pt x="8" y="547"/>
                    <a:pt x="8" y="547"/>
                  </a:cubicBezTo>
                  <a:cubicBezTo>
                    <a:pt x="4" y="547"/>
                    <a:pt x="0" y="551"/>
                    <a:pt x="0" y="555"/>
                  </a:cubicBezTo>
                  <a:cubicBezTo>
                    <a:pt x="7" y="741"/>
                    <a:pt x="131" y="841"/>
                    <a:pt x="339" y="841"/>
                  </a:cubicBezTo>
                  <a:cubicBezTo>
                    <a:pt x="524" y="841"/>
                    <a:pt x="653" y="757"/>
                    <a:pt x="653" y="589"/>
                  </a:cubicBezTo>
                  <a:cubicBezTo>
                    <a:pt x="653" y="271"/>
                    <a:pt x="123" y="431"/>
                    <a:pt x="123" y="2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24" name="Freeform 9">
              <a:extLst>
                <a:ext uri="{FF2B5EF4-FFF2-40B4-BE49-F238E27FC236}">
                  <a16:creationId xmlns:a16="http://schemas.microsoft.com/office/drawing/2014/main" id="{D2589659-99F7-E112-F512-F78993740A5D}"/>
                </a:ext>
              </a:extLst>
            </p:cNvPr>
            <p:cNvSpPr>
              <a:spLocks noEditPoints="1"/>
            </p:cNvSpPr>
            <p:nvPr userDrawn="1"/>
          </p:nvSpPr>
          <p:spPr bwMode="auto">
            <a:xfrm>
              <a:off x="5258" y="2781"/>
              <a:ext cx="209" cy="282"/>
            </a:xfrm>
            <a:custGeom>
              <a:avLst/>
              <a:gdLst>
                <a:gd name="T0" fmla="*/ 111 w 613"/>
                <a:gd name="T1" fmla="*/ 397 h 815"/>
                <a:gd name="T2" fmla="*/ 111 w 613"/>
                <a:gd name="T3" fmla="*/ 397 h 815"/>
                <a:gd name="T4" fmla="*/ 111 w 613"/>
                <a:gd name="T5" fmla="*/ 86 h 815"/>
                <a:gd name="T6" fmla="*/ 302 w 613"/>
                <a:gd name="T7" fmla="*/ 86 h 815"/>
                <a:gd name="T8" fmla="*/ 302 w 613"/>
                <a:gd name="T9" fmla="*/ 86 h 815"/>
                <a:gd name="T10" fmla="*/ 486 w 613"/>
                <a:gd name="T11" fmla="*/ 242 h 815"/>
                <a:gd name="T12" fmla="*/ 304 w 613"/>
                <a:gd name="T13" fmla="*/ 397 h 815"/>
                <a:gd name="T14" fmla="*/ 111 w 613"/>
                <a:gd name="T15" fmla="*/ 397 h 815"/>
                <a:gd name="T16" fmla="*/ 611 w 613"/>
                <a:gd name="T17" fmla="*/ 808 h 815"/>
                <a:gd name="T18" fmla="*/ 611 w 613"/>
                <a:gd name="T19" fmla="*/ 808 h 815"/>
                <a:gd name="T20" fmla="*/ 397 w 613"/>
                <a:gd name="T21" fmla="*/ 472 h 815"/>
                <a:gd name="T22" fmla="*/ 595 w 613"/>
                <a:gd name="T23" fmla="*/ 240 h 815"/>
                <a:gd name="T24" fmla="*/ 296 w 613"/>
                <a:gd name="T25" fmla="*/ 0 h 815"/>
                <a:gd name="T26" fmla="*/ 9 w 613"/>
                <a:gd name="T27" fmla="*/ 0 h 815"/>
                <a:gd name="T28" fmla="*/ 8 w 613"/>
                <a:gd name="T29" fmla="*/ 0 h 815"/>
                <a:gd name="T30" fmla="*/ 1 w 613"/>
                <a:gd name="T31" fmla="*/ 8 h 815"/>
                <a:gd name="T32" fmla="*/ 1 w 613"/>
                <a:gd name="T33" fmla="*/ 806 h 815"/>
                <a:gd name="T34" fmla="*/ 1 w 613"/>
                <a:gd name="T35" fmla="*/ 807 h 815"/>
                <a:gd name="T36" fmla="*/ 9 w 613"/>
                <a:gd name="T37" fmla="*/ 815 h 815"/>
                <a:gd name="T38" fmla="*/ 103 w 613"/>
                <a:gd name="T39" fmla="*/ 815 h 815"/>
                <a:gd name="T40" fmla="*/ 103 w 613"/>
                <a:gd name="T41" fmla="*/ 815 h 815"/>
                <a:gd name="T42" fmla="*/ 111 w 613"/>
                <a:gd name="T43" fmla="*/ 806 h 815"/>
                <a:gd name="T44" fmla="*/ 111 w 613"/>
                <a:gd name="T45" fmla="*/ 482 h 815"/>
                <a:gd name="T46" fmla="*/ 282 w 613"/>
                <a:gd name="T47" fmla="*/ 482 h 815"/>
                <a:gd name="T48" fmla="*/ 485 w 613"/>
                <a:gd name="T49" fmla="*/ 808 h 815"/>
                <a:gd name="T50" fmla="*/ 497 w 613"/>
                <a:gd name="T51" fmla="*/ 815 h 815"/>
                <a:gd name="T52" fmla="*/ 608 w 613"/>
                <a:gd name="T53" fmla="*/ 815 h 815"/>
                <a:gd name="T54" fmla="*/ 611 w 613"/>
                <a:gd name="T55" fmla="*/ 814 h 815"/>
                <a:gd name="T56" fmla="*/ 611 w 613"/>
                <a:gd name="T57" fmla="*/ 80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3" h="815">
                  <a:moveTo>
                    <a:pt x="111" y="397"/>
                  </a:moveTo>
                  <a:lnTo>
                    <a:pt x="111" y="397"/>
                  </a:lnTo>
                  <a:lnTo>
                    <a:pt x="111" y="86"/>
                  </a:lnTo>
                  <a:lnTo>
                    <a:pt x="302" y="86"/>
                  </a:lnTo>
                  <a:lnTo>
                    <a:pt x="302" y="86"/>
                  </a:lnTo>
                  <a:cubicBezTo>
                    <a:pt x="417" y="86"/>
                    <a:pt x="486" y="139"/>
                    <a:pt x="486" y="242"/>
                  </a:cubicBezTo>
                  <a:cubicBezTo>
                    <a:pt x="486" y="351"/>
                    <a:pt x="411" y="397"/>
                    <a:pt x="304" y="397"/>
                  </a:cubicBezTo>
                  <a:lnTo>
                    <a:pt x="111" y="397"/>
                  </a:lnTo>
                  <a:close/>
                  <a:moveTo>
                    <a:pt x="611" y="808"/>
                  </a:moveTo>
                  <a:lnTo>
                    <a:pt x="611" y="808"/>
                  </a:lnTo>
                  <a:lnTo>
                    <a:pt x="397" y="472"/>
                  </a:lnTo>
                  <a:cubicBezTo>
                    <a:pt x="519" y="447"/>
                    <a:pt x="595" y="370"/>
                    <a:pt x="595" y="240"/>
                  </a:cubicBezTo>
                  <a:cubicBezTo>
                    <a:pt x="595" y="80"/>
                    <a:pt x="481" y="0"/>
                    <a:pt x="296" y="0"/>
                  </a:cubicBezTo>
                  <a:lnTo>
                    <a:pt x="9" y="0"/>
                  </a:lnTo>
                  <a:cubicBezTo>
                    <a:pt x="9" y="0"/>
                    <a:pt x="8" y="0"/>
                    <a:pt x="8" y="0"/>
                  </a:cubicBezTo>
                  <a:cubicBezTo>
                    <a:pt x="4" y="0"/>
                    <a:pt x="0" y="4"/>
                    <a:pt x="1" y="8"/>
                  </a:cubicBezTo>
                  <a:lnTo>
                    <a:pt x="1" y="806"/>
                  </a:lnTo>
                  <a:cubicBezTo>
                    <a:pt x="1" y="807"/>
                    <a:pt x="1" y="807"/>
                    <a:pt x="1" y="807"/>
                  </a:cubicBezTo>
                  <a:cubicBezTo>
                    <a:pt x="1" y="811"/>
                    <a:pt x="4" y="815"/>
                    <a:pt x="9" y="815"/>
                  </a:cubicBezTo>
                  <a:lnTo>
                    <a:pt x="103" y="815"/>
                  </a:lnTo>
                  <a:cubicBezTo>
                    <a:pt x="103" y="815"/>
                    <a:pt x="103" y="815"/>
                    <a:pt x="103" y="815"/>
                  </a:cubicBezTo>
                  <a:cubicBezTo>
                    <a:pt x="108" y="814"/>
                    <a:pt x="111" y="811"/>
                    <a:pt x="111" y="806"/>
                  </a:cubicBezTo>
                  <a:lnTo>
                    <a:pt x="111" y="482"/>
                  </a:lnTo>
                  <a:lnTo>
                    <a:pt x="282" y="482"/>
                  </a:lnTo>
                  <a:lnTo>
                    <a:pt x="485" y="808"/>
                  </a:lnTo>
                  <a:cubicBezTo>
                    <a:pt x="488" y="811"/>
                    <a:pt x="493" y="815"/>
                    <a:pt x="497" y="815"/>
                  </a:cubicBezTo>
                  <a:lnTo>
                    <a:pt x="608" y="815"/>
                  </a:lnTo>
                  <a:cubicBezTo>
                    <a:pt x="609" y="815"/>
                    <a:pt x="610" y="814"/>
                    <a:pt x="611" y="814"/>
                  </a:cubicBezTo>
                  <a:cubicBezTo>
                    <a:pt x="613" y="812"/>
                    <a:pt x="613" y="809"/>
                    <a:pt x="611" y="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AU" sz="2400"/>
            </a:p>
          </p:txBody>
        </p:sp>
      </p:grpSp>
      <p:cxnSp>
        <p:nvCxnSpPr>
          <p:cNvPr id="61" name="Straight Connector 60">
            <a:extLst>
              <a:ext uri="{FF2B5EF4-FFF2-40B4-BE49-F238E27FC236}">
                <a16:creationId xmlns:a16="http://schemas.microsoft.com/office/drawing/2014/main" id="{0FBAB596-8F01-8D84-F9FC-A046AA32CB8A}"/>
              </a:ext>
            </a:extLst>
          </p:cNvPr>
          <p:cNvCxnSpPr>
            <a:cxnSpLocks/>
          </p:cNvCxnSpPr>
          <p:nvPr userDrawn="1"/>
        </p:nvCxnSpPr>
        <p:spPr>
          <a:xfrm>
            <a:off x="4050303" y="5997122"/>
            <a:ext cx="0" cy="860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5F6D170-FD01-E1A7-7AAD-EFEC79F6B44D}"/>
              </a:ext>
            </a:extLst>
          </p:cNvPr>
          <p:cNvSpPr>
            <a:spLocks noGrp="1" noRot="1" noMove="1" noResize="1" noEditPoints="1" noAdjustHandles="1" noChangeArrowheads="1" noChangeShapeType="1"/>
          </p:cNvSpPr>
          <p:nvPr userDrawn="1"/>
        </p:nvSpPr>
        <p:spPr>
          <a:xfrm>
            <a:off x="-2668682" y="-6592"/>
            <a:ext cx="2640971" cy="7104789"/>
          </a:xfrm>
          <a:prstGeom prst="rect">
            <a:avLst/>
          </a:prstGeom>
          <a:solidFill>
            <a:srgbClr val="F0F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07370015"/>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93" y="560388"/>
            <a:ext cx="10507041" cy="660367"/>
          </a:xfrm>
          <a:prstGeom prst="rect">
            <a:avLst/>
          </a:prstGeom>
        </p:spPr>
        <p:txBody>
          <a:bodyPr lIns="0" tIns="0" rIns="0" bIns="0" anchor="t">
            <a:normAutofit/>
          </a:bodyPr>
          <a:lstStyle>
            <a:lvl1pPr>
              <a:defRPr sz="3733" b="0" cap="none" spc="0">
                <a:ln>
                  <a:noFill/>
                </a:ln>
                <a:solidFill>
                  <a:schemeClr val="accent1"/>
                </a:solidFill>
                <a:effectLst/>
              </a:defRPr>
            </a:lvl1pPr>
          </a:lstStyle>
          <a:p>
            <a:r>
              <a:rPr lang="en-GB" dirty="0"/>
              <a:t>Slide title</a:t>
            </a:r>
            <a:endParaRPr lang="en-US" dirty="0"/>
          </a:p>
        </p:txBody>
      </p:sp>
      <p:sp>
        <p:nvSpPr>
          <p:cNvPr id="12" name="Rectangle 11">
            <a:extLst>
              <a:ext uri="{FF2B5EF4-FFF2-40B4-BE49-F238E27FC236}">
                <a16:creationId xmlns:a16="http://schemas.microsoft.com/office/drawing/2014/main" id="{B0EE4B25-3FE6-2C96-6C7F-2AA390A34B08}"/>
              </a:ext>
            </a:extLst>
          </p:cNvPr>
          <p:cNvSpPr/>
          <p:nvPr userDrawn="1"/>
        </p:nvSpPr>
        <p:spPr>
          <a:xfrm>
            <a:off x="0" y="6693363"/>
            <a:ext cx="12192000" cy="164637"/>
          </a:xfrm>
          <a:prstGeom prst="rect">
            <a:avLst/>
          </a:prstGeom>
          <a:solidFill>
            <a:srgbClr val="3C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n>
                <a:noFill/>
              </a:ln>
            </a:endParaRPr>
          </a:p>
        </p:txBody>
      </p:sp>
      <p:pic>
        <p:nvPicPr>
          <p:cNvPr id="6" name="Picture 5">
            <a:extLst>
              <a:ext uri="{FF2B5EF4-FFF2-40B4-BE49-F238E27FC236}">
                <a16:creationId xmlns:a16="http://schemas.microsoft.com/office/drawing/2014/main" id="{AED3BBB5-0623-94DA-5C3D-C06C623D866D}"/>
              </a:ext>
            </a:extLst>
          </p:cNvPr>
          <p:cNvPicPr>
            <a:picLocks noChangeAspect="1"/>
          </p:cNvPicPr>
          <p:nvPr userDrawn="1"/>
        </p:nvPicPr>
        <p:blipFill>
          <a:blip r:embed="rId2">
            <a:alphaModFix amt="75000"/>
          </a:blip>
          <a:stretch>
            <a:fillRect/>
          </a:stretch>
        </p:blipFill>
        <p:spPr>
          <a:xfrm>
            <a:off x="11638368" y="203200"/>
            <a:ext cx="349251" cy="349251"/>
          </a:xfrm>
          <a:prstGeom prst="rect">
            <a:avLst/>
          </a:prstGeom>
        </p:spPr>
      </p:pic>
      <p:sp>
        <p:nvSpPr>
          <p:cNvPr id="4" name="Content Placeholder 2">
            <a:extLst>
              <a:ext uri="{FF2B5EF4-FFF2-40B4-BE49-F238E27FC236}">
                <a16:creationId xmlns:a16="http://schemas.microsoft.com/office/drawing/2014/main" id="{80C64C7B-683A-58F9-2CA9-62B7405A6F83}"/>
              </a:ext>
            </a:extLst>
          </p:cNvPr>
          <p:cNvSpPr>
            <a:spLocks noGrp="1"/>
          </p:cNvSpPr>
          <p:nvPr>
            <p:ph idx="14" hasCustomPrompt="1"/>
          </p:nvPr>
        </p:nvSpPr>
        <p:spPr>
          <a:xfrm>
            <a:off x="635093" y="1460501"/>
            <a:ext cx="10916476" cy="4597400"/>
          </a:xfrm>
          <a:prstGeom prst="rect">
            <a:avLst/>
          </a:prstGeom>
        </p:spPr>
        <p:txBody>
          <a:bodyPr lIns="0" tIns="0" rIns="0" bIns="0"/>
          <a:lstStyle>
            <a:lvl1pPr marL="239994" indent="-239994">
              <a:spcBef>
                <a:spcPts val="400"/>
              </a:spcBef>
              <a:spcAft>
                <a:spcPts val="800"/>
              </a:spcAft>
              <a:buClr>
                <a:schemeClr val="accent2"/>
              </a:buClr>
              <a:buFont typeface="Wingdings" panose="05000000000000000000" pitchFamily="2" charset="2"/>
              <a:buChar char="§"/>
              <a:defRPr sz="2400" b="0" i="0">
                <a:solidFill>
                  <a:schemeClr val="tx1"/>
                </a:solidFill>
                <a:latin typeface="+mn-lt"/>
              </a:defRPr>
            </a:lvl1pPr>
            <a:lvl2pPr marL="479988" indent="-239994">
              <a:spcBef>
                <a:spcPts val="400"/>
              </a:spcBef>
              <a:spcAft>
                <a:spcPts val="800"/>
              </a:spcAft>
              <a:buClr>
                <a:schemeClr val="accent1"/>
              </a:buClr>
              <a:buFont typeface="Wingdings" panose="05000000000000000000" pitchFamily="2" charset="2"/>
              <a:buChar char="§"/>
              <a:defRPr sz="2133" b="0" i="0">
                <a:solidFill>
                  <a:srgbClr val="717568"/>
                </a:solidFill>
                <a:latin typeface="+mn-lt"/>
              </a:defRPr>
            </a:lvl2pPr>
            <a:lvl3pPr marL="719982" indent="-239994">
              <a:spcBef>
                <a:spcPts val="400"/>
              </a:spcBef>
              <a:spcAft>
                <a:spcPts val="400"/>
              </a:spcAft>
              <a:buClr>
                <a:schemeClr val="accent2"/>
              </a:buClr>
              <a:buSzPct val="100000"/>
              <a:buFont typeface="Arial" panose="020B0604020202020204" pitchFamily="34" charset="0"/>
              <a:buChar char="•"/>
              <a:defRPr lang="en-GB" sz="2133" b="0" i="0" kern="1200" dirty="0">
                <a:solidFill>
                  <a:schemeClr val="tx1"/>
                </a:solidFill>
                <a:latin typeface="+mn-lt"/>
                <a:ea typeface="+mn-ea"/>
                <a:cs typeface="+mn-cs"/>
              </a:defRPr>
            </a:lvl3pPr>
            <a:lvl4pPr marL="959976" indent="-239994">
              <a:spcBef>
                <a:spcPts val="400"/>
              </a:spcBef>
              <a:spcAft>
                <a:spcPts val="400"/>
              </a:spcAft>
              <a:buClr>
                <a:srgbClr val="717568"/>
              </a:buClr>
              <a:buFont typeface="Arial" panose="020B0604020202020204" pitchFamily="34" charset="0"/>
              <a:buChar char="•"/>
              <a:defRPr sz="1867" b="0" i="0">
                <a:solidFill>
                  <a:srgbClr val="717568"/>
                </a:solidFill>
                <a:latin typeface="+mn-lt"/>
              </a:defRPr>
            </a:lvl4pPr>
            <a:lvl5pPr marL="1199970" indent="-239994">
              <a:spcBef>
                <a:spcPts val="400"/>
              </a:spcBef>
              <a:spcAft>
                <a:spcPts val="400"/>
              </a:spcAft>
              <a:buClr>
                <a:schemeClr val="accent2"/>
              </a:buClr>
              <a:buFont typeface="Arial" panose="020B0604020202020204" pitchFamily="34" charset="0"/>
              <a:buChar char="•"/>
              <a:defRPr sz="1867" b="0" i="0">
                <a:solidFill>
                  <a:srgbClr val="717568"/>
                </a:solidFill>
                <a:latin typeface="+mn-l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7575569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ction Header, Dark Green B">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67540" y="1885952"/>
            <a:ext cx="7481259" cy="1829929"/>
          </a:xfrm>
          <a:prstGeom prst="rect">
            <a:avLst/>
          </a:prstGeom>
        </p:spPr>
        <p:txBody>
          <a:bodyPr lIns="0" tIns="0" rIns="0" bIns="0" anchor="b"/>
          <a:lstStyle>
            <a:lvl1pPr algn="l">
              <a:defRPr sz="6000">
                <a:solidFill>
                  <a:schemeClr val="accent5"/>
                </a:solidFill>
              </a:defRPr>
            </a:lvl1pPr>
          </a:lstStyle>
          <a:p>
            <a:r>
              <a:rPr lang="en-GB"/>
              <a:t>Section title</a:t>
            </a:r>
            <a:endParaRPr lang="en-US"/>
          </a:p>
        </p:txBody>
      </p:sp>
      <p:sp>
        <p:nvSpPr>
          <p:cNvPr id="4" name="Text Placeholder 2">
            <a:extLst>
              <a:ext uri="{FF2B5EF4-FFF2-40B4-BE49-F238E27FC236}">
                <a16:creationId xmlns:a16="http://schemas.microsoft.com/office/drawing/2014/main" id="{4F870531-B5A2-C41E-E460-4C1D057C80DA}"/>
              </a:ext>
            </a:extLst>
          </p:cNvPr>
          <p:cNvSpPr>
            <a:spLocks noGrp="1"/>
          </p:cNvSpPr>
          <p:nvPr>
            <p:ph type="body" idx="1" hasCustomPrompt="1"/>
          </p:nvPr>
        </p:nvSpPr>
        <p:spPr>
          <a:xfrm>
            <a:off x="3545715" y="3903809"/>
            <a:ext cx="5903085" cy="1493083"/>
          </a:xfrm>
          <a:prstGeom prst="rect">
            <a:avLst/>
          </a:prstGeom>
        </p:spPr>
        <p:txBody>
          <a:bodyPr lIns="0" tIns="0" rIns="0" bIns="0"/>
          <a:lstStyle>
            <a:lvl1pPr marL="0" indent="0">
              <a:buNone/>
              <a:defRPr sz="2400" b="0" i="0" spc="-27" baseline="0">
                <a:solidFill>
                  <a:schemeClr val="accent6"/>
                </a:solidFill>
                <a:latin typeface="Figtree"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Subheading – Delete if not needed</a:t>
            </a:r>
          </a:p>
        </p:txBody>
      </p:sp>
      <p:pic>
        <p:nvPicPr>
          <p:cNvPr id="9" name="Picture 8">
            <a:extLst>
              <a:ext uri="{FF2B5EF4-FFF2-40B4-BE49-F238E27FC236}">
                <a16:creationId xmlns:a16="http://schemas.microsoft.com/office/drawing/2014/main" id="{9208A990-9564-7117-980C-1017F3B80955}"/>
              </a:ext>
            </a:extLst>
          </p:cNvPr>
          <p:cNvPicPr>
            <a:picLocks noChangeAspect="1"/>
          </p:cNvPicPr>
          <p:nvPr userDrawn="1"/>
        </p:nvPicPr>
        <p:blipFill rotWithShape="1">
          <a:blip r:embed="rId2"/>
          <a:srcRect t="7912" b="7912"/>
          <a:stretch/>
        </p:blipFill>
        <p:spPr>
          <a:xfrm>
            <a:off x="1" y="0"/>
            <a:ext cx="12191999" cy="6858000"/>
          </a:xfrm>
          <a:prstGeom prst="rect">
            <a:avLst/>
          </a:prstGeom>
        </p:spPr>
      </p:pic>
      <p:pic>
        <p:nvPicPr>
          <p:cNvPr id="10" name="Pattern-01" descr="Background pattern&#10;&#10;Description automatically generated">
            <a:extLst>
              <a:ext uri="{FF2B5EF4-FFF2-40B4-BE49-F238E27FC236}">
                <a16:creationId xmlns:a16="http://schemas.microsoft.com/office/drawing/2014/main" id="{82D91459-CA3F-F523-02A2-5926A80185F7}"/>
              </a:ext>
            </a:extLst>
          </p:cNvPr>
          <p:cNvPicPr/>
          <p:nvPr userDrawn="1"/>
        </p:nvPicPr>
        <p:blipFill>
          <a:blip r:embed="rId3"/>
          <a:stretch>
            <a:fillRect/>
          </a:stretch>
        </p:blipFill>
        <p:spPr>
          <a:xfrm>
            <a:off x="0" y="0"/>
            <a:ext cx="12192000" cy="6858000"/>
          </a:xfrm>
          <a:prstGeom prst="rect">
            <a:avLst/>
          </a:prstGeom>
        </p:spPr>
      </p:pic>
      <p:sp>
        <p:nvSpPr>
          <p:cNvPr id="11" name="Dark Green Gradient">
            <a:extLst>
              <a:ext uri="{FF2B5EF4-FFF2-40B4-BE49-F238E27FC236}">
                <a16:creationId xmlns:a16="http://schemas.microsoft.com/office/drawing/2014/main" id="{058CE899-569A-D87D-3FBD-C80C2153801D}"/>
              </a:ext>
            </a:extLst>
          </p:cNvPr>
          <p:cNvSpPr/>
          <p:nvPr userDrawn="1"/>
        </p:nvSpPr>
        <p:spPr>
          <a:xfrm>
            <a:off x="0" y="0"/>
            <a:ext cx="12192000" cy="6858000"/>
          </a:xfrm>
          <a:prstGeom prst="rect">
            <a:avLst/>
          </a:prstGeom>
          <a:gradFill flip="none" rotWithShape="1">
            <a:gsLst>
              <a:gs pos="0">
                <a:schemeClr val="tx2">
                  <a:alpha val="0"/>
                </a:schemeClr>
              </a:gs>
              <a:gs pos="30000">
                <a:schemeClr val="tx2">
                  <a:alpha val="90000"/>
                </a:schemeClr>
              </a:gs>
              <a:gs pos="80000">
                <a:schemeClr val="tx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2" name="Picture 11">
            <a:extLst>
              <a:ext uri="{FF2B5EF4-FFF2-40B4-BE49-F238E27FC236}">
                <a16:creationId xmlns:a16="http://schemas.microsoft.com/office/drawing/2014/main" id="{6122F412-289F-2125-A366-E3E6B4D741BC}"/>
              </a:ext>
            </a:extLst>
          </p:cNvPr>
          <p:cNvPicPr/>
          <p:nvPr userDrawn="1"/>
        </p:nvPicPr>
        <p:blipFill rotWithShape="1">
          <a:blip r:embed="rId4"/>
          <a:srcRect l="50000" t="-1039" r="193" b="-1039"/>
          <a:stretch/>
        </p:blipFill>
        <p:spPr>
          <a:xfrm rot="10800000">
            <a:off x="10224460" y="1453849"/>
            <a:ext cx="1967541" cy="4032448"/>
          </a:xfrm>
          <a:prstGeom prst="rect">
            <a:avLst/>
          </a:prstGeom>
        </p:spPr>
      </p:pic>
      <p:pic>
        <p:nvPicPr>
          <p:cNvPr id="13" name="SLR Icon">
            <a:extLst>
              <a:ext uri="{FF2B5EF4-FFF2-40B4-BE49-F238E27FC236}">
                <a16:creationId xmlns:a16="http://schemas.microsoft.com/office/drawing/2014/main" id="{1C36C847-97C4-BE3A-6AFE-64E626B5ADB8}"/>
              </a:ext>
            </a:extLst>
          </p:cNvPr>
          <p:cNvPicPr>
            <a:picLocks noChangeAspect="1"/>
          </p:cNvPicPr>
          <p:nvPr userDrawn="1"/>
        </p:nvPicPr>
        <p:blipFill>
          <a:blip r:embed="rId5"/>
          <a:stretch>
            <a:fillRect/>
          </a:stretch>
        </p:blipFill>
        <p:spPr>
          <a:xfrm>
            <a:off x="203200" y="203200"/>
            <a:ext cx="355600" cy="355600"/>
          </a:xfrm>
          <a:prstGeom prst="rect">
            <a:avLst/>
          </a:prstGeom>
        </p:spPr>
      </p:pic>
      <p:grpSp>
        <p:nvGrpSpPr>
          <p:cNvPr id="14" name="Group 13">
            <a:extLst>
              <a:ext uri="{FF2B5EF4-FFF2-40B4-BE49-F238E27FC236}">
                <a16:creationId xmlns:a16="http://schemas.microsoft.com/office/drawing/2014/main" id="{CE42D606-E38B-CCB4-7928-BE203C2ED4DF}"/>
              </a:ext>
            </a:extLst>
          </p:cNvPr>
          <p:cNvGrpSpPr/>
          <p:nvPr userDrawn="1"/>
        </p:nvGrpSpPr>
        <p:grpSpPr>
          <a:xfrm flipH="1" flipV="1">
            <a:off x="0" y="1"/>
            <a:ext cx="3098800" cy="4987876"/>
            <a:chOff x="7137400" y="-315623"/>
            <a:chExt cx="2324100" cy="3740907"/>
          </a:xfrm>
        </p:grpSpPr>
        <p:cxnSp>
          <p:nvCxnSpPr>
            <p:cNvPr id="16" name="Straight Connector 15">
              <a:extLst>
                <a:ext uri="{FF2B5EF4-FFF2-40B4-BE49-F238E27FC236}">
                  <a16:creationId xmlns:a16="http://schemas.microsoft.com/office/drawing/2014/main" id="{B1C22366-3040-BBE3-F3B3-7521871ADF79}"/>
                </a:ext>
              </a:extLst>
            </p:cNvPr>
            <p:cNvCxnSpPr>
              <a:cxnSpLocks/>
            </p:cNvCxnSpPr>
            <p:nvPr userDrawn="1"/>
          </p:nvCxnSpPr>
          <p:spPr>
            <a:xfrm flipH="1">
              <a:off x="8674849" y="466725"/>
              <a:ext cx="0" cy="29585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7DF695-5A1E-9756-88D1-6DD6860A3984}"/>
                </a:ext>
              </a:extLst>
            </p:cNvPr>
            <p:cNvCxnSpPr>
              <a:cxnSpLocks/>
            </p:cNvCxnSpPr>
            <p:nvPr userDrawn="1"/>
          </p:nvCxnSpPr>
          <p:spPr>
            <a:xfrm flipH="1" flipV="1">
              <a:off x="7137400" y="466725"/>
              <a:ext cx="15374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CF8480-2E6B-47B9-48C2-8E0C038E2774}"/>
                </a:ext>
              </a:extLst>
            </p:cNvPr>
            <p:cNvCxnSpPr>
              <a:cxnSpLocks/>
            </p:cNvCxnSpPr>
            <p:nvPr userDrawn="1"/>
          </p:nvCxnSpPr>
          <p:spPr>
            <a:xfrm flipH="1">
              <a:off x="8674100" y="-315623"/>
              <a:ext cx="787400" cy="7823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33511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20ED6-F39A-A9DD-E02C-D1636FC0B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E6D5D-A8CA-8286-1DF7-DA9765EAC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3E6DDA-7DF1-34B4-54F1-918AF7133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55EF7D-D1E1-447C-9577-BD1986E4DB68}" type="datetimeFigureOut">
              <a:rPr lang="en-GB" smtClean="0"/>
              <a:t>23/02/2026</a:t>
            </a:fld>
            <a:endParaRPr lang="en-GB"/>
          </a:p>
        </p:txBody>
      </p:sp>
      <p:sp>
        <p:nvSpPr>
          <p:cNvPr id="5" name="Footer Placeholder 4">
            <a:extLst>
              <a:ext uri="{FF2B5EF4-FFF2-40B4-BE49-F238E27FC236}">
                <a16:creationId xmlns:a16="http://schemas.microsoft.com/office/drawing/2014/main" id="{01137477-2ED3-6C08-A220-1E00C6580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2DD1445-C805-8608-163B-FD47D7F06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CDB2F2-3793-4C62-8AF1-5A400B56D344}" type="slidenum">
              <a:rPr lang="en-GB" smtClean="0"/>
              <a:t>‹#›</a:t>
            </a:fld>
            <a:endParaRPr lang="en-GB"/>
          </a:p>
        </p:txBody>
      </p:sp>
    </p:spTree>
    <p:extLst>
      <p:ext uri="{BB962C8B-B14F-4D97-AF65-F5344CB8AC3E}">
        <p14:creationId xmlns:p14="http://schemas.microsoft.com/office/powerpoint/2010/main" val="186341309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276DE-3771-E82C-C47E-40F25C902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B8FC1DF-54B8-F489-E4A7-583FD19BC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 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74656009-A606-00AC-25BD-756B44403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Noto Sans" panose="020B0502040504020204" pitchFamily="34" charset="0"/>
              </a:defRPr>
            </a:lvl1pPr>
          </a:lstStyle>
          <a:p>
            <a:fld id="{CA1D54A8-F6FE-1946-B01A-ACB8A2973A2B}" type="datetimeFigureOut">
              <a:rPr lang="en-GB" smtClean="0"/>
              <a:pPr/>
              <a:t>23/02/2026</a:t>
            </a:fld>
            <a:endParaRPr lang="en-GB" dirty="0"/>
          </a:p>
        </p:txBody>
      </p:sp>
      <p:sp>
        <p:nvSpPr>
          <p:cNvPr id="5" name="Footer Placeholder 4">
            <a:extLst>
              <a:ext uri="{FF2B5EF4-FFF2-40B4-BE49-F238E27FC236}">
                <a16:creationId xmlns:a16="http://schemas.microsoft.com/office/drawing/2014/main" id="{006FFCB5-5865-B3A9-97A6-1384885A3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Noto Sans" panose="020B0502040504020204" pitchFamily="34" charset="0"/>
              </a:defRPr>
            </a:lvl1pPr>
          </a:lstStyle>
          <a:p>
            <a:endParaRPr lang="en-GB" dirty="0"/>
          </a:p>
        </p:txBody>
      </p:sp>
      <p:sp>
        <p:nvSpPr>
          <p:cNvPr id="6" name="Slide Number Placeholder 5">
            <a:extLst>
              <a:ext uri="{FF2B5EF4-FFF2-40B4-BE49-F238E27FC236}">
                <a16:creationId xmlns:a16="http://schemas.microsoft.com/office/drawing/2014/main" id="{C3ECCF75-FB3D-A178-3DAF-B3EDF4D11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Noto Sans" panose="020B0502040504020204" pitchFamily="34" charset="0"/>
              </a:defRPr>
            </a:lvl1pPr>
          </a:lstStyle>
          <a:p>
            <a:fld id="{F367F747-E43B-D74F-BF2D-52966B4ABA92}" type="slidenum">
              <a:rPr lang="en-GB" smtClean="0"/>
              <a:pPr/>
              <a:t>‹#›</a:t>
            </a:fld>
            <a:endParaRPr lang="en-GB" dirty="0"/>
          </a:p>
        </p:txBody>
      </p:sp>
    </p:spTree>
    <p:extLst>
      <p:ext uri="{BB962C8B-B14F-4D97-AF65-F5344CB8AC3E}">
        <p14:creationId xmlns:p14="http://schemas.microsoft.com/office/powerpoint/2010/main" val="3571594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4"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2"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3600" kern="1200">
          <a:solidFill>
            <a:schemeClr val="tx2"/>
          </a:solidFill>
          <a:latin typeface="Caecilia LT Pro 55 Roman" panose="02060502030306020204" pitchFamily="18"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System Font Regular"/>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7CE3C88B-13CD-F9F6-1902-4E382CF8D0C3}"/>
              </a:ext>
            </a:extLst>
          </p:cNvPr>
          <p:cNvSpPr>
            <a:spLocks noGrp="1"/>
          </p:cNvSpPr>
          <p:nvPr>
            <p:ph type="title"/>
          </p:nvPr>
        </p:nvSpPr>
        <p:spPr>
          <a:xfrm>
            <a:off x="626533" y="560386"/>
            <a:ext cx="10515600" cy="851431"/>
          </a:xfrm>
          <a:prstGeom prst="rect">
            <a:avLst/>
          </a:prstGeom>
        </p:spPr>
        <p:txBody>
          <a:bodyPr vert="horz" lIns="0" tIns="0" rIns="0" bIns="0" rtlCol="0" anchor="t" anchorCtr="0">
            <a:normAutofit/>
          </a:bodyPr>
          <a:lstStyle/>
          <a:p>
            <a:r>
              <a:rPr lang="en-GB"/>
              <a:t>Click to edit Master title style</a:t>
            </a:r>
            <a:endParaRPr lang="en-GB" dirty="0"/>
          </a:p>
        </p:txBody>
      </p:sp>
      <p:sp>
        <p:nvSpPr>
          <p:cNvPr id="2" name="Text Placeholder 1">
            <a:extLst>
              <a:ext uri="{FF2B5EF4-FFF2-40B4-BE49-F238E27FC236}">
                <a16:creationId xmlns:a16="http://schemas.microsoft.com/office/drawing/2014/main" id="{BE33553A-3B44-78B3-F6FA-6F5A310B8192}"/>
              </a:ext>
            </a:extLst>
          </p:cNvPr>
          <p:cNvSpPr>
            <a:spLocks noGrp="1"/>
          </p:cNvSpPr>
          <p:nvPr>
            <p:ph type="body" idx="1"/>
          </p:nvPr>
        </p:nvSpPr>
        <p:spPr>
          <a:xfrm>
            <a:off x="635091" y="1826684"/>
            <a:ext cx="10916475" cy="4470931"/>
          </a:xfrm>
          <a:prstGeom prst="rect">
            <a:avLst/>
          </a:prstGeom>
        </p:spPr>
        <p:txBody>
          <a:bodyPr vert="horz" lIns="0" tIns="0" rIns="0" bIns="0" rtlCol="0">
            <a:norm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1480585"/>
      </p:ext>
    </p:extLst>
  </p:cSld>
  <p:clrMap bg1="dk1" tx1="lt1" bg2="dk2" tx2="lt2" accent1="accent1" accent2="accent2" accent3="accent3" accent4="accent4" accent5="accent5" accent6="accent6" hlink="hlink" folHlink="folHlink"/>
  <p:sldLayoutIdLst>
    <p:sldLayoutId id="2147483846" r:id="rId1"/>
    <p:sldLayoutId id="2147483845" r:id="rId2"/>
    <p:sldLayoutId id="2147483844" r:id="rId3"/>
    <p:sldLayoutId id="2147483843" r:id="rId4"/>
    <p:sldLayoutId id="2147483842" r:id="rId5"/>
    <p:sldLayoutId id="2147483841" r:id="rId6"/>
    <p:sldLayoutId id="2147483840" r:id="rId7"/>
    <p:sldLayoutId id="2147483839" r:id="rId8"/>
    <p:sldLayoutId id="2147483838" r:id="rId9"/>
    <p:sldLayoutId id="2147483837" r:id="rId10"/>
    <p:sldLayoutId id="2147483836" r:id="rId11"/>
    <p:sldLayoutId id="2147483835" r:id="rId12"/>
    <p:sldLayoutId id="2147483834" r:id="rId13"/>
    <p:sldLayoutId id="2147483833" r:id="rId14"/>
    <p:sldLayoutId id="2147483832" r:id="rId15"/>
    <p:sldLayoutId id="2147483831" r:id="rId16"/>
    <p:sldLayoutId id="2147483830" r:id="rId17"/>
    <p:sldLayoutId id="2147483733" r:id="rId18"/>
    <p:sldLayoutId id="2147483705" r:id="rId19"/>
    <p:sldLayoutId id="2147483736" r:id="rId20"/>
  </p:sldLayoutIdLst>
  <p:hf hdr="0" ftr="0" dt="0"/>
  <p:txStyles>
    <p:titleStyle>
      <a:lvl1pPr algn="l" defTabSz="685800" rtl="0" eaLnBrk="1" latinLnBrk="0" hangingPunct="1">
        <a:lnSpc>
          <a:spcPct val="100000"/>
        </a:lnSpc>
        <a:spcBef>
          <a:spcPct val="0"/>
        </a:spcBef>
        <a:buNone/>
        <a:defRPr sz="2800" b="0" i="0" kern="1200">
          <a:solidFill>
            <a:schemeClr val="accent1"/>
          </a:solidFill>
          <a:latin typeface="Albra Light" panose="02000400000000000000" pitchFamily="2" charset="0"/>
          <a:ea typeface="+mj-ea"/>
          <a:cs typeface="+mj-cs"/>
        </a:defRPr>
      </a:lvl1pPr>
    </p:titleStyle>
    <p:bodyStyle>
      <a:lvl1pPr marL="0" indent="-180000" algn="l" defTabSz="685800" rtl="0" eaLnBrk="1" latinLnBrk="0" hangingPunct="1">
        <a:lnSpc>
          <a:spcPct val="100000"/>
        </a:lnSpc>
        <a:spcBef>
          <a:spcPts val="300"/>
        </a:spcBef>
        <a:spcAft>
          <a:spcPts val="600"/>
        </a:spcAft>
        <a:buClr>
          <a:schemeClr val="accent2"/>
        </a:buClr>
        <a:buFont typeface="Wingdings" panose="05000000000000000000" pitchFamily="2" charset="2"/>
        <a:buChar char="§"/>
        <a:defRPr sz="1800" b="0" i="0" kern="1200">
          <a:solidFill>
            <a:schemeClr val="bg1"/>
          </a:solidFill>
          <a:latin typeface="+mn-lt"/>
          <a:ea typeface="+mn-ea"/>
          <a:cs typeface="+mn-cs"/>
        </a:defRPr>
      </a:lvl1pPr>
      <a:lvl2pPr marL="360000" indent="-180000" algn="l" defTabSz="685800" rtl="0" eaLnBrk="1" latinLnBrk="0" hangingPunct="1">
        <a:lnSpc>
          <a:spcPct val="100000"/>
        </a:lnSpc>
        <a:spcBef>
          <a:spcPts val="300"/>
        </a:spcBef>
        <a:spcAft>
          <a:spcPts val="600"/>
        </a:spcAft>
        <a:buClr>
          <a:schemeClr val="accent1"/>
        </a:buClr>
        <a:buFont typeface="Wingdings" panose="05000000000000000000" pitchFamily="2" charset="2"/>
        <a:buChar char="§"/>
        <a:defRPr sz="1600" b="0" kern="1200">
          <a:solidFill>
            <a:schemeClr val="bg1">
              <a:lumMod val="75000"/>
              <a:lumOff val="25000"/>
            </a:schemeClr>
          </a:solidFill>
          <a:latin typeface="+mn-lt"/>
          <a:ea typeface="+mn-ea"/>
          <a:cs typeface="+mn-cs"/>
        </a:defRPr>
      </a:lvl2pPr>
      <a:lvl3pPr marL="540000" indent="-180000" algn="l" defTabSz="685800" rtl="0" eaLnBrk="1" latinLnBrk="0" hangingPunct="1">
        <a:lnSpc>
          <a:spcPct val="100000"/>
        </a:lnSpc>
        <a:spcBef>
          <a:spcPts val="300"/>
        </a:spcBef>
        <a:spcAft>
          <a:spcPts val="300"/>
        </a:spcAft>
        <a:buClr>
          <a:schemeClr val="accent2"/>
        </a:buClr>
        <a:buFont typeface="Arial" panose="020B0604020202020204" pitchFamily="34" charset="0"/>
        <a:buChar char="•"/>
        <a:defRPr sz="1600" b="0" kern="1200">
          <a:solidFill>
            <a:schemeClr val="bg1"/>
          </a:solidFill>
          <a:latin typeface="+mn-lt"/>
          <a:ea typeface="+mn-ea"/>
          <a:cs typeface="+mn-cs"/>
        </a:defRPr>
      </a:lvl3pPr>
      <a:lvl4pPr marL="720000" indent="-180000" algn="l" defTabSz="685800" rtl="0" eaLnBrk="1" latinLnBrk="0" hangingPunct="1">
        <a:lnSpc>
          <a:spcPct val="100000"/>
        </a:lnSpc>
        <a:spcBef>
          <a:spcPts val="300"/>
        </a:spcBef>
        <a:spcAft>
          <a:spcPts val="300"/>
        </a:spcAft>
        <a:buClr>
          <a:schemeClr val="bg1">
            <a:lumMod val="75000"/>
            <a:lumOff val="25000"/>
          </a:schemeClr>
        </a:buClr>
        <a:buFont typeface="Arial" panose="020B0604020202020204" pitchFamily="34" charset="0"/>
        <a:buChar char="•"/>
        <a:defRPr sz="1400" b="0" kern="1200">
          <a:solidFill>
            <a:schemeClr val="bg1">
              <a:lumMod val="75000"/>
              <a:lumOff val="25000"/>
            </a:schemeClr>
          </a:solidFill>
          <a:latin typeface="+mn-lt"/>
          <a:ea typeface="+mn-ea"/>
          <a:cs typeface="+mn-cs"/>
        </a:defRPr>
      </a:lvl4pPr>
      <a:lvl5pPr marL="900000" indent="-180000" algn="l" defTabSz="685800" rtl="0" eaLnBrk="1" latinLnBrk="0" hangingPunct="1">
        <a:lnSpc>
          <a:spcPct val="100000"/>
        </a:lnSpc>
        <a:spcBef>
          <a:spcPts val="300"/>
        </a:spcBef>
        <a:spcAft>
          <a:spcPts val="300"/>
        </a:spcAft>
        <a:buClr>
          <a:schemeClr val="accent2"/>
        </a:buClr>
        <a:buFont typeface="Arial" panose="020B0604020202020204" pitchFamily="34" charset="0"/>
        <a:buChar char="•"/>
        <a:defRPr sz="1400" b="0" i="0" kern="1200">
          <a:solidFill>
            <a:schemeClr val="bg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52" userDrawn="1">
          <p15:clr>
            <a:srgbClr val="F26B43"/>
          </p15:clr>
        </p15:guide>
        <p15:guide id="2" orient="horz" pos="4085" userDrawn="1">
          <p15:clr>
            <a:srgbClr val="F26B43"/>
          </p15:clr>
        </p15:guide>
        <p15:guide id="3" pos="352" userDrawn="1">
          <p15:clr>
            <a:srgbClr val="547EBF"/>
          </p15:clr>
        </p15:guide>
        <p15:guide id="4" pos="128" userDrawn="1">
          <p15:clr>
            <a:srgbClr val="F26B43"/>
          </p15:clr>
        </p15:guide>
        <p15:guide id="5" orient="horz" pos="128" userDrawn="1">
          <p15:clr>
            <a:srgbClr val="F26B43"/>
          </p15:clr>
        </p15:guide>
        <p15:guide id="6" orient="horz" pos="348" userDrawn="1">
          <p15:clr>
            <a:srgbClr val="5ACBF0"/>
          </p15:clr>
        </p15:guide>
        <p15:guide id="7" orient="horz" pos="387" userDrawn="1">
          <p15:clr>
            <a:srgbClr val="5ACBF0"/>
          </p15:clr>
        </p15:guide>
        <p15:guide id="8" orient="horz" pos="659" userDrawn="1">
          <p15:clr>
            <a:srgbClr val="5ACBF0"/>
          </p15:clr>
        </p15:guide>
        <p15:guide id="10" orient="horz" pos="889" userDrawn="1">
          <p15:clr>
            <a:srgbClr val="5ACBF0"/>
          </p15:clr>
        </p15:guide>
        <p15:guide id="11" orient="horz" pos="920" userDrawn="1">
          <p15:clr>
            <a:srgbClr val="5ACBF0"/>
          </p15:clr>
        </p15:guide>
        <p15:guide id="12" orient="horz" pos="1144" userDrawn="1">
          <p15:clr>
            <a:srgbClr val="5ACBF0"/>
          </p15:clr>
        </p15:guide>
        <p15:guide id="13" orient="horz" pos="1188" userDrawn="1">
          <p15:clr>
            <a:srgbClr val="5ACBF0"/>
          </p15:clr>
        </p15:guide>
        <p15:guide id="15" orient="horz" pos="1455" userDrawn="1">
          <p15:clr>
            <a:srgbClr val="5ACBF0"/>
          </p15:clr>
        </p15:guide>
        <p15:guide id="16" orient="horz" pos="1677" userDrawn="1">
          <p15:clr>
            <a:srgbClr val="5ACBF0"/>
          </p15:clr>
        </p15:guide>
        <p15:guide id="17" orient="horz" pos="1721" userDrawn="1">
          <p15:clr>
            <a:srgbClr val="5ACBF0"/>
          </p15:clr>
        </p15:guide>
        <p15:guide id="18" orient="horz" pos="1944" userDrawn="1">
          <p15:clr>
            <a:srgbClr val="5ACBF0"/>
          </p15:clr>
        </p15:guide>
        <p15:guide id="19" orient="horz" pos="1989" userDrawn="1">
          <p15:clr>
            <a:srgbClr val="5ACBF0"/>
          </p15:clr>
        </p15:guide>
        <p15:guide id="20" orient="horz" pos="2211" userDrawn="1">
          <p15:clr>
            <a:srgbClr val="5ACBF0"/>
          </p15:clr>
        </p15:guide>
        <p15:guide id="21" orient="horz" pos="2256" userDrawn="1">
          <p15:clr>
            <a:srgbClr val="5ACBF0"/>
          </p15:clr>
        </p15:guide>
        <p15:guide id="22" orient="horz" pos="2485" userDrawn="1">
          <p15:clr>
            <a:srgbClr val="5ACBF0"/>
          </p15:clr>
        </p15:guide>
        <p15:guide id="23" orient="horz" pos="2523" userDrawn="1">
          <p15:clr>
            <a:srgbClr val="5ACBF0"/>
          </p15:clr>
        </p15:guide>
        <p15:guide id="24" orient="horz" pos="2748" userDrawn="1">
          <p15:clr>
            <a:srgbClr val="5ACBF0"/>
          </p15:clr>
        </p15:guide>
        <p15:guide id="25" orient="horz" pos="2789" userDrawn="1">
          <p15:clr>
            <a:srgbClr val="5ACBF0"/>
          </p15:clr>
        </p15:guide>
        <p15:guide id="26" orient="horz" pos="3012" userDrawn="1">
          <p15:clr>
            <a:srgbClr val="5ACBF0"/>
          </p15:clr>
        </p15:guide>
        <p15:guide id="27" orient="horz" pos="3056" userDrawn="1">
          <p15:clr>
            <a:srgbClr val="5ACBF0"/>
          </p15:clr>
        </p15:guide>
        <p15:guide id="29" orient="horz" pos="3323" userDrawn="1">
          <p15:clr>
            <a:srgbClr val="5ACBF0"/>
          </p15:clr>
        </p15:guide>
        <p15:guide id="30" orient="horz" pos="3549" userDrawn="1">
          <p15:clr>
            <a:srgbClr val="5ACBF0"/>
          </p15:clr>
        </p15:guide>
        <p15:guide id="31" orient="horz" pos="3589" userDrawn="1">
          <p15:clr>
            <a:srgbClr val="5ACBF0"/>
          </p15:clr>
        </p15:guide>
        <p15:guide id="32" orient="horz" pos="3816" userDrawn="1">
          <p15:clr>
            <a:srgbClr val="5ACBF0"/>
          </p15:clr>
        </p15:guide>
        <p15:guide id="33" orient="horz" pos="3856" userDrawn="1">
          <p15:clr>
            <a:srgbClr val="5ACBF0"/>
          </p15:clr>
        </p15:guide>
        <p15:guide id="34" pos="395" userDrawn="1">
          <p15:clr>
            <a:srgbClr val="547EBF"/>
          </p15:clr>
        </p15:guide>
        <p15:guide id="35" pos="619" userDrawn="1">
          <p15:clr>
            <a:srgbClr val="547EBF"/>
          </p15:clr>
        </p15:guide>
        <p15:guide id="36" pos="661" userDrawn="1">
          <p15:clr>
            <a:srgbClr val="547EBF"/>
          </p15:clr>
        </p15:guide>
        <p15:guide id="37" pos="885" userDrawn="1">
          <p15:clr>
            <a:srgbClr val="547EBF"/>
          </p15:clr>
        </p15:guide>
        <p15:guide id="38" pos="928" userDrawn="1">
          <p15:clr>
            <a:srgbClr val="547EBF"/>
          </p15:clr>
        </p15:guide>
        <p15:guide id="39" pos="1152" userDrawn="1">
          <p15:clr>
            <a:srgbClr val="547EBF"/>
          </p15:clr>
        </p15:guide>
        <p15:guide id="40" pos="1195" userDrawn="1">
          <p15:clr>
            <a:srgbClr val="547EBF"/>
          </p15:clr>
        </p15:guide>
        <p15:guide id="41" pos="1419" userDrawn="1">
          <p15:clr>
            <a:srgbClr val="547EBF"/>
          </p15:clr>
        </p15:guide>
        <p15:guide id="42" pos="1461" userDrawn="1">
          <p15:clr>
            <a:srgbClr val="547EBF"/>
          </p15:clr>
        </p15:guide>
        <p15:guide id="43" pos="1685" userDrawn="1">
          <p15:clr>
            <a:srgbClr val="547EBF"/>
          </p15:clr>
        </p15:guide>
        <p15:guide id="44" pos="1728" userDrawn="1">
          <p15:clr>
            <a:srgbClr val="547EBF"/>
          </p15:clr>
        </p15:guide>
        <p15:guide id="45" pos="1952" userDrawn="1">
          <p15:clr>
            <a:srgbClr val="547EBF"/>
          </p15:clr>
        </p15:guide>
        <p15:guide id="46" pos="1995" userDrawn="1">
          <p15:clr>
            <a:srgbClr val="547EBF"/>
          </p15:clr>
        </p15:guide>
        <p15:guide id="47" pos="2219" userDrawn="1">
          <p15:clr>
            <a:srgbClr val="547EBF"/>
          </p15:clr>
        </p15:guide>
        <p15:guide id="48" pos="2261" userDrawn="1">
          <p15:clr>
            <a:srgbClr val="547EBF"/>
          </p15:clr>
        </p15:guide>
        <p15:guide id="49" pos="2485" userDrawn="1">
          <p15:clr>
            <a:srgbClr val="547EBF"/>
          </p15:clr>
        </p15:guide>
        <p15:guide id="50" pos="2528" userDrawn="1">
          <p15:clr>
            <a:srgbClr val="547EBF"/>
          </p15:clr>
        </p15:guide>
        <p15:guide id="51" pos="2752" userDrawn="1">
          <p15:clr>
            <a:srgbClr val="547EBF"/>
          </p15:clr>
        </p15:guide>
        <p15:guide id="52" pos="2795" userDrawn="1">
          <p15:clr>
            <a:srgbClr val="547EBF"/>
          </p15:clr>
        </p15:guide>
        <p15:guide id="53" pos="3019" userDrawn="1">
          <p15:clr>
            <a:srgbClr val="547EBF"/>
          </p15:clr>
        </p15:guide>
        <p15:guide id="54" pos="3061" userDrawn="1">
          <p15:clr>
            <a:srgbClr val="547EBF"/>
          </p15:clr>
        </p15:guide>
        <p15:guide id="55" pos="3285" userDrawn="1">
          <p15:clr>
            <a:srgbClr val="547EBF"/>
          </p15:clr>
        </p15:guide>
        <p15:guide id="56" pos="3325" userDrawn="1">
          <p15:clr>
            <a:srgbClr val="547EBF"/>
          </p15:clr>
        </p15:guide>
        <p15:guide id="57" pos="3552" userDrawn="1">
          <p15:clr>
            <a:srgbClr val="547EBF"/>
          </p15:clr>
        </p15:guide>
        <p15:guide id="58" pos="3595" userDrawn="1">
          <p15:clr>
            <a:srgbClr val="547EBF"/>
          </p15:clr>
        </p15:guide>
        <p15:guide id="59" pos="3823" userDrawn="1">
          <p15:clr>
            <a:srgbClr val="547EBF"/>
          </p15:clr>
        </p15:guide>
        <p15:guide id="60" pos="3861" userDrawn="1">
          <p15:clr>
            <a:srgbClr val="547EBF"/>
          </p15:clr>
        </p15:guide>
        <p15:guide id="61" pos="4085" userDrawn="1">
          <p15:clr>
            <a:srgbClr val="547EBF"/>
          </p15:clr>
        </p15:guide>
        <p15:guide id="62" pos="4128" userDrawn="1">
          <p15:clr>
            <a:srgbClr val="547EBF"/>
          </p15:clr>
        </p15:guide>
        <p15:guide id="63" pos="4352" userDrawn="1">
          <p15:clr>
            <a:srgbClr val="547EBF"/>
          </p15:clr>
        </p15:guide>
        <p15:guide id="64" pos="4395" userDrawn="1">
          <p15:clr>
            <a:srgbClr val="547EBF"/>
          </p15:clr>
        </p15:guide>
        <p15:guide id="65" pos="4619" userDrawn="1">
          <p15:clr>
            <a:srgbClr val="547EBF"/>
          </p15:clr>
        </p15:guide>
        <p15:guide id="66" pos="4661" userDrawn="1">
          <p15:clr>
            <a:srgbClr val="547EBF"/>
          </p15:clr>
        </p15:guide>
        <p15:guide id="67" pos="4885" userDrawn="1">
          <p15:clr>
            <a:srgbClr val="547EBF"/>
          </p15:clr>
        </p15:guide>
        <p15:guide id="68" pos="4928" userDrawn="1">
          <p15:clr>
            <a:srgbClr val="547EBF"/>
          </p15:clr>
        </p15:guide>
        <p15:guide id="69" pos="5152" userDrawn="1">
          <p15:clr>
            <a:srgbClr val="547EBF"/>
          </p15:clr>
        </p15:guide>
        <p15:guide id="70" pos="5195" userDrawn="1">
          <p15:clr>
            <a:srgbClr val="547EBF"/>
          </p15:clr>
        </p15:guide>
        <p15:guide id="71" pos="5419" userDrawn="1">
          <p15:clr>
            <a:srgbClr val="547EBF"/>
          </p15:clr>
        </p15:guide>
        <p15:guide id="72" pos="5461" userDrawn="1">
          <p15:clr>
            <a:srgbClr val="547EBF"/>
          </p15:clr>
        </p15:guide>
        <p15:guide id="73" pos="5685" userDrawn="1">
          <p15:clr>
            <a:srgbClr val="547EBF"/>
          </p15:clr>
        </p15:guide>
        <p15:guide id="74" pos="5728" userDrawn="1">
          <p15:clr>
            <a:srgbClr val="547EBF"/>
          </p15:clr>
        </p15:guide>
        <p15:guide id="75" pos="5952" userDrawn="1">
          <p15:clr>
            <a:srgbClr val="547EBF"/>
          </p15:clr>
        </p15:guide>
        <p15:guide id="76" pos="5995" userDrawn="1">
          <p15:clr>
            <a:srgbClr val="547EBF"/>
          </p15:clr>
        </p15:guide>
        <p15:guide id="77" pos="6211" userDrawn="1">
          <p15:clr>
            <a:srgbClr val="547EBF"/>
          </p15:clr>
        </p15:guide>
        <p15:guide id="78" pos="6261" userDrawn="1">
          <p15:clr>
            <a:srgbClr val="547EBF"/>
          </p15:clr>
        </p15:guide>
        <p15:guide id="79" pos="6485" userDrawn="1">
          <p15:clr>
            <a:srgbClr val="547EBF"/>
          </p15:clr>
        </p15:guide>
        <p15:guide id="80" pos="6528" userDrawn="1">
          <p15:clr>
            <a:srgbClr val="547EBF"/>
          </p15:clr>
        </p15:guide>
        <p15:guide id="81" pos="6752" userDrawn="1">
          <p15:clr>
            <a:srgbClr val="547EBF"/>
          </p15:clr>
        </p15:guide>
        <p15:guide id="82" pos="6795" userDrawn="1">
          <p15:clr>
            <a:srgbClr val="547EBF"/>
          </p15:clr>
        </p15:guide>
        <p15:guide id="83" pos="7019" userDrawn="1">
          <p15:clr>
            <a:srgbClr val="547EBF"/>
          </p15:clr>
        </p15:guide>
        <p15:guide id="84" pos="7061" userDrawn="1">
          <p15:clr>
            <a:srgbClr val="547EBF"/>
          </p15:clr>
        </p15:guide>
        <p15:guide id="85" pos="7285" userDrawn="1">
          <p15:clr>
            <a:srgbClr val="547EBF"/>
          </p15:clr>
        </p15:guide>
        <p15:guide id="86" pos="7328" userDrawn="1">
          <p15:clr>
            <a:srgbClr val="547EBF"/>
          </p15:clr>
        </p15:guide>
        <p15:guide id="87" orient="horz" pos="3279" userDrawn="1">
          <p15:clr>
            <a:srgbClr val="5ACBF0"/>
          </p15:clr>
        </p15:guide>
        <p15:guide id="88" orient="horz" pos="616" userDrawn="1">
          <p15:clr>
            <a:srgbClr val="5ACBF0"/>
          </p15:clr>
        </p15:guide>
        <p15:guide id="89" orient="horz" pos="1404" userDrawn="1">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organisations/department-for-energy-security-and-net-zero"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hyperlink" Target="https://www.iea.org/data-and-statistics/data-product/emissions-factors-2025"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6.svg"/><Relationship Id="rId2" Type="http://schemas.openxmlformats.org/officeDocument/2006/relationships/slideLayout" Target="../slideLayouts/slideLayout34.xml"/><Relationship Id="rId1" Type="http://schemas.openxmlformats.org/officeDocument/2006/relationships/themeOverride" Target="../theme/themeOverride1.xml"/><Relationship Id="rId6" Type="http://schemas.openxmlformats.org/officeDocument/2006/relationships/image" Target="../media/image45.png"/><Relationship Id="rId5" Type="http://schemas.openxmlformats.org/officeDocument/2006/relationships/image" Target="../media/image34.sv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2.png"/><Relationship Id="rId1" Type="http://schemas.openxmlformats.org/officeDocument/2006/relationships/slideLayout" Target="../slideLayouts/slideLayout3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jpeg"/></Relationships>
</file>

<file path=ppt/slides/_rels/slide4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21C5D-DD53-64F6-E700-D91478EF5B1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AF1094B-1EC5-414B-B598-F38FCBF734D9}"/>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13ACC760-A589-5F2E-6942-17F17CDE3F65}"/>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2"/>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0F9AE449-CC2D-D73F-B6B0-EA1A5506F7EB}"/>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04657C15-1F9C-34BA-BF69-6DE22921DB48}"/>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C723C00E-C5B4-9C80-152E-42A990A70658}"/>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9689F269-E419-35C1-46C7-E001FB2FB1E6}"/>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655C4369-8780-52E3-C578-36A58A71E988}"/>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F90A5723-6701-FC59-6AC9-50A2698A35FC}"/>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C6029B19-8FA4-F8DD-4B2E-A8149EAD22D5}"/>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E8C0EA34-8625-EC3A-B8F0-83409CF73898}"/>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5"/>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977ADAAF-975E-F161-5905-4F5D8C4FC60E}"/>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F8EA9934-5BFA-D14C-8BA7-D10478B5FFFD}"/>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7"/>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C1E9257F-8702-2579-5384-98046D19E756}"/>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8"/>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D4B4ECF2-8763-15B1-93E6-3985E053FCBF}"/>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D60D8FCD-43B7-F7EA-C15E-8BD82EB5204C}"/>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a:p>
          </p:txBody>
        </p:sp>
        <p:sp>
          <p:nvSpPr>
            <p:cNvPr id="26" name="TextBox 26">
              <a:extLst>
                <a:ext uri="{FF2B5EF4-FFF2-40B4-BE49-F238E27FC236}">
                  <a16:creationId xmlns:a16="http://schemas.microsoft.com/office/drawing/2014/main" id="{C0B0B2DC-1EE6-41C5-6D70-E12FFB418690}"/>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2399A8F1-1543-F613-7210-E255A9F61A05}"/>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63145B2B-C0D3-58BE-F6FD-4C8218297EB7}"/>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4DC5A0D6-9CF6-04BA-C124-38A506C0A81B}"/>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0B804B67-C376-EB00-18E8-E1FAE5E0619B}"/>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8C5CF6C7-EAFD-9BE5-9636-B7EC97B6C580}"/>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20" name="TextBox 19">
            <a:extLst>
              <a:ext uri="{FF2B5EF4-FFF2-40B4-BE49-F238E27FC236}">
                <a16:creationId xmlns:a16="http://schemas.microsoft.com/office/drawing/2014/main" id="{1B97BD56-93B7-0489-8F13-F4F858E14C5D}"/>
              </a:ext>
            </a:extLst>
          </p:cNvPr>
          <p:cNvSpPr txBox="1"/>
          <p:nvPr/>
        </p:nvSpPr>
        <p:spPr>
          <a:xfrm>
            <a:off x="317478" y="4016165"/>
            <a:ext cx="3746964" cy="461665"/>
          </a:xfrm>
          <a:prstGeom prst="rect">
            <a:avLst/>
          </a:prstGeom>
          <a:noFill/>
        </p:spPr>
        <p:txBody>
          <a:bodyPr wrap="square" rtlCol="0">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400">
                <a:latin typeface="Gill Sans Medium" panose="020B0604020202020204" charset="0"/>
              </a:rPr>
              <a:t>speakers</a:t>
            </a:r>
          </a:p>
        </p:txBody>
      </p:sp>
      <p:pic>
        <p:nvPicPr>
          <p:cNvPr id="15" name="Picture 14">
            <a:extLst>
              <a:ext uri="{FF2B5EF4-FFF2-40B4-BE49-F238E27FC236}">
                <a16:creationId xmlns:a16="http://schemas.microsoft.com/office/drawing/2014/main" id="{7297D5C9-26D8-2CC8-D106-3C3BE9E16805}"/>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0" y="2857658"/>
            <a:ext cx="7061856" cy="3945877"/>
          </a:xfrm>
          <a:prstGeom prst="rect">
            <a:avLst/>
          </a:prstGeom>
        </p:spPr>
      </p:pic>
    </p:spTree>
    <p:extLst>
      <p:ext uri="{BB962C8B-B14F-4D97-AF65-F5344CB8AC3E}">
        <p14:creationId xmlns:p14="http://schemas.microsoft.com/office/powerpoint/2010/main" val="389059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5A6E779-52C9-0028-D3D4-BADE1CB77753}"/>
              </a:ext>
            </a:extLst>
          </p:cNvPr>
          <p:cNvSpPr/>
          <p:nvPr/>
        </p:nvSpPr>
        <p:spPr>
          <a:xfrm>
            <a:off x="9856203" y="4629150"/>
            <a:ext cx="2082800" cy="1270000"/>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grpSp>
        <p:nvGrpSpPr>
          <p:cNvPr id="2" name="Group 2"/>
          <p:cNvGrpSpPr/>
          <p:nvPr/>
        </p:nvGrpSpPr>
        <p:grpSpPr>
          <a:xfrm>
            <a:off x="6096000" y="1579202"/>
            <a:ext cx="5549900" cy="3189434"/>
            <a:chOff x="0" y="0"/>
            <a:chExt cx="11099800" cy="6378868"/>
          </a:xfrm>
        </p:grpSpPr>
        <p:sp>
          <p:nvSpPr>
            <p:cNvPr id="3" name="TextBox 3"/>
            <p:cNvSpPr txBox="1"/>
            <p:nvPr/>
          </p:nvSpPr>
          <p:spPr>
            <a:xfrm>
              <a:off x="0" y="4380531"/>
              <a:ext cx="11099800" cy="199833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FD625C"/>
                  </a:solidFill>
                  <a:latin typeface="Montserrat 1 Bold"/>
                  <a:ea typeface="Montserrat 1 Bold"/>
                  <a:cs typeface="Montserrat 1 Bold"/>
                  <a:sym typeface="Montserrat 1 Bold"/>
                </a:rPr>
                <a:t>13%</a:t>
              </a:r>
            </a:p>
          </p:txBody>
        </p:sp>
        <p:sp>
          <p:nvSpPr>
            <p:cNvPr id="4" name="TextBox 4"/>
            <p:cNvSpPr txBox="1"/>
            <p:nvPr/>
          </p:nvSpPr>
          <p:spPr>
            <a:xfrm>
              <a:off x="0" y="133350"/>
              <a:ext cx="11099800" cy="36257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952"/>
                </a:lnSpc>
                <a:spcBef>
                  <a:spcPct val="0"/>
                </a:spcBef>
              </a:pPr>
              <a:r>
                <a:rPr lang="en-US" sz="6543" b="1" u="none" strike="noStrike">
                  <a:solidFill>
                    <a:srgbClr val="331975"/>
                  </a:solidFill>
                  <a:latin typeface="Montserrat 2"/>
                  <a:ea typeface="Montserrat 2"/>
                  <a:cs typeface="Montserrat 2"/>
                  <a:sym typeface="Montserrat 2"/>
                </a:rPr>
                <a:t>Visibility of Action</a:t>
              </a:r>
            </a:p>
          </p:txBody>
        </p:sp>
        <p:sp>
          <p:nvSpPr>
            <p:cNvPr id="5" name="TextBox 5"/>
            <p:cNvSpPr txBox="1"/>
            <p:nvPr/>
          </p:nvSpPr>
          <p:spPr>
            <a:xfrm>
              <a:off x="0" y="3780284"/>
              <a:ext cx="11099800" cy="48439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18"/>
                </a:lnSpc>
                <a:spcBef>
                  <a:spcPct val="0"/>
                </a:spcBef>
              </a:pPr>
              <a:endParaRPr sz="800"/>
            </a:p>
          </p:txBody>
        </p:sp>
      </p:grpSp>
      <p:grpSp>
        <p:nvGrpSpPr>
          <p:cNvPr id="6" name="Group 6"/>
          <p:cNvGrpSpPr/>
          <p:nvPr/>
        </p:nvGrpSpPr>
        <p:grpSpPr>
          <a:xfrm>
            <a:off x="0" y="0"/>
            <a:ext cx="5511800" cy="6858000"/>
            <a:chOff x="0" y="0"/>
            <a:chExt cx="2177501" cy="2709333"/>
          </a:xfrm>
        </p:grpSpPr>
        <p:sp>
          <p:nvSpPr>
            <p:cNvPr id="7" name="Freeform 7"/>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8"/>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327"/>
                </a:lnSpc>
              </a:pPr>
              <a:endParaRPr sz="800"/>
            </a:p>
          </p:txBody>
        </p:sp>
      </p:grpSp>
      <p:sp>
        <p:nvSpPr>
          <p:cNvPr id="9" name="TextBox 9"/>
          <p:cNvSpPr txBox="1"/>
          <p:nvPr/>
        </p:nvSpPr>
        <p:spPr>
          <a:xfrm>
            <a:off x="6096000" y="4900663"/>
            <a:ext cx="4689293" cy="2948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93"/>
              </a:lnSpc>
              <a:spcBef>
                <a:spcPct val="0"/>
              </a:spcBef>
            </a:pPr>
            <a:r>
              <a:rPr lang="en-US" sz="1970">
                <a:solidFill>
                  <a:srgbClr val="331975"/>
                </a:solidFill>
                <a:latin typeface="Montserrat 1"/>
                <a:ea typeface="Montserrat 1"/>
                <a:cs typeface="Montserrat 1"/>
                <a:sym typeface="Montserrat 1"/>
              </a:rPr>
              <a:t>Classical Audiences</a:t>
            </a:r>
          </a:p>
        </p:txBody>
      </p:sp>
      <p:sp>
        <p:nvSpPr>
          <p:cNvPr id="10" name="TextBox 10"/>
          <p:cNvSpPr txBox="1"/>
          <p:nvPr/>
        </p:nvSpPr>
        <p:spPr>
          <a:xfrm>
            <a:off x="8122653" y="4778746"/>
            <a:ext cx="5549900" cy="10213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B0D6B4"/>
                </a:solidFill>
                <a:latin typeface="Montserrat 1 Bold"/>
                <a:ea typeface="Montserrat 1 Bold"/>
                <a:cs typeface="Montserrat 1 Bold"/>
                <a:sym typeface="Montserrat 1 Bold"/>
              </a:rPr>
              <a:t>14%</a:t>
            </a:r>
          </a:p>
        </p:txBody>
      </p:sp>
      <p:sp>
        <p:nvSpPr>
          <p:cNvPr id="11" name="TextBox 11"/>
          <p:cNvSpPr txBox="1"/>
          <p:nvPr/>
        </p:nvSpPr>
        <p:spPr>
          <a:xfrm>
            <a:off x="8333323" y="5899150"/>
            <a:ext cx="4689293" cy="2948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93"/>
              </a:lnSpc>
              <a:spcBef>
                <a:spcPct val="0"/>
              </a:spcBef>
            </a:pPr>
            <a:r>
              <a:rPr lang="en-US" sz="1970">
                <a:solidFill>
                  <a:srgbClr val="331975"/>
                </a:solidFill>
                <a:latin typeface="Montserrat 1"/>
                <a:ea typeface="Montserrat 1"/>
                <a:cs typeface="Montserrat 1"/>
                <a:sym typeface="Montserrat 1"/>
              </a:rPr>
              <a:t>Industry professionals</a:t>
            </a:r>
          </a:p>
        </p:txBody>
      </p:sp>
      <p:grpSp>
        <p:nvGrpSpPr>
          <p:cNvPr id="12" name="Group 12"/>
          <p:cNvGrpSpPr/>
          <p:nvPr/>
        </p:nvGrpSpPr>
        <p:grpSpPr>
          <a:xfrm>
            <a:off x="460375" y="2039217"/>
            <a:ext cx="4591050" cy="2729419"/>
            <a:chOff x="0" y="0"/>
            <a:chExt cx="1367180" cy="812800"/>
          </a:xfrm>
        </p:grpSpPr>
        <p:sp>
          <p:nvSpPr>
            <p:cNvPr id="13" name="Freeform 13"/>
            <p:cNvSpPr/>
            <p:nvPr/>
          </p:nvSpPr>
          <p:spPr>
            <a:xfrm>
              <a:off x="0" y="0"/>
              <a:ext cx="1367180" cy="812800"/>
            </a:xfrm>
            <a:custGeom>
              <a:avLst/>
              <a:gdLst/>
              <a:ahLst/>
              <a:cxnLst/>
              <a:rect l="l" t="t" r="r" b="b"/>
              <a:pathLst>
                <a:path w="1367180" h="812800">
                  <a:moveTo>
                    <a:pt x="44968" y="0"/>
                  </a:moveTo>
                  <a:lnTo>
                    <a:pt x="1322211" y="0"/>
                  </a:lnTo>
                  <a:cubicBezTo>
                    <a:pt x="1334138" y="0"/>
                    <a:pt x="1345576" y="4738"/>
                    <a:pt x="1354009" y="13171"/>
                  </a:cubicBezTo>
                  <a:cubicBezTo>
                    <a:pt x="1362442" y="21604"/>
                    <a:pt x="1367180" y="33042"/>
                    <a:pt x="1367180" y="44968"/>
                  </a:cubicBezTo>
                  <a:lnTo>
                    <a:pt x="1367180" y="767832"/>
                  </a:lnTo>
                  <a:cubicBezTo>
                    <a:pt x="1367180" y="779758"/>
                    <a:pt x="1362442" y="791196"/>
                    <a:pt x="1354009" y="799629"/>
                  </a:cubicBezTo>
                  <a:cubicBezTo>
                    <a:pt x="1345576" y="808062"/>
                    <a:pt x="1334138" y="812800"/>
                    <a:pt x="1322211" y="812800"/>
                  </a:cubicBezTo>
                  <a:lnTo>
                    <a:pt x="44968" y="812800"/>
                  </a:lnTo>
                  <a:cubicBezTo>
                    <a:pt x="33042" y="812800"/>
                    <a:pt x="21604" y="808062"/>
                    <a:pt x="13171" y="799629"/>
                  </a:cubicBezTo>
                  <a:cubicBezTo>
                    <a:pt x="4738" y="791196"/>
                    <a:pt x="0" y="779758"/>
                    <a:pt x="0" y="767832"/>
                  </a:cubicBezTo>
                  <a:lnTo>
                    <a:pt x="0" y="44968"/>
                  </a:lnTo>
                  <a:cubicBezTo>
                    <a:pt x="0" y="33042"/>
                    <a:pt x="4738" y="21604"/>
                    <a:pt x="13171" y="13171"/>
                  </a:cubicBezTo>
                  <a:cubicBezTo>
                    <a:pt x="21604" y="4738"/>
                    <a:pt x="33042" y="0"/>
                    <a:pt x="44968" y="0"/>
                  </a:cubicBezTo>
                  <a:close/>
                </a:path>
              </a:pathLst>
            </a:custGeom>
            <a:blipFill>
              <a:blip r:embed="rId2"/>
              <a:stretch>
                <a:fillRect t="-5928" b="-592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4" name="Freeform 14"/>
          <p:cNvSpPr/>
          <p:nvPr/>
        </p:nvSpPr>
        <p:spPr>
          <a:xfrm rot="16200000">
            <a:off x="419406" y="4609644"/>
            <a:ext cx="958850" cy="876912"/>
          </a:xfrm>
          <a:custGeom>
            <a:avLst/>
            <a:gdLst/>
            <a:ahLst/>
            <a:cxnLst/>
            <a:rect l="l" t="t" r="r" b="b"/>
            <a:pathLst>
              <a:path w="1438275" h="1315368">
                <a:moveTo>
                  <a:pt x="0" y="0"/>
                </a:moveTo>
                <a:lnTo>
                  <a:pt x="1438275" y="0"/>
                </a:lnTo>
                <a:lnTo>
                  <a:pt x="1438275" y="1315367"/>
                </a:lnTo>
                <a:lnTo>
                  <a:pt x="0" y="1315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886FE54-5110-FAA1-EA77-2A86B5F38206}"/>
              </a:ext>
            </a:extLst>
          </p:cNvPr>
          <p:cNvSpPr/>
          <p:nvPr/>
        </p:nvSpPr>
        <p:spPr>
          <a:xfrm>
            <a:off x="5683458" y="5237500"/>
            <a:ext cx="1854995" cy="1079302"/>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grpSp>
        <p:nvGrpSpPr>
          <p:cNvPr id="2" name="Group 2"/>
          <p:cNvGrpSpPr/>
          <p:nvPr/>
        </p:nvGrpSpPr>
        <p:grpSpPr>
          <a:xfrm>
            <a:off x="6096000" y="1579202"/>
            <a:ext cx="5549900" cy="3189434"/>
            <a:chOff x="0" y="0"/>
            <a:chExt cx="11099800" cy="6378868"/>
          </a:xfrm>
        </p:grpSpPr>
        <p:sp>
          <p:nvSpPr>
            <p:cNvPr id="3" name="TextBox 3"/>
            <p:cNvSpPr txBox="1"/>
            <p:nvPr/>
          </p:nvSpPr>
          <p:spPr>
            <a:xfrm>
              <a:off x="0" y="4380531"/>
              <a:ext cx="11099800" cy="199833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FD625C"/>
                  </a:solidFill>
                  <a:latin typeface="Montserrat 1 Bold"/>
                  <a:ea typeface="Montserrat 1 Bold"/>
                  <a:cs typeface="Montserrat 1 Bold"/>
                  <a:sym typeface="Montserrat 1 Bold"/>
                </a:rPr>
                <a:t>13%</a:t>
              </a:r>
            </a:p>
          </p:txBody>
        </p:sp>
        <p:sp>
          <p:nvSpPr>
            <p:cNvPr id="4" name="TextBox 4"/>
            <p:cNvSpPr txBox="1"/>
            <p:nvPr/>
          </p:nvSpPr>
          <p:spPr>
            <a:xfrm>
              <a:off x="0" y="133350"/>
              <a:ext cx="11099800" cy="36257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952"/>
                </a:lnSpc>
                <a:spcBef>
                  <a:spcPct val="0"/>
                </a:spcBef>
              </a:pPr>
              <a:r>
                <a:rPr lang="en-US" sz="6543" b="1" u="none" strike="noStrike">
                  <a:solidFill>
                    <a:srgbClr val="331975"/>
                  </a:solidFill>
                  <a:latin typeface="Montserrat 2"/>
                  <a:ea typeface="Montserrat 2"/>
                  <a:cs typeface="Montserrat 2"/>
                  <a:sym typeface="Montserrat 2"/>
                </a:rPr>
                <a:t>Visibility of Action</a:t>
              </a:r>
            </a:p>
          </p:txBody>
        </p:sp>
        <p:sp>
          <p:nvSpPr>
            <p:cNvPr id="5" name="TextBox 5"/>
            <p:cNvSpPr txBox="1"/>
            <p:nvPr/>
          </p:nvSpPr>
          <p:spPr>
            <a:xfrm>
              <a:off x="0" y="3780284"/>
              <a:ext cx="11099800" cy="48439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18"/>
                </a:lnSpc>
                <a:spcBef>
                  <a:spcPct val="0"/>
                </a:spcBef>
              </a:pPr>
              <a:endParaRPr sz="800"/>
            </a:p>
          </p:txBody>
        </p:sp>
      </p:grpSp>
      <p:grpSp>
        <p:nvGrpSpPr>
          <p:cNvPr id="6" name="Group 6"/>
          <p:cNvGrpSpPr/>
          <p:nvPr/>
        </p:nvGrpSpPr>
        <p:grpSpPr>
          <a:xfrm>
            <a:off x="0" y="0"/>
            <a:ext cx="5511800" cy="6858000"/>
            <a:chOff x="0" y="0"/>
            <a:chExt cx="2177501" cy="2709333"/>
          </a:xfrm>
        </p:grpSpPr>
        <p:sp>
          <p:nvSpPr>
            <p:cNvPr id="7" name="Freeform 7"/>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8"/>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327"/>
                </a:lnSpc>
              </a:pPr>
              <a:endParaRPr sz="800"/>
            </a:p>
          </p:txBody>
        </p:sp>
      </p:grpSp>
      <p:sp>
        <p:nvSpPr>
          <p:cNvPr id="9" name="TextBox 9"/>
          <p:cNvSpPr txBox="1"/>
          <p:nvPr/>
        </p:nvSpPr>
        <p:spPr>
          <a:xfrm>
            <a:off x="6096000" y="4900663"/>
            <a:ext cx="4689293" cy="2948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93"/>
              </a:lnSpc>
              <a:spcBef>
                <a:spcPct val="0"/>
              </a:spcBef>
            </a:pPr>
            <a:r>
              <a:rPr lang="en-US" sz="1970">
                <a:solidFill>
                  <a:srgbClr val="331975"/>
                </a:solidFill>
                <a:latin typeface="Montserrat 1"/>
                <a:ea typeface="Montserrat 1"/>
                <a:cs typeface="Montserrat 1"/>
                <a:sym typeface="Montserrat 1"/>
              </a:rPr>
              <a:t>Classical Audiences</a:t>
            </a:r>
          </a:p>
        </p:txBody>
      </p:sp>
      <p:sp>
        <p:nvSpPr>
          <p:cNvPr id="10" name="TextBox 10"/>
          <p:cNvSpPr txBox="1"/>
          <p:nvPr/>
        </p:nvSpPr>
        <p:spPr>
          <a:xfrm>
            <a:off x="8122653" y="4778746"/>
            <a:ext cx="5549900" cy="10213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B0D6B4"/>
                </a:solidFill>
                <a:latin typeface="Montserrat 1 Bold"/>
                <a:ea typeface="Montserrat 1 Bold"/>
                <a:cs typeface="Montserrat 1 Bold"/>
                <a:sym typeface="Montserrat 1 Bold"/>
              </a:rPr>
              <a:t>14%</a:t>
            </a:r>
          </a:p>
        </p:txBody>
      </p:sp>
      <p:sp>
        <p:nvSpPr>
          <p:cNvPr id="11" name="TextBox 11"/>
          <p:cNvSpPr txBox="1"/>
          <p:nvPr/>
        </p:nvSpPr>
        <p:spPr>
          <a:xfrm>
            <a:off x="8333323" y="5899150"/>
            <a:ext cx="4689293" cy="2948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93"/>
              </a:lnSpc>
              <a:spcBef>
                <a:spcPct val="0"/>
              </a:spcBef>
            </a:pPr>
            <a:r>
              <a:rPr lang="en-US" sz="1970">
                <a:solidFill>
                  <a:srgbClr val="331975"/>
                </a:solidFill>
                <a:latin typeface="Montserrat 1"/>
                <a:ea typeface="Montserrat 1"/>
                <a:cs typeface="Montserrat 1"/>
                <a:sym typeface="Montserrat 1"/>
              </a:rPr>
              <a:t>Industry professionals</a:t>
            </a:r>
          </a:p>
        </p:txBody>
      </p:sp>
      <p:sp>
        <p:nvSpPr>
          <p:cNvPr id="12" name="TextBox 12"/>
          <p:cNvSpPr txBox="1"/>
          <p:nvPr/>
        </p:nvSpPr>
        <p:spPr>
          <a:xfrm>
            <a:off x="3853863" y="5239987"/>
            <a:ext cx="5549900" cy="10213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331975"/>
                </a:solidFill>
                <a:latin typeface="Montserrat 1 Bold"/>
                <a:ea typeface="Montserrat 1 Bold"/>
                <a:cs typeface="Montserrat 1 Bold"/>
                <a:sym typeface="Montserrat 1 Bold"/>
              </a:rPr>
              <a:t>3%</a:t>
            </a:r>
          </a:p>
        </p:txBody>
      </p:sp>
      <p:sp>
        <p:nvSpPr>
          <p:cNvPr id="13" name="TextBox 13"/>
          <p:cNvSpPr txBox="1"/>
          <p:nvPr/>
        </p:nvSpPr>
        <p:spPr>
          <a:xfrm>
            <a:off x="6096000" y="6372225"/>
            <a:ext cx="837539" cy="3201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509"/>
              </a:lnSpc>
              <a:spcBef>
                <a:spcPct val="0"/>
              </a:spcBef>
            </a:pPr>
            <a:r>
              <a:rPr lang="en-US" sz="2066">
                <a:solidFill>
                  <a:srgbClr val="000000"/>
                </a:solidFill>
                <a:latin typeface="Montserrat 1"/>
                <a:ea typeface="Montserrat 1"/>
                <a:cs typeface="Montserrat 1"/>
                <a:sym typeface="Montserrat 1"/>
              </a:rPr>
              <a:t>Artists</a:t>
            </a:r>
          </a:p>
        </p:txBody>
      </p:sp>
      <p:grpSp>
        <p:nvGrpSpPr>
          <p:cNvPr id="14" name="Group 14"/>
          <p:cNvGrpSpPr/>
          <p:nvPr/>
        </p:nvGrpSpPr>
        <p:grpSpPr>
          <a:xfrm>
            <a:off x="460375" y="2039217"/>
            <a:ext cx="4591050" cy="2729419"/>
            <a:chOff x="0" y="0"/>
            <a:chExt cx="1367180" cy="812800"/>
          </a:xfrm>
        </p:grpSpPr>
        <p:sp>
          <p:nvSpPr>
            <p:cNvPr id="15" name="Freeform 15"/>
            <p:cNvSpPr/>
            <p:nvPr/>
          </p:nvSpPr>
          <p:spPr>
            <a:xfrm>
              <a:off x="0" y="0"/>
              <a:ext cx="1367180" cy="812800"/>
            </a:xfrm>
            <a:custGeom>
              <a:avLst/>
              <a:gdLst/>
              <a:ahLst/>
              <a:cxnLst/>
              <a:rect l="l" t="t" r="r" b="b"/>
              <a:pathLst>
                <a:path w="1367180" h="812800">
                  <a:moveTo>
                    <a:pt x="44968" y="0"/>
                  </a:moveTo>
                  <a:lnTo>
                    <a:pt x="1322211" y="0"/>
                  </a:lnTo>
                  <a:cubicBezTo>
                    <a:pt x="1334138" y="0"/>
                    <a:pt x="1345576" y="4738"/>
                    <a:pt x="1354009" y="13171"/>
                  </a:cubicBezTo>
                  <a:cubicBezTo>
                    <a:pt x="1362442" y="21604"/>
                    <a:pt x="1367180" y="33042"/>
                    <a:pt x="1367180" y="44968"/>
                  </a:cubicBezTo>
                  <a:lnTo>
                    <a:pt x="1367180" y="767832"/>
                  </a:lnTo>
                  <a:cubicBezTo>
                    <a:pt x="1367180" y="779758"/>
                    <a:pt x="1362442" y="791196"/>
                    <a:pt x="1354009" y="799629"/>
                  </a:cubicBezTo>
                  <a:cubicBezTo>
                    <a:pt x="1345576" y="808062"/>
                    <a:pt x="1334138" y="812800"/>
                    <a:pt x="1322211" y="812800"/>
                  </a:cubicBezTo>
                  <a:lnTo>
                    <a:pt x="44968" y="812800"/>
                  </a:lnTo>
                  <a:cubicBezTo>
                    <a:pt x="33042" y="812800"/>
                    <a:pt x="21604" y="808062"/>
                    <a:pt x="13171" y="799629"/>
                  </a:cubicBezTo>
                  <a:cubicBezTo>
                    <a:pt x="4738" y="791196"/>
                    <a:pt x="0" y="779758"/>
                    <a:pt x="0" y="767832"/>
                  </a:cubicBezTo>
                  <a:lnTo>
                    <a:pt x="0" y="44968"/>
                  </a:lnTo>
                  <a:cubicBezTo>
                    <a:pt x="0" y="33042"/>
                    <a:pt x="4738" y="21604"/>
                    <a:pt x="13171" y="13171"/>
                  </a:cubicBezTo>
                  <a:cubicBezTo>
                    <a:pt x="21604" y="4738"/>
                    <a:pt x="33042" y="0"/>
                    <a:pt x="44968" y="0"/>
                  </a:cubicBezTo>
                  <a:close/>
                </a:path>
              </a:pathLst>
            </a:custGeom>
            <a:blipFill>
              <a:blip r:embed="rId2"/>
              <a:stretch>
                <a:fillRect t="-5928" b="-592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6" name="Freeform 16"/>
          <p:cNvSpPr/>
          <p:nvPr/>
        </p:nvSpPr>
        <p:spPr>
          <a:xfrm rot="16200000">
            <a:off x="419406" y="4609644"/>
            <a:ext cx="958850" cy="876912"/>
          </a:xfrm>
          <a:custGeom>
            <a:avLst/>
            <a:gdLst/>
            <a:ahLst/>
            <a:cxnLst/>
            <a:rect l="l" t="t" r="r" b="b"/>
            <a:pathLst>
              <a:path w="1438275" h="1315368">
                <a:moveTo>
                  <a:pt x="0" y="0"/>
                </a:moveTo>
                <a:lnTo>
                  <a:pt x="1438275" y="0"/>
                </a:lnTo>
                <a:lnTo>
                  <a:pt x="1438275" y="1315367"/>
                </a:lnTo>
                <a:lnTo>
                  <a:pt x="0" y="1315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625C"/>
        </a:solidFill>
        <a:effectLst/>
      </p:bgPr>
    </p:bg>
    <p:spTree>
      <p:nvGrpSpPr>
        <p:cNvPr id="1" name=""/>
        <p:cNvGrpSpPr/>
        <p:nvPr/>
      </p:nvGrpSpPr>
      <p:grpSpPr>
        <a:xfrm>
          <a:off x="0" y="0"/>
          <a:ext cx="0" cy="0"/>
          <a:chOff x="0" y="0"/>
          <a:chExt cx="0" cy="0"/>
        </a:xfrm>
      </p:grpSpPr>
      <p:grpSp>
        <p:nvGrpSpPr>
          <p:cNvPr id="2" name="Group 2"/>
          <p:cNvGrpSpPr/>
          <p:nvPr/>
        </p:nvGrpSpPr>
        <p:grpSpPr>
          <a:xfrm>
            <a:off x="444500" y="444500"/>
            <a:ext cx="11303000" cy="5969000"/>
            <a:chOff x="0" y="0"/>
            <a:chExt cx="4465383" cy="2358123"/>
          </a:xfrm>
        </p:grpSpPr>
        <p:sp>
          <p:nvSpPr>
            <p:cNvPr id="3" name="Freeform 3"/>
            <p:cNvSpPr/>
            <p:nvPr/>
          </p:nvSpPr>
          <p:spPr>
            <a:xfrm>
              <a:off x="0" y="0"/>
              <a:ext cx="4465383" cy="2358124"/>
            </a:xfrm>
            <a:custGeom>
              <a:avLst/>
              <a:gdLst/>
              <a:ahLst/>
              <a:cxnLst/>
              <a:rect l="l" t="t" r="r" b="b"/>
              <a:pathLst>
                <a:path w="4465383" h="2358124">
                  <a:moveTo>
                    <a:pt x="18265" y="0"/>
                  </a:moveTo>
                  <a:lnTo>
                    <a:pt x="4447118" y="0"/>
                  </a:lnTo>
                  <a:cubicBezTo>
                    <a:pt x="4457205" y="0"/>
                    <a:pt x="4465383" y="8178"/>
                    <a:pt x="4465383" y="18265"/>
                  </a:cubicBezTo>
                  <a:lnTo>
                    <a:pt x="4465383" y="2339858"/>
                  </a:lnTo>
                  <a:cubicBezTo>
                    <a:pt x="4465383" y="2349946"/>
                    <a:pt x="4457205" y="2358124"/>
                    <a:pt x="4447118" y="2358124"/>
                  </a:cubicBezTo>
                  <a:lnTo>
                    <a:pt x="18265" y="2358124"/>
                  </a:lnTo>
                  <a:cubicBezTo>
                    <a:pt x="8178" y="2358124"/>
                    <a:pt x="0" y="2349946"/>
                    <a:pt x="0" y="2339858"/>
                  </a:cubicBezTo>
                  <a:lnTo>
                    <a:pt x="0" y="18265"/>
                  </a:lnTo>
                  <a:cubicBezTo>
                    <a:pt x="0" y="8178"/>
                    <a:pt x="8178" y="0"/>
                    <a:pt x="18265" y="0"/>
                  </a:cubicBezTo>
                  <a:close/>
                </a:path>
              </a:pathLst>
            </a:custGeom>
            <a:solidFill>
              <a:srgbClr val="FFFFFF"/>
            </a:solidFill>
            <a:ln w="38100"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0" y="-38100"/>
              <a:ext cx="4465383" cy="239622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2073"/>
                </a:lnSpc>
              </a:pPr>
              <a:endParaRPr sz="800"/>
            </a:p>
          </p:txBody>
        </p:sp>
      </p:grpSp>
      <p:sp>
        <p:nvSpPr>
          <p:cNvPr id="5" name="TextBox 5"/>
          <p:cNvSpPr txBox="1"/>
          <p:nvPr/>
        </p:nvSpPr>
        <p:spPr>
          <a:xfrm>
            <a:off x="2472221" y="1769511"/>
            <a:ext cx="7467600" cy="25006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9540"/>
              </a:lnSpc>
              <a:spcBef>
                <a:spcPct val="0"/>
              </a:spcBef>
            </a:pPr>
            <a:r>
              <a:rPr lang="en-US" sz="16264" b="1">
                <a:solidFill>
                  <a:srgbClr val="331975"/>
                </a:solidFill>
                <a:latin typeface="Montserrat 2"/>
                <a:ea typeface="Montserrat 2"/>
                <a:cs typeface="Montserrat 2"/>
                <a:sym typeface="Montserrat 2"/>
              </a:rPr>
              <a:t>25%</a:t>
            </a:r>
          </a:p>
        </p:txBody>
      </p:sp>
      <p:grpSp>
        <p:nvGrpSpPr>
          <p:cNvPr id="6" name="Group 6"/>
          <p:cNvGrpSpPr/>
          <p:nvPr/>
        </p:nvGrpSpPr>
        <p:grpSpPr>
          <a:xfrm>
            <a:off x="3162130" y="884178"/>
            <a:ext cx="5549900" cy="5001585"/>
            <a:chOff x="0" y="0"/>
            <a:chExt cx="11099800" cy="10003170"/>
          </a:xfrm>
        </p:grpSpPr>
        <p:sp>
          <p:nvSpPr>
            <p:cNvPr id="7" name="TextBox 7"/>
            <p:cNvSpPr txBox="1"/>
            <p:nvPr/>
          </p:nvSpPr>
          <p:spPr>
            <a:xfrm>
              <a:off x="0" y="47625"/>
              <a:ext cx="11099800" cy="91837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3586"/>
                </a:lnSpc>
                <a:spcBef>
                  <a:spcPct val="0"/>
                </a:spcBef>
              </a:pPr>
              <a:r>
                <a:rPr lang="en-US" sz="3199">
                  <a:solidFill>
                    <a:srgbClr val="FD625C"/>
                  </a:solidFill>
                  <a:latin typeface="Montserrat 1"/>
                  <a:ea typeface="Montserrat 1"/>
                  <a:cs typeface="Montserrat 1"/>
                  <a:sym typeface="Montserrat 1"/>
                </a:rPr>
                <a:t>Silence has consequences</a:t>
              </a:r>
            </a:p>
          </p:txBody>
        </p:sp>
        <p:sp>
          <p:nvSpPr>
            <p:cNvPr id="8" name="TextBox 8"/>
            <p:cNvSpPr txBox="1"/>
            <p:nvPr/>
          </p:nvSpPr>
          <p:spPr>
            <a:xfrm>
              <a:off x="0" y="7908265"/>
              <a:ext cx="11099800" cy="209490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2823"/>
                </a:lnSpc>
                <a:spcBef>
                  <a:spcPct val="0"/>
                </a:spcBef>
              </a:pPr>
              <a:r>
                <a:rPr lang="en-US" sz="2069">
                  <a:solidFill>
                    <a:srgbClr val="FD625C"/>
                  </a:solidFill>
                  <a:latin typeface="Montserrat 1"/>
                  <a:ea typeface="Montserrat 1"/>
                  <a:cs typeface="Montserrat 1"/>
                  <a:sym typeface="Montserrat 1"/>
                </a:rPr>
                <a:t>of audiences </a:t>
              </a:r>
              <a:r>
                <a:rPr lang="en-US" sz="2069" u="sng">
                  <a:solidFill>
                    <a:srgbClr val="FD625C"/>
                  </a:solidFill>
                  <a:latin typeface="Montserrat 1"/>
                  <a:ea typeface="Montserrat 1"/>
                  <a:cs typeface="Montserrat 1"/>
                  <a:sym typeface="Montserrat 1"/>
                </a:rPr>
                <a:t>don’t know</a:t>
              </a:r>
              <a:r>
                <a:rPr lang="en-US" sz="2069">
                  <a:solidFill>
                    <a:srgbClr val="FD625C"/>
                  </a:solidFill>
                  <a:latin typeface="Montserrat 1"/>
                  <a:ea typeface="Montserrat 1"/>
                  <a:cs typeface="Montserrat 1"/>
                  <a:sym typeface="Montserrat 1"/>
                </a:rPr>
                <a:t> how much importance that </a:t>
              </a:r>
              <a:r>
                <a:rPr lang="en-US" sz="2069" err="1">
                  <a:solidFill>
                    <a:srgbClr val="FD625C"/>
                  </a:solidFill>
                  <a:latin typeface="Montserrat 1"/>
                  <a:ea typeface="Montserrat 1"/>
                  <a:cs typeface="Montserrat 1"/>
                  <a:sym typeface="Montserrat 1"/>
                </a:rPr>
                <a:t>organisation</a:t>
              </a:r>
              <a:r>
                <a:rPr lang="en-US" sz="2069">
                  <a:solidFill>
                    <a:srgbClr val="FD625C"/>
                  </a:solidFill>
                  <a:latin typeface="Montserrat 1"/>
                  <a:ea typeface="Montserrat 1"/>
                  <a:cs typeface="Montserrat 1"/>
                  <a:sym typeface="Montserrat 1"/>
                </a:rPr>
                <a:t> is placing on sustainability</a:t>
              </a:r>
            </a:p>
          </p:txBody>
        </p:sp>
      </p:grpSp>
      <p:sp>
        <p:nvSpPr>
          <p:cNvPr id="9" name="Freeform 9"/>
          <p:cNvSpPr/>
          <p:nvPr/>
        </p:nvSpPr>
        <p:spPr>
          <a:xfrm rot="5400000" flipH="1">
            <a:off x="10737593" y="5437483"/>
            <a:ext cx="1194965" cy="1092850"/>
          </a:xfrm>
          <a:custGeom>
            <a:avLst/>
            <a:gdLst/>
            <a:ahLst/>
            <a:cxnLst/>
            <a:rect l="l" t="t" r="r" b="b"/>
            <a:pathLst>
              <a:path w="1792448" h="1639275">
                <a:moveTo>
                  <a:pt x="1792448" y="0"/>
                </a:moveTo>
                <a:lnTo>
                  <a:pt x="0" y="0"/>
                </a:lnTo>
                <a:lnTo>
                  <a:pt x="0" y="1639276"/>
                </a:lnTo>
                <a:lnTo>
                  <a:pt x="1792448" y="1639276"/>
                </a:lnTo>
                <a:lnTo>
                  <a:pt x="1792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Freeform 10"/>
          <p:cNvSpPr/>
          <p:nvPr/>
        </p:nvSpPr>
        <p:spPr>
          <a:xfrm rot="20380531">
            <a:off x="257479" y="554348"/>
            <a:ext cx="1330179" cy="1015773"/>
          </a:xfrm>
          <a:custGeom>
            <a:avLst/>
            <a:gdLst/>
            <a:ahLst/>
            <a:cxnLst/>
            <a:rect l="l" t="t" r="r" b="b"/>
            <a:pathLst>
              <a:path w="1995268" h="1523660">
                <a:moveTo>
                  <a:pt x="0" y="0"/>
                </a:moveTo>
                <a:lnTo>
                  <a:pt x="1995269" y="0"/>
                </a:lnTo>
                <a:lnTo>
                  <a:pt x="1995269" y="1523660"/>
                </a:lnTo>
                <a:lnTo>
                  <a:pt x="0" y="152366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625C"/>
        </a:solidFill>
        <a:effectLst/>
      </p:bgPr>
    </p:bg>
    <p:spTree>
      <p:nvGrpSpPr>
        <p:cNvPr id="1" name=""/>
        <p:cNvGrpSpPr/>
        <p:nvPr/>
      </p:nvGrpSpPr>
      <p:grpSpPr>
        <a:xfrm>
          <a:off x="0" y="0"/>
          <a:ext cx="0" cy="0"/>
          <a:chOff x="0" y="0"/>
          <a:chExt cx="0" cy="0"/>
        </a:xfrm>
      </p:grpSpPr>
      <p:grpSp>
        <p:nvGrpSpPr>
          <p:cNvPr id="2" name="Group 2"/>
          <p:cNvGrpSpPr/>
          <p:nvPr/>
        </p:nvGrpSpPr>
        <p:grpSpPr>
          <a:xfrm>
            <a:off x="444500" y="444500"/>
            <a:ext cx="11303000" cy="5969000"/>
            <a:chOff x="0" y="0"/>
            <a:chExt cx="4465383" cy="2358123"/>
          </a:xfrm>
        </p:grpSpPr>
        <p:sp>
          <p:nvSpPr>
            <p:cNvPr id="3" name="Freeform 3"/>
            <p:cNvSpPr/>
            <p:nvPr/>
          </p:nvSpPr>
          <p:spPr>
            <a:xfrm>
              <a:off x="0" y="0"/>
              <a:ext cx="4465383" cy="2358124"/>
            </a:xfrm>
            <a:custGeom>
              <a:avLst/>
              <a:gdLst/>
              <a:ahLst/>
              <a:cxnLst/>
              <a:rect l="l" t="t" r="r" b="b"/>
              <a:pathLst>
                <a:path w="4465383" h="2358124">
                  <a:moveTo>
                    <a:pt x="18265" y="0"/>
                  </a:moveTo>
                  <a:lnTo>
                    <a:pt x="4447118" y="0"/>
                  </a:lnTo>
                  <a:cubicBezTo>
                    <a:pt x="4457205" y="0"/>
                    <a:pt x="4465383" y="8178"/>
                    <a:pt x="4465383" y="18265"/>
                  </a:cubicBezTo>
                  <a:lnTo>
                    <a:pt x="4465383" y="2339858"/>
                  </a:lnTo>
                  <a:cubicBezTo>
                    <a:pt x="4465383" y="2349946"/>
                    <a:pt x="4457205" y="2358124"/>
                    <a:pt x="4447118" y="2358124"/>
                  </a:cubicBezTo>
                  <a:lnTo>
                    <a:pt x="18265" y="2358124"/>
                  </a:lnTo>
                  <a:cubicBezTo>
                    <a:pt x="8178" y="2358124"/>
                    <a:pt x="0" y="2349946"/>
                    <a:pt x="0" y="2339858"/>
                  </a:cubicBezTo>
                  <a:lnTo>
                    <a:pt x="0" y="18265"/>
                  </a:lnTo>
                  <a:cubicBezTo>
                    <a:pt x="0" y="8178"/>
                    <a:pt x="8178" y="0"/>
                    <a:pt x="18265" y="0"/>
                  </a:cubicBezTo>
                  <a:close/>
                </a:path>
              </a:pathLst>
            </a:custGeom>
            <a:solidFill>
              <a:srgbClr val="FFFFFF"/>
            </a:solidFill>
            <a:ln w="38100"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0" y="-38100"/>
              <a:ext cx="4465383" cy="239622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2073"/>
                </a:lnSpc>
              </a:pPr>
              <a:endParaRPr sz="800"/>
            </a:p>
          </p:txBody>
        </p:sp>
      </p:grpSp>
      <p:sp>
        <p:nvSpPr>
          <p:cNvPr id="5" name="TextBox 5"/>
          <p:cNvSpPr txBox="1"/>
          <p:nvPr/>
        </p:nvSpPr>
        <p:spPr>
          <a:xfrm>
            <a:off x="2472221" y="1769511"/>
            <a:ext cx="7467600" cy="25006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9540"/>
              </a:lnSpc>
              <a:spcBef>
                <a:spcPct val="0"/>
              </a:spcBef>
            </a:pPr>
            <a:r>
              <a:rPr lang="en-US" sz="16264">
                <a:solidFill>
                  <a:srgbClr val="FD625C"/>
                </a:solidFill>
                <a:latin typeface="Montserrat 2"/>
                <a:ea typeface="Montserrat 2"/>
                <a:cs typeface="Montserrat 2"/>
                <a:sym typeface="Montserrat 2"/>
              </a:rPr>
              <a:t>22%</a:t>
            </a:r>
          </a:p>
        </p:txBody>
      </p:sp>
      <p:grpSp>
        <p:nvGrpSpPr>
          <p:cNvPr id="6" name="Group 6"/>
          <p:cNvGrpSpPr/>
          <p:nvPr/>
        </p:nvGrpSpPr>
        <p:grpSpPr>
          <a:xfrm>
            <a:off x="3251200" y="890681"/>
            <a:ext cx="5619750" cy="5253608"/>
            <a:chOff x="-139700" y="-343108"/>
            <a:chExt cx="11239500" cy="10507216"/>
          </a:xfrm>
        </p:grpSpPr>
        <p:sp>
          <p:nvSpPr>
            <p:cNvPr id="7" name="TextBox 7"/>
            <p:cNvSpPr txBox="1"/>
            <p:nvPr/>
          </p:nvSpPr>
          <p:spPr>
            <a:xfrm>
              <a:off x="-139700" y="-343108"/>
              <a:ext cx="11099800" cy="91837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3586"/>
                </a:lnSpc>
                <a:spcBef>
                  <a:spcPct val="0"/>
                </a:spcBef>
              </a:pPr>
              <a:r>
                <a:rPr lang="en-US" sz="3199">
                  <a:solidFill>
                    <a:srgbClr val="331975"/>
                  </a:solidFill>
                  <a:latin typeface="Montserrat 1"/>
                  <a:ea typeface="Montserrat 1"/>
                  <a:cs typeface="Montserrat 1"/>
                  <a:sym typeface="Montserrat 1"/>
                </a:rPr>
                <a:t>Silence has consequences</a:t>
              </a:r>
            </a:p>
          </p:txBody>
        </p:sp>
        <p:sp>
          <p:nvSpPr>
            <p:cNvPr id="8" name="TextBox 8"/>
            <p:cNvSpPr txBox="1"/>
            <p:nvPr/>
          </p:nvSpPr>
          <p:spPr>
            <a:xfrm>
              <a:off x="0" y="6085562"/>
              <a:ext cx="11099800" cy="407854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14"/>
                </a:lnSpc>
              </a:pPr>
              <a:r>
                <a:rPr lang="en-US" sz="2869">
                  <a:solidFill>
                    <a:srgbClr val="331975"/>
                  </a:solidFill>
                  <a:latin typeface="Montserrat 1"/>
                  <a:ea typeface="Montserrat 1"/>
                  <a:cs typeface="Montserrat 1"/>
                  <a:sym typeface="Montserrat 1"/>
                </a:rPr>
                <a:t>of audiences have </a:t>
              </a:r>
              <a:r>
                <a:rPr lang="en-US" sz="2869" u="sng">
                  <a:solidFill>
                    <a:srgbClr val="331975"/>
                  </a:solidFill>
                  <a:latin typeface="Montserrat 1"/>
                  <a:ea typeface="Montserrat 1"/>
                  <a:cs typeface="Montserrat 1"/>
                  <a:sym typeface="Montserrat 1"/>
                </a:rPr>
                <a:t>stopped </a:t>
              </a:r>
              <a:r>
                <a:rPr lang="en-US" sz="2869">
                  <a:solidFill>
                    <a:srgbClr val="331975"/>
                  </a:solidFill>
                  <a:latin typeface="Montserrat 1"/>
                  <a:ea typeface="Montserrat 1"/>
                  <a:cs typeface="Montserrat 1"/>
                  <a:sym typeface="Montserrat 1"/>
                </a:rPr>
                <a:t>attending or attended </a:t>
              </a:r>
              <a:r>
                <a:rPr lang="en-US" sz="2869" u="sng">
                  <a:solidFill>
                    <a:srgbClr val="331975"/>
                  </a:solidFill>
                  <a:latin typeface="Montserrat 1"/>
                  <a:ea typeface="Montserrat 1"/>
                  <a:cs typeface="Montserrat 1"/>
                  <a:sym typeface="Montserrat 1"/>
                </a:rPr>
                <a:t>less</a:t>
              </a:r>
            </a:p>
            <a:p>
              <a:pPr algn="ctr">
                <a:lnSpc>
                  <a:spcPts val="2823"/>
                </a:lnSpc>
              </a:pPr>
              <a:endParaRPr lang="en-US" sz="2869" u="sng">
                <a:solidFill>
                  <a:srgbClr val="331975"/>
                </a:solidFill>
                <a:latin typeface="Montserrat 1"/>
                <a:ea typeface="Montserrat 1"/>
                <a:cs typeface="Montserrat 1"/>
                <a:sym typeface="Montserrat 1"/>
              </a:endParaRPr>
            </a:p>
            <a:p>
              <a:pPr marL="0" lvl="0" indent="0" algn="ctr">
                <a:lnSpc>
                  <a:spcPts val="2823"/>
                </a:lnSpc>
                <a:spcBef>
                  <a:spcPct val="0"/>
                </a:spcBef>
              </a:pPr>
              <a:r>
                <a:rPr lang="en-US" sz="2069">
                  <a:solidFill>
                    <a:srgbClr val="331975"/>
                  </a:solidFill>
                  <a:latin typeface="Montserrat 1"/>
                  <a:ea typeface="Montserrat 1"/>
                  <a:cs typeface="Montserrat 1"/>
                  <a:sym typeface="Montserrat 1"/>
                </a:rPr>
                <a:t>if they see an organisation showing a lack of commitment to sustainability</a:t>
              </a:r>
            </a:p>
          </p:txBody>
        </p:sp>
      </p:grpSp>
      <p:sp>
        <p:nvSpPr>
          <p:cNvPr id="9" name="Freeform 9"/>
          <p:cNvSpPr/>
          <p:nvPr/>
        </p:nvSpPr>
        <p:spPr>
          <a:xfrm rot="5400000" flipH="1">
            <a:off x="10737593" y="5437483"/>
            <a:ext cx="1194965" cy="1092850"/>
          </a:xfrm>
          <a:custGeom>
            <a:avLst/>
            <a:gdLst/>
            <a:ahLst/>
            <a:cxnLst/>
            <a:rect l="l" t="t" r="r" b="b"/>
            <a:pathLst>
              <a:path w="1792448" h="1639275">
                <a:moveTo>
                  <a:pt x="1792448" y="0"/>
                </a:moveTo>
                <a:lnTo>
                  <a:pt x="0" y="0"/>
                </a:lnTo>
                <a:lnTo>
                  <a:pt x="0" y="1639276"/>
                </a:lnTo>
                <a:lnTo>
                  <a:pt x="1792448" y="1639276"/>
                </a:lnTo>
                <a:lnTo>
                  <a:pt x="179244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0" name="Freeform 10"/>
          <p:cNvSpPr/>
          <p:nvPr/>
        </p:nvSpPr>
        <p:spPr>
          <a:xfrm rot="20380531">
            <a:off x="257479" y="554348"/>
            <a:ext cx="1330179" cy="1015773"/>
          </a:xfrm>
          <a:custGeom>
            <a:avLst/>
            <a:gdLst/>
            <a:ahLst/>
            <a:cxnLst/>
            <a:rect l="l" t="t" r="r" b="b"/>
            <a:pathLst>
              <a:path w="1995268" h="1523660">
                <a:moveTo>
                  <a:pt x="0" y="0"/>
                </a:moveTo>
                <a:lnTo>
                  <a:pt x="1995269" y="0"/>
                </a:lnTo>
                <a:lnTo>
                  <a:pt x="1995269" y="1523660"/>
                </a:lnTo>
                <a:lnTo>
                  <a:pt x="0" y="152366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grpSp>
        <p:nvGrpSpPr>
          <p:cNvPr id="2" name="Group 2"/>
          <p:cNvGrpSpPr/>
          <p:nvPr/>
        </p:nvGrpSpPr>
        <p:grpSpPr>
          <a:xfrm>
            <a:off x="5238750" y="0"/>
            <a:ext cx="6953250" cy="6858000"/>
            <a:chOff x="0" y="0"/>
            <a:chExt cx="2746963" cy="2709333"/>
          </a:xfrm>
        </p:grpSpPr>
        <p:sp>
          <p:nvSpPr>
            <p:cNvPr id="3" name="Freeform 3"/>
            <p:cNvSpPr/>
            <p:nvPr/>
          </p:nvSpPr>
          <p:spPr>
            <a:xfrm>
              <a:off x="0" y="0"/>
              <a:ext cx="2746963" cy="2709333"/>
            </a:xfrm>
            <a:custGeom>
              <a:avLst/>
              <a:gdLst/>
              <a:ahLst/>
              <a:cxnLst/>
              <a:rect l="l" t="t" r="r" b="b"/>
              <a:pathLst>
                <a:path w="2746963" h="2709333">
                  <a:moveTo>
                    <a:pt x="0" y="0"/>
                  </a:moveTo>
                  <a:lnTo>
                    <a:pt x="2746963" y="0"/>
                  </a:lnTo>
                  <a:lnTo>
                    <a:pt x="2746963"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0" y="-19050"/>
              <a:ext cx="2746963" cy="27283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972"/>
                </a:lnSpc>
              </a:pPr>
              <a:endParaRPr sz="800"/>
            </a:p>
          </p:txBody>
        </p:sp>
      </p:grpSp>
      <p:grpSp>
        <p:nvGrpSpPr>
          <p:cNvPr id="5" name="Group 5"/>
          <p:cNvGrpSpPr/>
          <p:nvPr/>
        </p:nvGrpSpPr>
        <p:grpSpPr>
          <a:xfrm>
            <a:off x="5713415" y="444500"/>
            <a:ext cx="6050129" cy="3970953"/>
            <a:chOff x="0" y="0"/>
            <a:chExt cx="1238379" cy="812800"/>
          </a:xfrm>
        </p:grpSpPr>
        <p:sp>
          <p:nvSpPr>
            <p:cNvPr id="6" name="Freeform 6"/>
            <p:cNvSpPr/>
            <p:nvPr/>
          </p:nvSpPr>
          <p:spPr>
            <a:xfrm>
              <a:off x="0" y="0"/>
              <a:ext cx="1238379" cy="812800"/>
            </a:xfrm>
            <a:custGeom>
              <a:avLst/>
              <a:gdLst/>
              <a:ahLst/>
              <a:cxnLst/>
              <a:rect l="l" t="t" r="r" b="b"/>
              <a:pathLst>
                <a:path w="1238379" h="812800">
                  <a:moveTo>
                    <a:pt x="34123" y="0"/>
                  </a:moveTo>
                  <a:lnTo>
                    <a:pt x="1204256" y="0"/>
                  </a:lnTo>
                  <a:cubicBezTo>
                    <a:pt x="1223101" y="0"/>
                    <a:pt x="1238379" y="15278"/>
                    <a:pt x="1238379" y="34123"/>
                  </a:cubicBezTo>
                  <a:lnTo>
                    <a:pt x="1238379" y="778677"/>
                  </a:lnTo>
                  <a:cubicBezTo>
                    <a:pt x="1238379" y="797522"/>
                    <a:pt x="1223101" y="812800"/>
                    <a:pt x="1204256" y="812800"/>
                  </a:cubicBezTo>
                  <a:lnTo>
                    <a:pt x="34123" y="812800"/>
                  </a:lnTo>
                  <a:cubicBezTo>
                    <a:pt x="15278" y="812800"/>
                    <a:pt x="0" y="797522"/>
                    <a:pt x="0" y="778677"/>
                  </a:cubicBezTo>
                  <a:lnTo>
                    <a:pt x="0" y="34123"/>
                  </a:lnTo>
                  <a:cubicBezTo>
                    <a:pt x="0" y="15278"/>
                    <a:pt x="15278" y="0"/>
                    <a:pt x="34123" y="0"/>
                  </a:cubicBezTo>
                  <a:close/>
                </a:path>
              </a:pathLst>
            </a:custGeom>
            <a:blipFill>
              <a:blip r:embed="rId2"/>
              <a:stretch>
                <a:fillRect t="-659" b="-659"/>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7" name="TextBox 7"/>
          <p:cNvSpPr txBox="1"/>
          <p:nvPr/>
        </p:nvSpPr>
        <p:spPr>
          <a:xfrm>
            <a:off x="508000" y="2870200"/>
            <a:ext cx="4591050" cy="6472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4994"/>
              </a:lnSpc>
              <a:spcBef>
                <a:spcPct val="0"/>
              </a:spcBef>
            </a:pPr>
            <a:r>
              <a:rPr lang="en-US" sz="4700" b="1" u="none" strike="noStrike">
                <a:solidFill>
                  <a:srgbClr val="331975"/>
                </a:solidFill>
                <a:latin typeface="Montserrat 2"/>
                <a:ea typeface="Montserrat 2"/>
                <a:cs typeface="Montserrat 2"/>
                <a:sym typeface="Montserrat 2"/>
              </a:rPr>
              <a:t>Why bother?</a:t>
            </a:r>
          </a:p>
        </p:txBody>
      </p:sp>
      <p:sp>
        <p:nvSpPr>
          <p:cNvPr id="8" name="Freeform 8"/>
          <p:cNvSpPr/>
          <p:nvPr/>
        </p:nvSpPr>
        <p:spPr>
          <a:xfrm>
            <a:off x="-467206" y="4405007"/>
            <a:ext cx="2306011" cy="2974069"/>
          </a:xfrm>
          <a:custGeom>
            <a:avLst/>
            <a:gdLst/>
            <a:ahLst/>
            <a:cxnLst/>
            <a:rect l="l" t="t" r="r" b="b"/>
            <a:pathLst>
              <a:path w="3459016" h="4461104">
                <a:moveTo>
                  <a:pt x="0" y="0"/>
                </a:moveTo>
                <a:lnTo>
                  <a:pt x="3459016" y="0"/>
                </a:lnTo>
                <a:lnTo>
                  <a:pt x="3459016" y="4461105"/>
                </a:lnTo>
                <a:lnTo>
                  <a:pt x="0" y="4461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85FDC-7960-EB04-5BBE-EF92727ED025}"/>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9EBE1118-8DCB-1209-61D9-1E884C33F020}"/>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496F462B-13E0-2693-C29F-7168F131C4F1}"/>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9A506C33-BE00-805E-7D0C-2FAE414774B7}"/>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79F82239-4BCA-6214-31AD-E2C849E32B75}"/>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809D969C-307F-40B9-C81B-564A036D1932}"/>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441F9557-173D-A1E7-4844-DBEFCB925B85}"/>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25F13B0E-18F3-7E39-EE67-E73E1AB95FD1}"/>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0023B9C8-94B2-C6EE-383A-D331AF858A50}"/>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EA5419BD-E660-2DD2-A0AB-F149EB5BFDCD}"/>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18505C57-1243-7533-E5E9-4D236CF8293E}"/>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CA9000B6-6168-7318-3F74-2A88C370672D}"/>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7FE9A2AB-173F-0043-AB68-0D0DFF4F0678}"/>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5C230F6A-A833-33D7-C1C7-0B8F64D32059}"/>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028DF9BE-0F4D-9CAF-E26C-D144BE959135}"/>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3600819B-04BC-C6F4-CF1B-743A33ADBF99}"/>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sz="4400" b="1">
                <a:solidFill>
                  <a:srgbClr val="D5210C"/>
                </a:solidFill>
                <a:latin typeface="Gill Sans MT"/>
              </a:endParaRPr>
            </a:p>
          </p:txBody>
        </p:sp>
        <p:sp>
          <p:nvSpPr>
            <p:cNvPr id="26" name="TextBox 26">
              <a:extLst>
                <a:ext uri="{FF2B5EF4-FFF2-40B4-BE49-F238E27FC236}">
                  <a16:creationId xmlns:a16="http://schemas.microsoft.com/office/drawing/2014/main" id="{F6D301FE-8FBB-6A46-5964-A27C2464D13A}"/>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6C7FD406-2531-D5EC-1A8A-C616ECB37D64}"/>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C27B76FC-D04A-DB3C-9B1F-E53B693F3ED0}"/>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26F9F350-FB25-0E38-C504-833947B2D445}"/>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396B1685-735E-189C-0F26-39EE15C0CFC2}"/>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C4B5EB9A-F04C-681D-DFF4-4F63E6836665}"/>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870EFB21-A7DE-5B3E-17FB-994E6208850D}"/>
              </a:ext>
            </a:extLst>
          </p:cNvPr>
          <p:cNvSpPr txBox="1"/>
          <p:nvPr/>
        </p:nvSpPr>
        <p:spPr>
          <a:xfrm>
            <a:off x="203934" y="2785211"/>
            <a:ext cx="8145785"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b="1">
                <a:latin typeface="Gill Sans MT"/>
              </a:rPr>
              <a:t>ENVIRONMENTAL SUSTAINABILITY</a:t>
            </a:r>
          </a:p>
        </p:txBody>
      </p:sp>
      <p:sp>
        <p:nvSpPr>
          <p:cNvPr id="19" name="TextBox 18">
            <a:extLst>
              <a:ext uri="{FF2B5EF4-FFF2-40B4-BE49-F238E27FC236}">
                <a16:creationId xmlns:a16="http://schemas.microsoft.com/office/drawing/2014/main" id="{94420F3F-D1FE-D5B6-437A-2B8D404C509D}"/>
              </a:ext>
            </a:extLst>
          </p:cNvPr>
          <p:cNvSpPr txBox="1"/>
          <p:nvPr/>
        </p:nvSpPr>
        <p:spPr>
          <a:xfrm>
            <a:off x="179427" y="3332783"/>
            <a:ext cx="3746964"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a:latin typeface="Gill Sans MT"/>
              </a:rPr>
              <a:t>10am – 11.15am</a:t>
            </a:r>
          </a:p>
        </p:txBody>
      </p:sp>
      <p:sp>
        <p:nvSpPr>
          <p:cNvPr id="20" name="TextBox 19">
            <a:extLst>
              <a:ext uri="{FF2B5EF4-FFF2-40B4-BE49-F238E27FC236}">
                <a16:creationId xmlns:a16="http://schemas.microsoft.com/office/drawing/2014/main" id="{0B5FB6C5-2193-0334-A0F4-E30EBDFB2FDE}"/>
              </a:ext>
            </a:extLst>
          </p:cNvPr>
          <p:cNvSpPr txBox="1"/>
          <p:nvPr/>
        </p:nvSpPr>
        <p:spPr>
          <a:xfrm>
            <a:off x="300913" y="4231513"/>
            <a:ext cx="3746964" cy="2185214"/>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dirty="0">
                <a:latin typeface="Gill Sans MT"/>
              </a:rPr>
              <a:t>Nick Jackman (Chair)</a:t>
            </a:r>
          </a:p>
          <a:p>
            <a:r>
              <a:rPr lang="en-US" sz="2800" dirty="0">
                <a:solidFill>
                  <a:srgbClr val="242424"/>
                </a:solidFill>
                <a:highlight>
                  <a:srgbClr val="FFFFFF"/>
                </a:highlight>
                <a:latin typeface="Gill Sans MT"/>
              </a:rPr>
              <a:t>James Hardie</a:t>
            </a:r>
            <a:endParaRPr lang="en-US" sz="2800" dirty="0">
              <a:latin typeface="Gill Sans MT"/>
            </a:endParaRPr>
          </a:p>
          <a:p>
            <a:r>
              <a:rPr lang="en-US" sz="2800" dirty="0">
                <a:solidFill>
                  <a:srgbClr val="242424"/>
                </a:solidFill>
                <a:highlight>
                  <a:srgbClr val="FFFFFF"/>
                </a:highlight>
                <a:latin typeface="Gill Sans MT"/>
              </a:rPr>
              <a:t>Katy Raines</a:t>
            </a:r>
          </a:p>
          <a:p>
            <a:r>
              <a:rPr lang="en-US" sz="2800" dirty="0">
                <a:latin typeface="Gill Sans MT"/>
              </a:rPr>
              <a:t>Katie </a:t>
            </a:r>
            <a:r>
              <a:rPr lang="en-US" sz="2800" dirty="0" err="1">
                <a:latin typeface="Gill Sans MT"/>
              </a:rPr>
              <a:t>Sterland</a:t>
            </a:r>
            <a:endParaRPr lang="en-US" sz="2800" dirty="0">
              <a:latin typeface="Gill Sans MT"/>
            </a:endParaRPr>
          </a:p>
          <a:p>
            <a:endParaRPr lang="en-US" sz="2400">
              <a:latin typeface="Gill Sans Medium" panose="020B0604020202020204" charset="0"/>
            </a:endParaRPr>
          </a:p>
        </p:txBody>
      </p:sp>
    </p:spTree>
    <p:extLst>
      <p:ext uri="{BB962C8B-B14F-4D97-AF65-F5344CB8AC3E}">
        <p14:creationId xmlns:p14="http://schemas.microsoft.com/office/powerpoint/2010/main" val="17704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25BD4-A964-7602-56F9-829AF380B34E}"/>
              </a:ext>
            </a:extLst>
          </p:cNvPr>
          <p:cNvSpPr>
            <a:spLocks noGrp="1"/>
          </p:cNvSpPr>
          <p:nvPr>
            <p:ph idx="1"/>
          </p:nvPr>
        </p:nvSpPr>
        <p:spPr>
          <a:xfrm>
            <a:off x="838200" y="2441447"/>
            <a:ext cx="10515600" cy="3735515"/>
          </a:xfrm>
        </p:spPr>
        <p:txBody>
          <a:bodyPr/>
          <a:lstStyle/>
          <a:p>
            <a:r>
              <a:rPr lang="en-US"/>
              <a:t>Small </a:t>
            </a:r>
            <a:r>
              <a:rPr lang="en-US" err="1"/>
              <a:t>organisation</a:t>
            </a:r>
            <a:r>
              <a:rPr lang="en-US"/>
              <a:t>: 4 - 21 freelance musicians based in Scotland and around the UK, 8 staff based in Glasgow</a:t>
            </a:r>
          </a:p>
          <a:p>
            <a:r>
              <a:rPr lang="en-US"/>
              <a:t>Agile, relationship-driven: deliver work with venues, festivals and partners around Scotland plus UK and international touring</a:t>
            </a:r>
          </a:p>
          <a:p>
            <a:r>
              <a:rPr lang="en-US"/>
              <a:t>Co-founders of Scottish Classical Sustainability Group</a:t>
            </a:r>
            <a:endParaRPr lang="en-GB"/>
          </a:p>
        </p:txBody>
      </p:sp>
      <p:pic>
        <p:nvPicPr>
          <p:cNvPr id="6" name="Picture 5">
            <a:extLst>
              <a:ext uri="{FF2B5EF4-FFF2-40B4-BE49-F238E27FC236}">
                <a16:creationId xmlns:a16="http://schemas.microsoft.com/office/drawing/2014/main" id="{1282638D-CF9E-96D3-1C1D-0370CFBEB89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38200" y="815501"/>
            <a:ext cx="3052472" cy="915035"/>
          </a:xfrm>
          <a:prstGeom prst="rect">
            <a:avLst/>
          </a:prstGeom>
        </p:spPr>
      </p:pic>
    </p:spTree>
    <p:extLst>
      <p:ext uri="{BB962C8B-B14F-4D97-AF65-F5344CB8AC3E}">
        <p14:creationId xmlns:p14="http://schemas.microsoft.com/office/powerpoint/2010/main" val="699179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43745DEF-8436-4358-9B9A-5215008D6694" descr="IMG_1920.jpeg">
            <a:extLst>
              <a:ext uri="{FF2B5EF4-FFF2-40B4-BE49-F238E27FC236}">
                <a16:creationId xmlns:a16="http://schemas.microsoft.com/office/drawing/2014/main" id="{5F891665-6D2C-B6AF-9790-6DA2EE49AC95}"/>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6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A915-8331-7562-EE57-2B88D5C5DC58}"/>
              </a:ext>
            </a:extLst>
          </p:cNvPr>
          <p:cNvSpPr>
            <a:spLocks noGrp="1"/>
          </p:cNvSpPr>
          <p:nvPr>
            <p:ph type="title"/>
          </p:nvPr>
        </p:nvSpPr>
        <p:spPr/>
        <p:txBody>
          <a:bodyPr/>
          <a:lstStyle/>
          <a:p>
            <a:r>
              <a:rPr lang="en-GB"/>
              <a:t>Measuring, Understanding, Reducing</a:t>
            </a:r>
          </a:p>
        </p:txBody>
      </p:sp>
      <p:sp>
        <p:nvSpPr>
          <p:cNvPr id="3" name="Content Placeholder 2">
            <a:extLst>
              <a:ext uri="{FF2B5EF4-FFF2-40B4-BE49-F238E27FC236}">
                <a16:creationId xmlns:a16="http://schemas.microsoft.com/office/drawing/2014/main" id="{0892EA39-339B-3742-B556-02D3C552AC50}"/>
              </a:ext>
            </a:extLst>
          </p:cNvPr>
          <p:cNvSpPr>
            <a:spLocks noGrp="1"/>
          </p:cNvSpPr>
          <p:nvPr>
            <p:ph idx="1"/>
          </p:nvPr>
        </p:nvSpPr>
        <p:spPr/>
        <p:txBody>
          <a:bodyPr/>
          <a:lstStyle/>
          <a:p>
            <a:r>
              <a:rPr lang="en-GB"/>
              <a:t>Measuring and reporting carbon data since 2015, working with Culture for Climate Scotland to interpret and identify reductions.</a:t>
            </a:r>
          </a:p>
          <a:p>
            <a:r>
              <a:rPr lang="en-GB"/>
              <a:t>Identifying areas for reduction in our operations across touring, travel, production, office and digital</a:t>
            </a:r>
          </a:p>
          <a:p>
            <a:r>
              <a:rPr lang="en-US"/>
              <a:t>Biggest impacts often outside our direct activity: freelance travel</a:t>
            </a:r>
            <a:endParaRPr lang="en-GB"/>
          </a:p>
        </p:txBody>
      </p:sp>
    </p:spTree>
    <p:extLst>
      <p:ext uri="{BB962C8B-B14F-4D97-AF65-F5344CB8AC3E}">
        <p14:creationId xmlns:p14="http://schemas.microsoft.com/office/powerpoint/2010/main" val="376674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C9D7-4A33-E439-9AB8-064E5CFE1C28}"/>
              </a:ext>
            </a:extLst>
          </p:cNvPr>
          <p:cNvSpPr>
            <a:spLocks noGrp="1"/>
          </p:cNvSpPr>
          <p:nvPr>
            <p:ph type="title"/>
          </p:nvPr>
        </p:nvSpPr>
        <p:spPr/>
        <p:txBody>
          <a:bodyPr/>
          <a:lstStyle/>
          <a:p>
            <a:r>
              <a:rPr lang="en-GB"/>
              <a:t>Advocacy &amp; Collaboration</a:t>
            </a:r>
          </a:p>
        </p:txBody>
      </p:sp>
      <p:sp>
        <p:nvSpPr>
          <p:cNvPr id="3" name="Content Placeholder 2">
            <a:extLst>
              <a:ext uri="{FF2B5EF4-FFF2-40B4-BE49-F238E27FC236}">
                <a16:creationId xmlns:a16="http://schemas.microsoft.com/office/drawing/2014/main" id="{E363974A-15EC-AC84-50A8-9676A69BE1B9}"/>
              </a:ext>
            </a:extLst>
          </p:cNvPr>
          <p:cNvSpPr>
            <a:spLocks noGrp="1"/>
          </p:cNvSpPr>
          <p:nvPr>
            <p:ph idx="1"/>
          </p:nvPr>
        </p:nvSpPr>
        <p:spPr/>
        <p:txBody>
          <a:bodyPr/>
          <a:lstStyle/>
          <a:p>
            <a:r>
              <a:rPr lang="en-GB"/>
              <a:t>Scottish Classical Sustainability Group includes 30 organisations</a:t>
            </a:r>
          </a:p>
          <a:p>
            <a:r>
              <a:rPr lang="en-GB"/>
              <a:t>Regular meetings to share best practice and current challenges, and contribute to national policy conversation</a:t>
            </a:r>
          </a:p>
          <a:p>
            <a:r>
              <a:rPr lang="en-GB"/>
              <a:t>Two major research pieces: ‘Scottish Classical Music Green Guide’ and ‘Classical Music &amp; Train Travel in Scotland’</a:t>
            </a:r>
          </a:p>
          <a:p>
            <a:r>
              <a:rPr lang="en-GB"/>
              <a:t>Code of conduct with international agents</a:t>
            </a:r>
          </a:p>
          <a:p>
            <a:r>
              <a:rPr lang="en-GB"/>
              <a:t>Green Riders for Scotland, UK, and international partners, reducing road miles, food waste, and other environmental impacts.</a:t>
            </a:r>
          </a:p>
        </p:txBody>
      </p:sp>
    </p:spTree>
    <p:extLst>
      <p:ext uri="{BB962C8B-B14F-4D97-AF65-F5344CB8AC3E}">
        <p14:creationId xmlns:p14="http://schemas.microsoft.com/office/powerpoint/2010/main" val="52016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CA726-2BD3-5A66-907C-E997FBA51C7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171F3E1-F867-843D-13D9-38904A0220EF}"/>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D4640B15-2526-3EEB-0534-EBC191F086BC}"/>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FD2427D1-5F5E-4124-9FFF-4757B5E5C677}"/>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85546497-EA9F-8AB1-5E29-A73E3B68F645}"/>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F8039BC9-D292-7B6F-80DB-04AF54DBE92A}"/>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24986670-CBBE-264E-767B-1FDD71572021}"/>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1A9A89D8-A261-44A7-B462-F09DA9D6F904}"/>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69CF8932-7CF2-85BD-30FE-BDF24E396C54}"/>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F147EA24-D4D4-286D-FBBB-F576486AFFDD}"/>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9CFF269B-E074-C2D2-0E6A-7F6A12D57AEA}"/>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0E2600FE-2628-7D8C-5AAF-080CA681C9C6}"/>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474D135E-93F6-8C8B-CC5B-82B7982E8D5D}"/>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46B9D918-D6C0-E111-8D8A-A663214B1DA2}"/>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8903EA64-FF74-7BF3-20D5-C30458EB4A26}"/>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8A99CCFF-DACE-564F-91BD-5E76ACEB5A07}"/>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sz="4400" b="1">
                <a:solidFill>
                  <a:srgbClr val="D5210C"/>
                </a:solidFill>
                <a:latin typeface="Gill Sans MT"/>
              </a:endParaRPr>
            </a:p>
          </p:txBody>
        </p:sp>
        <p:sp>
          <p:nvSpPr>
            <p:cNvPr id="26" name="TextBox 26">
              <a:extLst>
                <a:ext uri="{FF2B5EF4-FFF2-40B4-BE49-F238E27FC236}">
                  <a16:creationId xmlns:a16="http://schemas.microsoft.com/office/drawing/2014/main" id="{20778530-C68B-14E4-557A-8C591E4C8BEA}"/>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661826F7-F358-4D4C-8D34-95ACFF86929A}"/>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74298404-D1CC-1FE5-1A6C-A660DE3FD550}"/>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BC7D1763-3603-B8D0-D16F-E921E212FA7E}"/>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AFAADA89-8D73-EEA7-3132-D2C7AF56D440}"/>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150D182E-71D8-E05F-956A-16EF6DDC0EE5}"/>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C3D2C65E-96CC-0393-B2B1-BB105455174D}"/>
              </a:ext>
            </a:extLst>
          </p:cNvPr>
          <p:cNvSpPr txBox="1"/>
          <p:nvPr/>
        </p:nvSpPr>
        <p:spPr>
          <a:xfrm>
            <a:off x="203934" y="2785211"/>
            <a:ext cx="8145785"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b="1">
                <a:latin typeface="Gill Sans MT"/>
              </a:rPr>
              <a:t>ENVIRONMENTAL SUSTAINABILITY</a:t>
            </a:r>
          </a:p>
        </p:txBody>
      </p:sp>
      <p:sp>
        <p:nvSpPr>
          <p:cNvPr id="19" name="TextBox 18">
            <a:extLst>
              <a:ext uri="{FF2B5EF4-FFF2-40B4-BE49-F238E27FC236}">
                <a16:creationId xmlns:a16="http://schemas.microsoft.com/office/drawing/2014/main" id="{77A345A2-F4F7-31EB-4BE1-8C05364B4FA5}"/>
              </a:ext>
            </a:extLst>
          </p:cNvPr>
          <p:cNvSpPr txBox="1"/>
          <p:nvPr/>
        </p:nvSpPr>
        <p:spPr>
          <a:xfrm>
            <a:off x="179427" y="3332783"/>
            <a:ext cx="3746964"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a:latin typeface="Gill Sans MT"/>
              </a:rPr>
              <a:t>10am – 11.15am</a:t>
            </a:r>
          </a:p>
        </p:txBody>
      </p:sp>
      <p:sp>
        <p:nvSpPr>
          <p:cNvPr id="20" name="TextBox 19">
            <a:extLst>
              <a:ext uri="{FF2B5EF4-FFF2-40B4-BE49-F238E27FC236}">
                <a16:creationId xmlns:a16="http://schemas.microsoft.com/office/drawing/2014/main" id="{C176A370-812E-0ED3-9227-FF2B1A1154EB}"/>
              </a:ext>
            </a:extLst>
          </p:cNvPr>
          <p:cNvSpPr txBox="1"/>
          <p:nvPr/>
        </p:nvSpPr>
        <p:spPr>
          <a:xfrm>
            <a:off x="300913" y="4231513"/>
            <a:ext cx="3746964" cy="2185214"/>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dirty="0">
                <a:latin typeface="Gill Sans MT"/>
              </a:rPr>
              <a:t>Nick Jackman (Chair)</a:t>
            </a:r>
          </a:p>
          <a:p>
            <a:r>
              <a:rPr lang="en-US" sz="2800" dirty="0">
                <a:solidFill>
                  <a:srgbClr val="242424"/>
                </a:solidFill>
                <a:highlight>
                  <a:srgbClr val="FFFFFF"/>
                </a:highlight>
                <a:latin typeface="Gill Sans MT"/>
              </a:rPr>
              <a:t>James Hardie</a:t>
            </a:r>
            <a:endParaRPr lang="en-US" sz="2800" dirty="0">
              <a:latin typeface="Gill Sans MT"/>
            </a:endParaRPr>
          </a:p>
          <a:p>
            <a:r>
              <a:rPr lang="en-US" sz="2800" dirty="0">
                <a:solidFill>
                  <a:srgbClr val="242424"/>
                </a:solidFill>
                <a:highlight>
                  <a:srgbClr val="FFFFFF"/>
                </a:highlight>
                <a:latin typeface="Gill Sans MT"/>
              </a:rPr>
              <a:t>Katy Raines</a:t>
            </a:r>
          </a:p>
          <a:p>
            <a:r>
              <a:rPr lang="en-US" sz="2800" dirty="0">
                <a:latin typeface="Gill Sans MT"/>
              </a:rPr>
              <a:t>Katie </a:t>
            </a:r>
            <a:r>
              <a:rPr lang="en-US" sz="2800" dirty="0" err="1">
                <a:latin typeface="Gill Sans MT"/>
              </a:rPr>
              <a:t>Sterland</a:t>
            </a:r>
            <a:endParaRPr lang="en-US" sz="2800" dirty="0">
              <a:latin typeface="Gill Sans MT"/>
            </a:endParaRPr>
          </a:p>
          <a:p>
            <a:endParaRPr lang="en-US" sz="2400">
              <a:latin typeface="Gill Sans Medium" panose="020B0604020202020204" charset="0"/>
            </a:endParaRPr>
          </a:p>
        </p:txBody>
      </p:sp>
    </p:spTree>
    <p:extLst>
      <p:ext uri="{BB962C8B-B14F-4D97-AF65-F5344CB8AC3E}">
        <p14:creationId xmlns:p14="http://schemas.microsoft.com/office/powerpoint/2010/main" val="278716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42F3-9EBE-42A3-AEFD-70F33427617F}"/>
              </a:ext>
            </a:extLst>
          </p:cNvPr>
          <p:cNvSpPr>
            <a:spLocks noGrp="1"/>
          </p:cNvSpPr>
          <p:nvPr>
            <p:ph type="title"/>
          </p:nvPr>
        </p:nvSpPr>
        <p:spPr/>
        <p:txBody>
          <a:bodyPr/>
          <a:lstStyle/>
          <a:p>
            <a:r>
              <a:rPr lang="en-GB"/>
              <a:t>Looking Ahead</a:t>
            </a:r>
          </a:p>
        </p:txBody>
      </p:sp>
      <p:sp>
        <p:nvSpPr>
          <p:cNvPr id="3" name="Content Placeholder 2">
            <a:extLst>
              <a:ext uri="{FF2B5EF4-FFF2-40B4-BE49-F238E27FC236}">
                <a16:creationId xmlns:a16="http://schemas.microsoft.com/office/drawing/2014/main" id="{B3BC0D48-CC87-1801-2CA2-6D9A416236D4}"/>
              </a:ext>
            </a:extLst>
          </p:cNvPr>
          <p:cNvSpPr>
            <a:spLocks noGrp="1"/>
          </p:cNvSpPr>
          <p:nvPr>
            <p:ph idx="1"/>
          </p:nvPr>
        </p:nvSpPr>
        <p:spPr/>
        <p:txBody>
          <a:bodyPr/>
          <a:lstStyle/>
          <a:p>
            <a:r>
              <a:rPr lang="en-GB"/>
              <a:t>Build internal carbon literacy: embed awareness across staff and artists, shared responsibility across team</a:t>
            </a:r>
          </a:p>
          <a:p>
            <a:r>
              <a:rPr lang="en-GB"/>
              <a:t>Extend advocacy: strengthen relationships with agents, venues, and the wider sector</a:t>
            </a:r>
          </a:p>
          <a:p>
            <a:r>
              <a:rPr lang="en-GB"/>
              <a:t>Embed sustainability early: integrate into planning, touring and promoter conversations; prioritise sustainable travel</a:t>
            </a:r>
          </a:p>
          <a:p>
            <a:r>
              <a:rPr lang="en-GB"/>
              <a:t>Explore sustainability artistically: new commission on place, landscape, and cultural heritage to engage audiences</a:t>
            </a:r>
          </a:p>
        </p:txBody>
      </p:sp>
    </p:spTree>
    <p:extLst>
      <p:ext uri="{BB962C8B-B14F-4D97-AF65-F5344CB8AC3E}">
        <p14:creationId xmlns:p14="http://schemas.microsoft.com/office/powerpoint/2010/main" val="391170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8F3C-ED6B-68F1-EC8E-533B98A36508}"/>
              </a:ext>
            </a:extLst>
          </p:cNvPr>
          <p:cNvSpPr>
            <a:spLocks noGrp="1"/>
          </p:cNvSpPr>
          <p:nvPr>
            <p:ph type="title"/>
          </p:nvPr>
        </p:nvSpPr>
        <p:spPr/>
        <p:txBody>
          <a:bodyPr/>
          <a:lstStyle/>
          <a:p>
            <a:r>
              <a:rPr lang="en-GB"/>
              <a:t>Challenges</a:t>
            </a:r>
          </a:p>
        </p:txBody>
      </p:sp>
      <p:sp>
        <p:nvSpPr>
          <p:cNvPr id="3" name="Content Placeholder 2">
            <a:extLst>
              <a:ext uri="{FF2B5EF4-FFF2-40B4-BE49-F238E27FC236}">
                <a16:creationId xmlns:a16="http://schemas.microsoft.com/office/drawing/2014/main" id="{B15FFBAD-AF96-C378-A439-DE4C19E2F26A}"/>
              </a:ext>
            </a:extLst>
          </p:cNvPr>
          <p:cNvSpPr>
            <a:spLocks noGrp="1"/>
          </p:cNvSpPr>
          <p:nvPr>
            <p:ph idx="1"/>
          </p:nvPr>
        </p:nvSpPr>
        <p:spPr/>
        <p:txBody>
          <a:bodyPr/>
          <a:lstStyle/>
          <a:p>
            <a:pPr lvl="0"/>
            <a:r>
              <a:rPr lang="en-GB"/>
              <a:t>Wanting to move quickly, but broader systems not keeping pace, for example: player terms and conditions while existing structures don’t always allow for this.</a:t>
            </a:r>
          </a:p>
          <a:p>
            <a:pPr lvl="0"/>
            <a:r>
              <a:rPr lang="en-GB"/>
              <a:t>Year-on-year reporting pressure: as a small organisation, our touring footprint can fluctuate significantly, yet there’s an implicit expectation to show continual reductions aligned with 2030 and 2045 net zero targets.</a:t>
            </a:r>
          </a:p>
          <a:p>
            <a:pPr lvl="0"/>
            <a:r>
              <a:rPr lang="en-GB"/>
              <a:t>Competing priorities from funders, particularly balancing internationalism with environmental sustainability, often without clear guidance on how those tensions should be navigated.</a:t>
            </a:r>
          </a:p>
          <a:p>
            <a:endParaRPr lang="en-GB"/>
          </a:p>
        </p:txBody>
      </p:sp>
    </p:spTree>
    <p:extLst>
      <p:ext uri="{BB962C8B-B14F-4D97-AF65-F5344CB8AC3E}">
        <p14:creationId xmlns:p14="http://schemas.microsoft.com/office/powerpoint/2010/main" val="82013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50C9B-1E64-5BC8-BD15-723A08BE9E5A}"/>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0B6F385-C6A6-B3B7-6845-62BA26B6501D}"/>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B07AEFFF-3CC6-92D5-6FC0-030627104B76}"/>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C9CB8852-F268-595E-7BD2-3C9FA5C7811C}"/>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72110AB3-A1E1-E412-8766-135F3708D66F}"/>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4C0CEEB5-5379-83D2-7572-FA063C1E75D4}"/>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097DE3AB-EF71-79D9-5B91-CEF2CD955D4E}"/>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E6D533ED-8A2B-E58F-C93B-292C23987B2F}"/>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93D0E822-D44C-7CFC-3013-EA7A6C457318}"/>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42A599C1-7AEC-82A4-0833-E04D372CD169}"/>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8E2E1AF9-7FBB-6EF4-FC78-21D026CD0545}"/>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08F74246-51AC-A99B-8283-B054C1827A40}"/>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ED9C149B-CB83-EF3B-AE15-B485A87C61E4}"/>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7D8A4644-2B9C-A0E8-D18C-F92445A29401}"/>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6B320295-256D-15C8-91BC-242C168CA815}"/>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48A6562D-D796-F2E2-26A4-9FA1044F54FA}"/>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sz="4400" b="1">
                <a:solidFill>
                  <a:srgbClr val="D5210C"/>
                </a:solidFill>
                <a:latin typeface="Gill Sans MT"/>
              </a:endParaRPr>
            </a:p>
          </p:txBody>
        </p:sp>
        <p:sp>
          <p:nvSpPr>
            <p:cNvPr id="26" name="TextBox 26">
              <a:extLst>
                <a:ext uri="{FF2B5EF4-FFF2-40B4-BE49-F238E27FC236}">
                  <a16:creationId xmlns:a16="http://schemas.microsoft.com/office/drawing/2014/main" id="{3A1ADA11-411A-E6E8-44F3-FDF76B83D24D}"/>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7C5A6C3E-FA91-E80A-CD84-D290E128ED27}"/>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A96366E7-764B-2278-1414-6F32698B7ECB}"/>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AE59FB50-2061-893F-7906-A8140AC5BC7A}"/>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E69E297F-D4C3-DA29-F8C3-76846B0579FE}"/>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1F91F741-0B2D-7955-3876-E3EE334EA61E}"/>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484E5389-6CC7-8BCC-CBBD-9C89D223E724}"/>
              </a:ext>
            </a:extLst>
          </p:cNvPr>
          <p:cNvSpPr txBox="1"/>
          <p:nvPr/>
        </p:nvSpPr>
        <p:spPr>
          <a:xfrm>
            <a:off x="203934" y="2785211"/>
            <a:ext cx="8145785"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b="1">
                <a:latin typeface="Gill Sans MT"/>
              </a:rPr>
              <a:t>ENVIRONMENTAL SUSTAINABILITY</a:t>
            </a:r>
          </a:p>
        </p:txBody>
      </p:sp>
      <p:sp>
        <p:nvSpPr>
          <p:cNvPr id="19" name="TextBox 18">
            <a:extLst>
              <a:ext uri="{FF2B5EF4-FFF2-40B4-BE49-F238E27FC236}">
                <a16:creationId xmlns:a16="http://schemas.microsoft.com/office/drawing/2014/main" id="{C46B0DD3-26ED-5F88-2B17-17840496AF49}"/>
              </a:ext>
            </a:extLst>
          </p:cNvPr>
          <p:cNvSpPr txBox="1"/>
          <p:nvPr/>
        </p:nvSpPr>
        <p:spPr>
          <a:xfrm>
            <a:off x="179427" y="3332783"/>
            <a:ext cx="3746964"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a:latin typeface="Gill Sans MT"/>
              </a:rPr>
              <a:t>10am – 11.15am</a:t>
            </a:r>
          </a:p>
        </p:txBody>
      </p:sp>
      <p:sp>
        <p:nvSpPr>
          <p:cNvPr id="20" name="TextBox 19">
            <a:extLst>
              <a:ext uri="{FF2B5EF4-FFF2-40B4-BE49-F238E27FC236}">
                <a16:creationId xmlns:a16="http://schemas.microsoft.com/office/drawing/2014/main" id="{527F52DA-62F2-F2D5-BA05-6354EDAAC4AA}"/>
              </a:ext>
            </a:extLst>
          </p:cNvPr>
          <p:cNvSpPr txBox="1"/>
          <p:nvPr/>
        </p:nvSpPr>
        <p:spPr>
          <a:xfrm>
            <a:off x="300913" y="4231513"/>
            <a:ext cx="3746964" cy="2185214"/>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dirty="0">
                <a:latin typeface="Gill Sans MT"/>
              </a:rPr>
              <a:t>Nick Jackman (Chair)</a:t>
            </a:r>
          </a:p>
          <a:p>
            <a:r>
              <a:rPr lang="en-US" sz="2800" dirty="0">
                <a:solidFill>
                  <a:srgbClr val="242424"/>
                </a:solidFill>
                <a:highlight>
                  <a:srgbClr val="FFFFFF"/>
                </a:highlight>
                <a:latin typeface="Gill Sans MT"/>
              </a:rPr>
              <a:t>James Hardie</a:t>
            </a:r>
            <a:endParaRPr lang="en-US" sz="2800" dirty="0">
              <a:latin typeface="Gill Sans MT"/>
            </a:endParaRPr>
          </a:p>
          <a:p>
            <a:r>
              <a:rPr lang="en-US" sz="2800" dirty="0">
                <a:solidFill>
                  <a:srgbClr val="242424"/>
                </a:solidFill>
                <a:highlight>
                  <a:srgbClr val="FFFFFF"/>
                </a:highlight>
                <a:latin typeface="Gill Sans MT"/>
              </a:rPr>
              <a:t>Katy Raines</a:t>
            </a:r>
          </a:p>
          <a:p>
            <a:r>
              <a:rPr lang="en-US" sz="2800" dirty="0">
                <a:latin typeface="Gill Sans MT"/>
              </a:rPr>
              <a:t>Katie </a:t>
            </a:r>
            <a:r>
              <a:rPr lang="en-US" sz="2800" dirty="0" err="1">
                <a:latin typeface="Gill Sans MT"/>
              </a:rPr>
              <a:t>Sterland</a:t>
            </a:r>
            <a:endParaRPr lang="en-US" sz="2800" dirty="0">
              <a:latin typeface="Gill Sans MT"/>
            </a:endParaRPr>
          </a:p>
          <a:p>
            <a:endParaRPr lang="en-US" sz="2400">
              <a:latin typeface="Gill Sans Medium" panose="020B0604020202020204" charset="0"/>
            </a:endParaRPr>
          </a:p>
        </p:txBody>
      </p:sp>
    </p:spTree>
    <p:extLst>
      <p:ext uri="{BB962C8B-B14F-4D97-AF65-F5344CB8AC3E}">
        <p14:creationId xmlns:p14="http://schemas.microsoft.com/office/powerpoint/2010/main" val="276016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74142EF4-A36D-DF5E-173B-415550CE7947}"/>
              </a:ext>
            </a:extLst>
          </p:cNvPr>
          <p:cNvSpPr>
            <a:spLocks noGrp="1"/>
          </p:cNvSpPr>
          <p:nvPr>
            <p:ph type="subTitle" idx="1"/>
          </p:nvPr>
        </p:nvSpPr>
        <p:spPr>
          <a:xfrm>
            <a:off x="4554404" y="4222914"/>
            <a:ext cx="5478035" cy="96503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Association of British Orchestras Annual Conference</a:t>
            </a:r>
          </a:p>
        </p:txBody>
      </p:sp>
      <p:sp>
        <p:nvSpPr>
          <p:cNvPr id="13" name="Text Placeholder 12">
            <a:extLst>
              <a:ext uri="{FF2B5EF4-FFF2-40B4-BE49-F238E27FC236}">
                <a16:creationId xmlns:a16="http://schemas.microsoft.com/office/drawing/2014/main" id="{06FF13D7-21F7-20F9-50DD-CDC74FEE806E}"/>
              </a:ext>
            </a:extLst>
          </p:cNvPr>
          <p:cNvSpPr>
            <a:spLocks noGrp="1"/>
          </p:cNvSpPr>
          <p:nvPr>
            <p:ph type="body" sz="quarter" idx="12"/>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t>February 2026</a:t>
            </a:r>
          </a:p>
        </p:txBody>
      </p:sp>
      <p:sp>
        <p:nvSpPr>
          <p:cNvPr id="4" name="Title 3">
            <a:extLst>
              <a:ext uri="{FF2B5EF4-FFF2-40B4-BE49-F238E27FC236}">
                <a16:creationId xmlns:a16="http://schemas.microsoft.com/office/drawing/2014/main" id="{73EC3422-71D9-7834-27FC-D6F10286C46E}"/>
              </a:ext>
            </a:extLst>
          </p:cNvPr>
          <p:cNvSpPr>
            <a:spLocks noGrp="1"/>
          </p:cNvSpPr>
          <p:nvPr>
            <p:ph type="ctrTitle"/>
          </p:nvPr>
        </p:nvSpPr>
        <p:spPr>
          <a:xfrm>
            <a:off x="4554403" y="1312334"/>
            <a:ext cx="6630163" cy="2402639"/>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b="1" dirty="0"/>
              <a:t>Environmental Sustainability:</a:t>
            </a:r>
            <a:br>
              <a:rPr lang="en-GB" b="1" dirty="0"/>
            </a:br>
            <a:r>
              <a:rPr lang="en-GB" b="1" dirty="0"/>
              <a:t>How to get started</a:t>
            </a:r>
            <a:endParaRPr lang="en-GB" dirty="0"/>
          </a:p>
        </p:txBody>
      </p:sp>
    </p:spTree>
    <p:extLst>
      <p:ext uri="{BB962C8B-B14F-4D97-AF65-F5344CB8AC3E}">
        <p14:creationId xmlns:p14="http://schemas.microsoft.com/office/powerpoint/2010/main" val="315372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62D4-555D-A0F2-85DA-0D7BDDA6D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770E1-CCE9-FD85-DC88-9A2BB2698C5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Don’t let perfect be the enemy of the good</a:t>
            </a:r>
          </a:p>
        </p:txBody>
      </p:sp>
      <p:sp>
        <p:nvSpPr>
          <p:cNvPr id="3" name="Content Placeholder 2">
            <a:extLst>
              <a:ext uri="{FF2B5EF4-FFF2-40B4-BE49-F238E27FC236}">
                <a16:creationId xmlns:a16="http://schemas.microsoft.com/office/drawing/2014/main" id="{0B254C03-6860-DBBC-A4A0-564814718E66}"/>
              </a:ext>
            </a:extLst>
          </p:cNvPr>
          <p:cNvSpPr>
            <a:spLocks noGrp="1"/>
          </p:cNvSpPr>
          <p:nvPr>
            <p:ph idx="14"/>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buFont typeface="+mj-lt"/>
              <a:buAutoNum type="arabicPeriod"/>
            </a:pPr>
            <a:r>
              <a:rPr lang="en-GB" sz="2667" dirty="0"/>
              <a:t>Start </a:t>
            </a:r>
            <a:r>
              <a:rPr lang="en-GB" sz="2667" b="1" dirty="0"/>
              <a:t>measuring</a:t>
            </a:r>
            <a:r>
              <a:rPr lang="en-GB" sz="2667" dirty="0"/>
              <a:t> your carbon footprint </a:t>
            </a:r>
          </a:p>
          <a:p>
            <a:pPr marL="457189" indent="-457189">
              <a:buFont typeface="+mj-lt"/>
              <a:buAutoNum type="arabicPeriod"/>
            </a:pPr>
            <a:r>
              <a:rPr lang="en-GB" sz="2667" dirty="0"/>
              <a:t>Set a roadmap with realistic </a:t>
            </a:r>
            <a:r>
              <a:rPr lang="en-GB" sz="2667" b="1" dirty="0"/>
              <a:t>targets</a:t>
            </a:r>
          </a:p>
          <a:p>
            <a:pPr marL="457189" indent="-457189">
              <a:buFont typeface="+mj-lt"/>
              <a:buAutoNum type="arabicPeriod"/>
            </a:pPr>
            <a:r>
              <a:rPr lang="en-GB" sz="2667" dirty="0"/>
              <a:t>Implement key </a:t>
            </a:r>
            <a:r>
              <a:rPr lang="en-GB" sz="2667" b="1" dirty="0"/>
              <a:t>decarbonisation</a:t>
            </a:r>
            <a:r>
              <a:rPr lang="en-GB" sz="2667" dirty="0"/>
              <a:t> levers</a:t>
            </a:r>
          </a:p>
          <a:p>
            <a:pPr marL="457189" indent="-457189">
              <a:buFont typeface="+mj-lt"/>
              <a:buAutoNum type="arabicPeriod"/>
            </a:pPr>
            <a:r>
              <a:rPr lang="en-GB" sz="2667" dirty="0"/>
              <a:t>Contextualise environmental within </a:t>
            </a:r>
            <a:r>
              <a:rPr lang="en-GB" sz="2667" b="1" dirty="0"/>
              <a:t>wider sustainability strategy </a:t>
            </a:r>
          </a:p>
          <a:p>
            <a:pPr marL="0" indent="0">
              <a:buNone/>
            </a:pPr>
            <a:endParaRPr lang="en-GB" sz="2667" dirty="0"/>
          </a:p>
          <a:p>
            <a:endParaRPr lang="en-GB" sz="2667" dirty="0"/>
          </a:p>
        </p:txBody>
      </p:sp>
    </p:spTree>
    <p:extLst>
      <p:ext uri="{BB962C8B-B14F-4D97-AF65-F5344CB8AC3E}">
        <p14:creationId xmlns:p14="http://schemas.microsoft.com/office/powerpoint/2010/main" val="16051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50831-23C8-B593-1C96-2CB00D978C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519D9E-6DEF-7E5F-04B8-E457985AD9A2}"/>
              </a:ext>
            </a:extLst>
          </p:cNvPr>
          <p:cNvSpPr>
            <a:spLocks noGrp="1"/>
          </p:cNvSpPr>
          <p:nvPr>
            <p:ph type="title"/>
          </p:nvPr>
        </p:nvSpPr>
        <p:spPr>
          <a:xfrm>
            <a:off x="1967539" y="1885952"/>
            <a:ext cx="7872876" cy="18299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t>1. Measuring your carbon footprint</a:t>
            </a:r>
          </a:p>
        </p:txBody>
      </p:sp>
    </p:spTree>
    <p:extLst>
      <p:ext uri="{BB962C8B-B14F-4D97-AF65-F5344CB8AC3E}">
        <p14:creationId xmlns:p14="http://schemas.microsoft.com/office/powerpoint/2010/main" val="24583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A750-C6FB-B0D6-D636-64D21DC227EC}"/>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Greenhouse Gas Emissions </a:t>
            </a:r>
          </a:p>
        </p:txBody>
      </p:sp>
      <p:pic>
        <p:nvPicPr>
          <p:cNvPr id="13" name="Picture 12">
            <a:extLst>
              <a:ext uri="{FF2B5EF4-FFF2-40B4-BE49-F238E27FC236}">
                <a16:creationId xmlns:a16="http://schemas.microsoft.com/office/drawing/2014/main" id="{6A65C9E8-82EB-D68F-49E2-A3DB5825E7A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2203" y="1220756"/>
            <a:ext cx="7273088" cy="5066297"/>
          </a:xfrm>
          <a:prstGeom prst="rect">
            <a:avLst/>
          </a:prstGeom>
        </p:spPr>
      </p:pic>
      <p:sp>
        <p:nvSpPr>
          <p:cNvPr id="29" name="Rectangle 28">
            <a:extLst>
              <a:ext uri="{FF2B5EF4-FFF2-40B4-BE49-F238E27FC236}">
                <a16:creationId xmlns:a16="http://schemas.microsoft.com/office/drawing/2014/main" id="{3AC7FF82-A333-B7E9-8BC7-AAB261F5CA9D}"/>
              </a:ext>
            </a:extLst>
          </p:cNvPr>
          <p:cNvSpPr/>
          <p:nvPr/>
        </p:nvSpPr>
        <p:spPr>
          <a:xfrm>
            <a:off x="11002403" y="2180862"/>
            <a:ext cx="1416015" cy="70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i="1" dirty="0">
                <a:solidFill>
                  <a:srgbClr val="1E003D"/>
                </a:solidFill>
                <a:cs typeface="Calibri" panose="020F0502020204030204" pitchFamily="34" charset="0"/>
              </a:rPr>
              <a:t>owned or controlled source</a:t>
            </a:r>
          </a:p>
        </p:txBody>
      </p:sp>
      <p:sp>
        <p:nvSpPr>
          <p:cNvPr id="37" name="Rounded Rectangle 36">
            <a:extLst>
              <a:ext uri="{FF2B5EF4-FFF2-40B4-BE49-F238E27FC236}">
                <a16:creationId xmlns:a16="http://schemas.microsoft.com/office/drawing/2014/main" id="{698B7EA8-5F9B-D768-0B0F-651270D9F898}"/>
              </a:ext>
            </a:extLst>
          </p:cNvPr>
          <p:cNvSpPr/>
          <p:nvPr/>
        </p:nvSpPr>
        <p:spPr>
          <a:xfrm>
            <a:off x="7688342" y="813976"/>
            <a:ext cx="2677471" cy="1366885"/>
          </a:xfrm>
          <a:prstGeom prst="roundRect">
            <a:avLst/>
          </a:prstGeom>
          <a:solidFill>
            <a:srgbClr val="9CDAD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467" b="1" dirty="0"/>
              <a:t>Scope 1</a:t>
            </a:r>
          </a:p>
          <a:p>
            <a:pPr algn="ctr"/>
            <a:r>
              <a:rPr lang="en-GB" sz="1467" b="1" dirty="0">
                <a:solidFill>
                  <a:sysClr val="windowText" lastClr="000000"/>
                </a:solidFill>
              </a:rPr>
              <a:t>Direct emissions</a:t>
            </a:r>
          </a:p>
          <a:p>
            <a:pPr algn="ctr"/>
            <a:r>
              <a:rPr lang="en-GB" sz="1467" dirty="0">
                <a:solidFill>
                  <a:sysClr val="windowText" lastClr="000000"/>
                </a:solidFill>
              </a:rPr>
              <a:t>Use of fuels including natural gas, petrol, diesel, and refrigerants</a:t>
            </a:r>
            <a:endParaRPr lang="en-GB" sz="1467" dirty="0"/>
          </a:p>
        </p:txBody>
      </p:sp>
      <p:sp>
        <p:nvSpPr>
          <p:cNvPr id="38" name="Rounded Rectangle 37">
            <a:extLst>
              <a:ext uri="{FF2B5EF4-FFF2-40B4-BE49-F238E27FC236}">
                <a16:creationId xmlns:a16="http://schemas.microsoft.com/office/drawing/2014/main" id="{54A8C0D1-4514-3875-F0E9-D7E2C3D5F9F3}"/>
              </a:ext>
            </a:extLst>
          </p:cNvPr>
          <p:cNvSpPr/>
          <p:nvPr/>
        </p:nvSpPr>
        <p:spPr>
          <a:xfrm>
            <a:off x="7739010" y="2387017"/>
            <a:ext cx="2677471" cy="1654919"/>
          </a:xfrm>
          <a:prstGeom prst="roundRect">
            <a:avLst/>
          </a:prstGeom>
          <a:solidFill>
            <a:srgbClr val="CACCCD"/>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467" b="1" dirty="0"/>
              <a:t>Scope 2</a:t>
            </a:r>
          </a:p>
          <a:p>
            <a:pPr algn="ctr"/>
            <a:r>
              <a:rPr lang="en-GB" sz="1467" b="1" dirty="0">
                <a:solidFill>
                  <a:sysClr val="windowText" lastClr="000000"/>
                </a:solidFill>
              </a:rPr>
              <a:t>Emissions from purchased indirect energy</a:t>
            </a:r>
            <a:r>
              <a:rPr lang="en-GB" sz="1467" dirty="0">
                <a:solidFill>
                  <a:sysClr val="windowText" lastClr="000000"/>
                </a:solidFill>
              </a:rPr>
              <a:t> Use of electricity, heat, steam &amp; cooling</a:t>
            </a:r>
            <a:endParaRPr lang="en-GB" sz="1467" dirty="0"/>
          </a:p>
        </p:txBody>
      </p:sp>
      <p:sp>
        <p:nvSpPr>
          <p:cNvPr id="39" name="Rounded Rectangle 38">
            <a:extLst>
              <a:ext uri="{FF2B5EF4-FFF2-40B4-BE49-F238E27FC236}">
                <a16:creationId xmlns:a16="http://schemas.microsoft.com/office/drawing/2014/main" id="{353070B7-6C41-916E-C502-7F9695E419C4}"/>
              </a:ext>
            </a:extLst>
          </p:cNvPr>
          <p:cNvSpPr/>
          <p:nvPr/>
        </p:nvSpPr>
        <p:spPr>
          <a:xfrm>
            <a:off x="7739010" y="4497221"/>
            <a:ext cx="3771989" cy="1654919"/>
          </a:xfrm>
          <a:prstGeom prst="roundRect">
            <a:avLst/>
          </a:prstGeom>
          <a:solidFill>
            <a:srgbClr val="C4C2DA"/>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1467" b="1" dirty="0"/>
              <a:t>Scope 3</a:t>
            </a:r>
          </a:p>
          <a:p>
            <a:pPr algn="ctr"/>
            <a:r>
              <a:rPr lang="en-GB" sz="1467" dirty="0">
                <a:solidFill>
                  <a:sysClr val="windowText" lastClr="000000"/>
                </a:solidFill>
              </a:rPr>
              <a:t>All other value chain emissions, both upstream (suppliers) and downstream (customers/audiences)</a:t>
            </a:r>
          </a:p>
          <a:p>
            <a:pPr algn="ctr"/>
            <a:endParaRPr lang="en-GB" sz="1467" dirty="0"/>
          </a:p>
        </p:txBody>
      </p:sp>
      <p:sp>
        <p:nvSpPr>
          <p:cNvPr id="40" name="Right Brace 39">
            <a:extLst>
              <a:ext uri="{FF2B5EF4-FFF2-40B4-BE49-F238E27FC236}">
                <a16:creationId xmlns:a16="http://schemas.microsoft.com/office/drawing/2014/main" id="{C3D3AEC2-1420-2488-AFAD-BE265ADFFD96}"/>
              </a:ext>
            </a:extLst>
          </p:cNvPr>
          <p:cNvSpPr/>
          <p:nvPr/>
        </p:nvSpPr>
        <p:spPr>
          <a:xfrm>
            <a:off x="10181560" y="644691"/>
            <a:ext cx="864096" cy="35523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GB" sz="3200"/>
          </a:p>
        </p:txBody>
      </p:sp>
    </p:spTree>
    <p:extLst>
      <p:ext uri="{BB962C8B-B14F-4D97-AF65-F5344CB8AC3E}">
        <p14:creationId xmlns:p14="http://schemas.microsoft.com/office/powerpoint/2010/main" val="142507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2A7A65F-AC8D-5182-F900-CC47CFC2F4D4}"/>
              </a:ext>
            </a:extLst>
          </p:cNvPr>
          <p:cNvSpPr/>
          <p:nvPr/>
        </p:nvSpPr>
        <p:spPr>
          <a:xfrm>
            <a:off x="7008779" y="1721464"/>
            <a:ext cx="5231904" cy="49718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GB" sz="3200"/>
          </a:p>
        </p:txBody>
      </p:sp>
      <p:sp>
        <p:nvSpPr>
          <p:cNvPr id="2" name="Title 1">
            <a:extLst>
              <a:ext uri="{FF2B5EF4-FFF2-40B4-BE49-F238E27FC236}">
                <a16:creationId xmlns:a16="http://schemas.microsoft.com/office/drawing/2014/main" id="{28C00E2F-9C0A-2D0C-7B59-05BE8C306497}"/>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GHG Emissions Calculations</a:t>
            </a:r>
          </a:p>
        </p:txBody>
      </p:sp>
      <p:sp>
        <p:nvSpPr>
          <p:cNvPr id="3" name="Content Placeholder 2">
            <a:extLst>
              <a:ext uri="{FF2B5EF4-FFF2-40B4-BE49-F238E27FC236}">
                <a16:creationId xmlns:a16="http://schemas.microsoft.com/office/drawing/2014/main" id="{9C276D78-4F1D-04A1-261B-5DE22202CB3F}"/>
              </a:ext>
            </a:extLst>
          </p:cNvPr>
          <p:cNvSpPr>
            <a:spLocks noGrp="1"/>
          </p:cNvSpPr>
          <p:nvPr>
            <p:ph idx="14"/>
          </p:nvPr>
        </p:nvSpPr>
        <p:spPr>
          <a:xfrm>
            <a:off x="7283754" y="2228976"/>
            <a:ext cx="4884844" cy="50070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1867" dirty="0">
                <a:solidFill>
                  <a:schemeClr val="bg1"/>
                </a:solidFill>
              </a:rPr>
              <a:t>Example: London to Manchester</a:t>
            </a:r>
          </a:p>
        </p:txBody>
      </p:sp>
      <p:graphicFrame>
        <p:nvGraphicFramePr>
          <p:cNvPr id="4" name="Content Placeholder 3">
            <a:extLst>
              <a:ext uri="{FF2B5EF4-FFF2-40B4-BE49-F238E27FC236}">
                <a16:creationId xmlns:a16="http://schemas.microsoft.com/office/drawing/2014/main" id="{4F5AD226-C970-5FF5-BD4D-D3E42179DB70}"/>
              </a:ext>
            </a:extLst>
          </p:cNvPr>
          <p:cNvGraphicFramePr>
            <a:graphicFrameLocks/>
          </p:cNvGraphicFramePr>
          <p:nvPr/>
        </p:nvGraphicFramePr>
        <p:xfrm>
          <a:off x="7267456" y="2873594"/>
          <a:ext cx="4714548" cy="3215423"/>
        </p:xfrm>
        <a:graphic>
          <a:graphicData uri="http://schemas.openxmlformats.org/drawingml/2006/table">
            <a:tbl>
              <a:tblPr>
                <a:tableStyleId>{5202B0CA-FC54-4496-8BCA-5EF66A818D29}</a:tableStyleId>
              </a:tblPr>
              <a:tblGrid>
                <a:gridCol w="1178637">
                  <a:extLst>
                    <a:ext uri="{9D8B030D-6E8A-4147-A177-3AD203B41FA5}">
                      <a16:colId xmlns:a16="http://schemas.microsoft.com/office/drawing/2014/main" val="1640919443"/>
                    </a:ext>
                  </a:extLst>
                </a:gridCol>
                <a:gridCol w="914269">
                  <a:extLst>
                    <a:ext uri="{9D8B030D-6E8A-4147-A177-3AD203B41FA5}">
                      <a16:colId xmlns:a16="http://schemas.microsoft.com/office/drawing/2014/main" val="2404864481"/>
                    </a:ext>
                  </a:extLst>
                </a:gridCol>
                <a:gridCol w="1443005">
                  <a:extLst>
                    <a:ext uri="{9D8B030D-6E8A-4147-A177-3AD203B41FA5}">
                      <a16:colId xmlns:a16="http://schemas.microsoft.com/office/drawing/2014/main" val="514729107"/>
                    </a:ext>
                  </a:extLst>
                </a:gridCol>
                <a:gridCol w="1178637">
                  <a:extLst>
                    <a:ext uri="{9D8B030D-6E8A-4147-A177-3AD203B41FA5}">
                      <a16:colId xmlns:a16="http://schemas.microsoft.com/office/drawing/2014/main" val="2014184666"/>
                    </a:ext>
                  </a:extLst>
                </a:gridCol>
              </a:tblGrid>
              <a:tr h="801395">
                <a:tc>
                  <a:txBody>
                    <a:bodyPr/>
                    <a:lstStyle/>
                    <a:p>
                      <a:pPr>
                        <a:buNone/>
                      </a:pPr>
                      <a:r>
                        <a:rPr lang="en-GB" sz="1200" b="1" dirty="0">
                          <a:solidFill>
                            <a:schemeClr val="tx1"/>
                          </a:solidFill>
                          <a:effectLst/>
                        </a:rPr>
                        <a:t>Mode</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1" dirty="0">
                          <a:solidFill>
                            <a:schemeClr val="tx1"/>
                          </a:solidFill>
                          <a:effectLst/>
                        </a:rPr>
                        <a:t>Distance</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1" dirty="0">
                          <a:solidFill>
                            <a:schemeClr val="tx1"/>
                          </a:solidFill>
                          <a:effectLst/>
                        </a:rPr>
                        <a:t>Emission Factor (DESNZ)</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1" dirty="0" err="1">
                          <a:solidFill>
                            <a:schemeClr val="tx1"/>
                          </a:solidFill>
                          <a:effectLst/>
                        </a:rPr>
                        <a:t>CO₂e</a:t>
                      </a:r>
                      <a:r>
                        <a:rPr lang="en-GB" sz="1200" b="1" dirty="0">
                          <a:solidFill>
                            <a:schemeClr val="tx1"/>
                          </a:solidFill>
                          <a:effectLst/>
                        </a:rPr>
                        <a:t> Emissions</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04225"/>
                  </a:ext>
                </a:extLst>
              </a:tr>
              <a:tr h="801395">
                <a:tc>
                  <a:txBody>
                    <a:bodyPr/>
                    <a:lstStyle/>
                    <a:p>
                      <a:pPr>
                        <a:buNone/>
                      </a:pPr>
                      <a:r>
                        <a:rPr lang="en-GB" sz="1200" b="1" dirty="0">
                          <a:solidFill>
                            <a:schemeClr val="tx1"/>
                          </a:solidFill>
                          <a:effectLst/>
                        </a:rPr>
                        <a:t>Train</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0" dirty="0">
                          <a:solidFill>
                            <a:schemeClr val="bg1"/>
                          </a:solidFill>
                          <a:effectLst/>
                        </a:rPr>
                        <a:t>262 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533C"/>
                    </a:solidFill>
                  </a:tcPr>
                </a:tc>
                <a:tc>
                  <a:txBody>
                    <a:bodyPr/>
                    <a:lstStyle/>
                    <a:p>
                      <a:pPr>
                        <a:buNone/>
                      </a:pPr>
                      <a:r>
                        <a:rPr lang="en-GB" sz="1200" b="0" dirty="0">
                          <a:solidFill>
                            <a:schemeClr val="bg1"/>
                          </a:solidFill>
                          <a:effectLst/>
                        </a:rPr>
                        <a:t>0.03546 kg </a:t>
                      </a:r>
                      <a:r>
                        <a:rPr lang="en-GB" sz="1200" b="0" dirty="0" err="1">
                          <a:solidFill>
                            <a:schemeClr val="bg1"/>
                          </a:solidFill>
                          <a:effectLst/>
                        </a:rPr>
                        <a:t>CO₂e</a:t>
                      </a:r>
                      <a:r>
                        <a:rPr lang="en-GB" sz="1200" b="0" dirty="0">
                          <a:solidFill>
                            <a:schemeClr val="bg1"/>
                          </a:solidFill>
                          <a:effectLst/>
                        </a:rPr>
                        <a:t>/passenger-km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buNone/>
                      </a:pPr>
                      <a:r>
                        <a:rPr lang="en-GB" sz="1200" b="0" dirty="0">
                          <a:solidFill>
                            <a:schemeClr val="bg1"/>
                          </a:solidFill>
                          <a:effectLst/>
                        </a:rPr>
                        <a:t>9.3 kg </a:t>
                      </a:r>
                      <a:r>
                        <a:rPr lang="en-GB" sz="1200" b="0" dirty="0" err="1">
                          <a:solidFill>
                            <a:schemeClr val="bg1"/>
                          </a:solidFill>
                          <a:effectLst/>
                        </a:rPr>
                        <a:t>CO₂e</a:t>
                      </a:r>
                      <a:endParaRPr lang="en-GB" sz="1200" b="0" dirty="0">
                        <a:solidFill>
                          <a:schemeClr val="bg1"/>
                        </a:solidFill>
                        <a:effectLst/>
                      </a:endParaRP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65541727"/>
                  </a:ext>
                </a:extLst>
              </a:tr>
              <a:tr h="811237">
                <a:tc>
                  <a:txBody>
                    <a:bodyPr/>
                    <a:lstStyle/>
                    <a:p>
                      <a:pPr>
                        <a:buNone/>
                      </a:pPr>
                      <a:r>
                        <a:rPr lang="en-GB" sz="1200" b="1" dirty="0">
                          <a:solidFill>
                            <a:schemeClr val="tx1"/>
                          </a:solidFill>
                          <a:effectLst/>
                        </a:rPr>
                        <a:t>Car</a:t>
                      </a:r>
                    </a:p>
                    <a:p>
                      <a:pPr>
                        <a:buNone/>
                      </a:pPr>
                      <a:r>
                        <a:rPr lang="en-GB" sz="1200" b="1" dirty="0">
                          <a:solidFill>
                            <a:schemeClr val="tx1"/>
                          </a:solidFill>
                          <a:effectLst/>
                        </a:rPr>
                        <a:t>(Medium-Sized, Petrol, 2 passengers)</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0" dirty="0">
                          <a:solidFill>
                            <a:schemeClr val="bg1"/>
                          </a:solidFill>
                          <a:effectLst/>
                        </a:rPr>
                        <a:t>339 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533C"/>
                    </a:solidFill>
                  </a:tcPr>
                </a:tc>
                <a:tc>
                  <a:txBody>
                    <a:bodyPr/>
                    <a:lstStyle/>
                    <a:p>
                      <a:pPr>
                        <a:buNone/>
                      </a:pPr>
                      <a:r>
                        <a:rPr lang="en-GB" sz="1200" b="0" dirty="0">
                          <a:solidFill>
                            <a:schemeClr val="bg1"/>
                          </a:solidFill>
                          <a:effectLst/>
                        </a:rPr>
                        <a:t>0.17174 kg </a:t>
                      </a:r>
                      <a:r>
                        <a:rPr lang="en-GB" sz="1200" b="0" dirty="0" err="1">
                          <a:solidFill>
                            <a:schemeClr val="bg1"/>
                          </a:solidFill>
                          <a:effectLst/>
                        </a:rPr>
                        <a:t>CO₂e</a:t>
                      </a:r>
                      <a:r>
                        <a:rPr lang="en-GB" sz="1200" b="0" dirty="0">
                          <a:solidFill>
                            <a:schemeClr val="bg1"/>
                          </a:solidFill>
                          <a:effectLst/>
                        </a:rPr>
                        <a:t>/km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buNone/>
                      </a:pPr>
                      <a:r>
                        <a:rPr lang="en-GB" sz="1200" b="0" dirty="0">
                          <a:solidFill>
                            <a:schemeClr val="bg1"/>
                          </a:solidFill>
                          <a:effectLst/>
                        </a:rPr>
                        <a:t>29.1 kg </a:t>
                      </a:r>
                      <a:r>
                        <a:rPr lang="en-GB" sz="1200" b="0" dirty="0" err="1">
                          <a:solidFill>
                            <a:schemeClr val="bg1"/>
                          </a:solidFill>
                          <a:effectLst/>
                        </a:rPr>
                        <a:t>CO₂e</a:t>
                      </a:r>
                      <a:endParaRPr lang="en-GB" sz="1200" b="0" dirty="0">
                        <a:solidFill>
                          <a:schemeClr val="bg1"/>
                        </a:solidFill>
                        <a:effectLst/>
                      </a:endParaRP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84178631"/>
                  </a:ext>
                </a:extLst>
              </a:tr>
              <a:tr h="801395">
                <a:tc>
                  <a:txBody>
                    <a:bodyPr/>
                    <a:lstStyle/>
                    <a:p>
                      <a:pPr>
                        <a:buNone/>
                      </a:pPr>
                      <a:r>
                        <a:rPr lang="en-GB" sz="1200" b="1" dirty="0">
                          <a:solidFill>
                            <a:schemeClr val="tx1"/>
                          </a:solidFill>
                          <a:effectLst/>
                        </a:rPr>
                        <a:t>Plane</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1200" b="0" dirty="0">
                          <a:solidFill>
                            <a:schemeClr val="bg1"/>
                          </a:solidFill>
                          <a:effectLst/>
                        </a:rPr>
                        <a:t>243 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533C"/>
                    </a:solidFill>
                  </a:tcPr>
                </a:tc>
                <a:tc>
                  <a:txBody>
                    <a:bodyPr/>
                    <a:lstStyle/>
                    <a:p>
                      <a:pPr>
                        <a:buNone/>
                      </a:pPr>
                      <a:r>
                        <a:rPr lang="en-GB" sz="1200" b="0" dirty="0">
                          <a:solidFill>
                            <a:schemeClr val="bg1"/>
                          </a:solidFill>
                          <a:effectLst/>
                        </a:rPr>
                        <a:t>0.22928 kg </a:t>
                      </a:r>
                      <a:r>
                        <a:rPr lang="en-GB" sz="1200" b="0" dirty="0" err="1">
                          <a:solidFill>
                            <a:schemeClr val="bg1"/>
                          </a:solidFill>
                          <a:effectLst/>
                        </a:rPr>
                        <a:t>CO₂e</a:t>
                      </a:r>
                      <a:r>
                        <a:rPr lang="en-GB" sz="1200" b="0" dirty="0">
                          <a:solidFill>
                            <a:schemeClr val="bg1"/>
                          </a:solidFill>
                          <a:effectLst/>
                        </a:rPr>
                        <a:t>/passenger-km</a:t>
                      </a: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buNone/>
                      </a:pPr>
                      <a:r>
                        <a:rPr lang="en-GB" sz="1200" b="0" dirty="0">
                          <a:solidFill>
                            <a:schemeClr val="bg1"/>
                          </a:solidFill>
                          <a:effectLst/>
                        </a:rPr>
                        <a:t>55.7 kg </a:t>
                      </a:r>
                      <a:r>
                        <a:rPr lang="en-GB" sz="1200" b="0" dirty="0" err="1">
                          <a:solidFill>
                            <a:schemeClr val="bg1"/>
                          </a:solidFill>
                          <a:effectLst/>
                        </a:rPr>
                        <a:t>CO₂e</a:t>
                      </a:r>
                      <a:endParaRPr lang="en-GB" sz="1200" b="0" dirty="0">
                        <a:solidFill>
                          <a:schemeClr val="bg1"/>
                        </a:solidFill>
                        <a:effectLst/>
                      </a:endParaRPr>
                    </a:p>
                  </a:txBody>
                  <a:tcPr marL="79717" marR="79717" marT="39859" marB="398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764074343"/>
                  </a:ext>
                </a:extLst>
              </a:tr>
            </a:tbl>
          </a:graphicData>
        </a:graphic>
      </p:graphicFrame>
      <p:grpSp>
        <p:nvGrpSpPr>
          <p:cNvPr id="5" name="Group 4">
            <a:extLst>
              <a:ext uri="{FF2B5EF4-FFF2-40B4-BE49-F238E27FC236}">
                <a16:creationId xmlns:a16="http://schemas.microsoft.com/office/drawing/2014/main" id="{D32C2B60-6239-4501-714E-9F4E1C560A50}"/>
              </a:ext>
            </a:extLst>
          </p:cNvPr>
          <p:cNvGrpSpPr/>
          <p:nvPr/>
        </p:nvGrpSpPr>
        <p:grpSpPr>
          <a:xfrm>
            <a:off x="508070" y="1508787"/>
            <a:ext cx="5971972" cy="1152128"/>
            <a:chOff x="640458" y="1645578"/>
            <a:chExt cx="4924425" cy="819138"/>
          </a:xfrm>
        </p:grpSpPr>
        <p:sp>
          <p:nvSpPr>
            <p:cNvPr id="6" name="Rectangle: Rounded Corners 5">
              <a:extLst>
                <a:ext uri="{FF2B5EF4-FFF2-40B4-BE49-F238E27FC236}">
                  <a16:creationId xmlns:a16="http://schemas.microsoft.com/office/drawing/2014/main" id="{CD263B64-B11A-A82B-4E4E-66ADBA4C5824}"/>
                </a:ext>
              </a:extLst>
            </p:cNvPr>
            <p:cNvSpPr/>
            <p:nvPr/>
          </p:nvSpPr>
          <p:spPr>
            <a:xfrm>
              <a:off x="640458" y="1645578"/>
              <a:ext cx="1285875" cy="683443"/>
            </a:xfrm>
            <a:prstGeom prst="roundRect">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67" b="1" dirty="0"/>
                <a:t>Data </a:t>
              </a:r>
              <a:r>
                <a:rPr lang="en-US" sz="1400" b="1" i="1" dirty="0"/>
                <a:t>(Energy Consumption)</a:t>
              </a:r>
              <a:endParaRPr lang="en-GB" sz="1867" b="1" i="1" dirty="0"/>
            </a:p>
          </p:txBody>
        </p:sp>
        <p:sp>
          <p:nvSpPr>
            <p:cNvPr id="7" name="Rectangle: Rounded Corners 6">
              <a:extLst>
                <a:ext uri="{FF2B5EF4-FFF2-40B4-BE49-F238E27FC236}">
                  <a16:creationId xmlns:a16="http://schemas.microsoft.com/office/drawing/2014/main" id="{23CE78FA-A61E-9759-E66D-F5F44B90938A}"/>
                </a:ext>
              </a:extLst>
            </p:cNvPr>
            <p:cNvSpPr/>
            <p:nvPr/>
          </p:nvSpPr>
          <p:spPr>
            <a:xfrm>
              <a:off x="2393058" y="1645578"/>
              <a:ext cx="1285875" cy="68344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67" b="1" dirty="0"/>
                <a:t>Emission Factor</a:t>
              </a:r>
              <a:endParaRPr lang="en-GB" sz="1867" b="1" dirty="0"/>
            </a:p>
          </p:txBody>
        </p:sp>
        <p:sp>
          <p:nvSpPr>
            <p:cNvPr id="8" name="Rectangle: Rounded Corners 7">
              <a:extLst>
                <a:ext uri="{FF2B5EF4-FFF2-40B4-BE49-F238E27FC236}">
                  <a16:creationId xmlns:a16="http://schemas.microsoft.com/office/drawing/2014/main" id="{CB69F8D2-3D84-E098-D4D0-0452B7C9E4AC}"/>
                </a:ext>
              </a:extLst>
            </p:cNvPr>
            <p:cNvSpPr/>
            <p:nvPr/>
          </p:nvSpPr>
          <p:spPr>
            <a:xfrm>
              <a:off x="4279008" y="1645578"/>
              <a:ext cx="1285875" cy="68344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67" b="1" dirty="0">
                  <a:solidFill>
                    <a:schemeClr val="bg1"/>
                  </a:solidFill>
                </a:rPr>
                <a:t>Emissions</a:t>
              </a:r>
            </a:p>
          </p:txBody>
        </p:sp>
        <p:sp>
          <p:nvSpPr>
            <p:cNvPr id="9" name="TextBox 8">
              <a:extLst>
                <a:ext uri="{FF2B5EF4-FFF2-40B4-BE49-F238E27FC236}">
                  <a16:creationId xmlns:a16="http://schemas.microsoft.com/office/drawing/2014/main" id="{E9F662F6-EB6E-8023-9188-CC1159F9B96D}"/>
                </a:ext>
              </a:extLst>
            </p:cNvPr>
            <p:cNvSpPr txBox="1"/>
            <p:nvPr/>
          </p:nvSpPr>
          <p:spPr>
            <a:xfrm>
              <a:off x="2070830" y="1796787"/>
              <a:ext cx="904875" cy="667929"/>
            </a:xfrm>
            <a:prstGeom prst="rect">
              <a:avLst/>
            </a:prstGeom>
          </p:spPr>
          <p:txBody>
            <a:bodyPr vert="horz" wrap="square"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l">
                <a:buFont typeface="Wingdings" panose="05000000000000000000" pitchFamily="2" charset="2"/>
                <a:buNone/>
              </a:pPr>
              <a:r>
                <a:rPr lang="en-US" sz="2667" b="1" dirty="0"/>
                <a:t>x</a:t>
              </a:r>
              <a:endParaRPr lang="en-GB" sz="1600" b="1" dirty="0"/>
            </a:p>
          </p:txBody>
        </p:sp>
        <p:sp>
          <p:nvSpPr>
            <p:cNvPr id="10" name="TextBox 9">
              <a:extLst>
                <a:ext uri="{FF2B5EF4-FFF2-40B4-BE49-F238E27FC236}">
                  <a16:creationId xmlns:a16="http://schemas.microsoft.com/office/drawing/2014/main" id="{9E705539-B943-55B5-FC36-02A82E24572E}"/>
                </a:ext>
              </a:extLst>
            </p:cNvPr>
            <p:cNvSpPr txBox="1"/>
            <p:nvPr/>
          </p:nvSpPr>
          <p:spPr>
            <a:xfrm>
              <a:off x="3899630" y="1796787"/>
              <a:ext cx="904875" cy="667929"/>
            </a:xfrm>
            <a:prstGeom prst="rect">
              <a:avLst/>
            </a:prstGeom>
          </p:spPr>
          <p:txBody>
            <a:bodyPr vert="horz" wrap="square"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l">
                <a:buFont typeface="Wingdings" panose="05000000000000000000" pitchFamily="2" charset="2"/>
                <a:buNone/>
              </a:pPr>
              <a:r>
                <a:rPr lang="en-US" sz="2667" b="1" dirty="0"/>
                <a:t>=</a:t>
              </a:r>
              <a:endParaRPr lang="en-GB" sz="1600" b="1" dirty="0"/>
            </a:p>
          </p:txBody>
        </p:sp>
      </p:grpSp>
      <p:sp>
        <p:nvSpPr>
          <p:cNvPr id="11" name="TextBox 10">
            <a:extLst>
              <a:ext uri="{FF2B5EF4-FFF2-40B4-BE49-F238E27FC236}">
                <a16:creationId xmlns:a16="http://schemas.microsoft.com/office/drawing/2014/main" id="{1DDBC887-9E30-A429-0A23-3EDBC0A18EA4}"/>
              </a:ext>
            </a:extLst>
          </p:cNvPr>
          <p:cNvSpPr txBox="1"/>
          <p:nvPr/>
        </p:nvSpPr>
        <p:spPr>
          <a:xfrm>
            <a:off x="281515" y="732091"/>
            <a:ext cx="1091088" cy="1286115"/>
          </a:xfrm>
          <a:prstGeom prst="rect">
            <a:avLst/>
          </a:prstGeom>
        </p:spPr>
        <p:txBody>
          <a:bodyPr vert="horz" wrap="square"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l">
              <a:buFont typeface="Wingdings" panose="05000000000000000000" pitchFamily="2" charset="2"/>
              <a:buNone/>
            </a:pPr>
            <a:endParaRPr lang="en-GB" sz="1867"/>
          </a:p>
        </p:txBody>
      </p:sp>
      <p:sp>
        <p:nvSpPr>
          <p:cNvPr id="12" name="TextBox 11">
            <a:extLst>
              <a:ext uri="{FF2B5EF4-FFF2-40B4-BE49-F238E27FC236}">
                <a16:creationId xmlns:a16="http://schemas.microsoft.com/office/drawing/2014/main" id="{2CE563EA-A830-7C25-C436-B3137E00F2F8}"/>
              </a:ext>
            </a:extLst>
          </p:cNvPr>
          <p:cNvSpPr txBox="1"/>
          <p:nvPr/>
        </p:nvSpPr>
        <p:spPr>
          <a:xfrm>
            <a:off x="2107339" y="2982678"/>
            <a:ext cx="2688300" cy="1529525"/>
          </a:xfrm>
          <a:prstGeom prst="rect">
            <a:avLst/>
          </a:prstGeom>
        </p:spPr>
        <p:txBody>
          <a:bodyPr vert="horz" wrap="square"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just">
              <a:spcAft>
                <a:spcPts val="800"/>
              </a:spcAft>
              <a:buFont typeface="Wingdings" panose="05000000000000000000" pitchFamily="2" charset="2"/>
              <a:buNone/>
            </a:pPr>
            <a:r>
              <a:rPr lang="en-US" sz="1467" dirty="0"/>
              <a:t>Emissions factors quantify the amount of GHG emissions produced per unit of activity. Most GHG inventories use emissions factors from public datasets such as </a:t>
            </a:r>
            <a:r>
              <a:rPr lang="en-US" sz="1467" dirty="0">
                <a:hlinkClick r:id="rId3"/>
              </a:rPr>
              <a:t>DESNZ</a:t>
            </a:r>
            <a:r>
              <a:rPr lang="en-US" sz="1467" dirty="0"/>
              <a:t> or </a:t>
            </a:r>
            <a:r>
              <a:rPr lang="en-US" sz="1467" dirty="0">
                <a:hlinkClick r:id="rId4"/>
              </a:rPr>
              <a:t>IEA</a:t>
            </a:r>
            <a:r>
              <a:rPr lang="en-US" sz="1467" dirty="0"/>
              <a:t>. </a:t>
            </a:r>
            <a:endParaRPr lang="en-GB" sz="1467" dirty="0"/>
          </a:p>
        </p:txBody>
      </p:sp>
      <p:sp>
        <p:nvSpPr>
          <p:cNvPr id="15" name="Right Brace 14">
            <a:extLst>
              <a:ext uri="{FF2B5EF4-FFF2-40B4-BE49-F238E27FC236}">
                <a16:creationId xmlns:a16="http://schemas.microsoft.com/office/drawing/2014/main" id="{9FF65508-0605-2C83-9D28-6D6E7507F34A}"/>
              </a:ext>
            </a:extLst>
          </p:cNvPr>
          <p:cNvSpPr/>
          <p:nvPr/>
        </p:nvSpPr>
        <p:spPr>
          <a:xfrm rot="5400000">
            <a:off x="3263763" y="1851812"/>
            <a:ext cx="375455" cy="16681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GB" sz="3200"/>
          </a:p>
        </p:txBody>
      </p:sp>
      <p:sp>
        <p:nvSpPr>
          <p:cNvPr id="18" name="TextBox 17">
            <a:extLst>
              <a:ext uri="{FF2B5EF4-FFF2-40B4-BE49-F238E27FC236}">
                <a16:creationId xmlns:a16="http://schemas.microsoft.com/office/drawing/2014/main" id="{29B69B36-6554-80DC-16F6-2FA8E08AF193}"/>
              </a:ext>
            </a:extLst>
          </p:cNvPr>
          <p:cNvSpPr txBox="1"/>
          <p:nvPr/>
        </p:nvSpPr>
        <p:spPr>
          <a:xfrm>
            <a:off x="508070" y="5004632"/>
            <a:ext cx="6198527" cy="1234761"/>
          </a:xfrm>
          <a:prstGeom prst="rect">
            <a:avLst/>
          </a:prstGeom>
        </p:spPr>
        <p:txBody>
          <a:bodyPr vert="horz" wrap="square"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lvl="1" indent="-239994" defTabSz="914377">
              <a:spcBef>
                <a:spcPts val="400"/>
              </a:spcBef>
              <a:spcAft>
                <a:spcPts val="800"/>
              </a:spcAft>
              <a:buClr>
                <a:schemeClr val="accent2"/>
              </a:buClr>
              <a:buFont typeface="Wingdings" panose="05000000000000000000" pitchFamily="2" charset="2"/>
              <a:buChar char="§"/>
            </a:pPr>
            <a:r>
              <a:rPr lang="en-GB" sz="2133" dirty="0"/>
              <a:t>Utilise free online tools that can make these calculations:</a:t>
            </a:r>
          </a:p>
          <a:p>
            <a:pPr marL="609585" lvl="2" defTabSz="914377">
              <a:spcBef>
                <a:spcPts val="400"/>
              </a:spcBef>
              <a:spcAft>
                <a:spcPts val="800"/>
              </a:spcAft>
              <a:buClr>
                <a:schemeClr val="accent2"/>
              </a:buClr>
            </a:pPr>
            <a:r>
              <a:rPr lang="en-GB" sz="2133" i="1" dirty="0"/>
              <a:t>e.g. Julie’s Bicycle, REVERB, </a:t>
            </a:r>
            <a:r>
              <a:rPr lang="en-GB" sz="2133" i="1" dirty="0" err="1"/>
              <a:t>Atmosfair</a:t>
            </a:r>
            <a:endParaRPr lang="en-GB" sz="2133" i="1" dirty="0"/>
          </a:p>
        </p:txBody>
      </p:sp>
    </p:spTree>
    <p:extLst>
      <p:ext uri="{BB962C8B-B14F-4D97-AF65-F5344CB8AC3E}">
        <p14:creationId xmlns:p14="http://schemas.microsoft.com/office/powerpoint/2010/main" val="169969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3927-C897-9964-E1F0-D72D0ACA632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Carbon Footprint</a:t>
            </a:r>
          </a:p>
        </p:txBody>
      </p:sp>
      <p:graphicFrame>
        <p:nvGraphicFramePr>
          <p:cNvPr id="4" name="Chart 3">
            <a:extLst>
              <a:ext uri="{FF2B5EF4-FFF2-40B4-BE49-F238E27FC236}">
                <a16:creationId xmlns:a16="http://schemas.microsoft.com/office/drawing/2014/main" id="{BF252C82-E524-4172-B8EA-CDB7D10538A2}"/>
              </a:ext>
            </a:extLst>
          </p:cNvPr>
          <p:cNvGraphicFramePr>
            <a:graphicFrameLocks/>
          </p:cNvGraphicFramePr>
          <p:nvPr/>
        </p:nvGraphicFramePr>
        <p:xfrm>
          <a:off x="3983766" y="-405213"/>
          <a:ext cx="5557105" cy="479432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3A402BD0-3D67-0CC2-4729-C7704ECADB6F}"/>
              </a:ext>
            </a:extLst>
          </p:cNvPr>
          <p:cNvSpPr>
            <a:spLocks noGrp="1"/>
          </p:cNvSpPr>
          <p:nvPr>
            <p:ph idx="14"/>
          </p:nvPr>
        </p:nvSpPr>
        <p:spPr>
          <a:xfrm>
            <a:off x="635093" y="1460501"/>
            <a:ext cx="4116759" cy="459740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Your Scope 1 &amp; 2 emissions are where you have direct control. </a:t>
            </a:r>
          </a:p>
          <a:p>
            <a:r>
              <a:rPr lang="en-GB" dirty="0"/>
              <a:t>It is likely the majority of your emissions will sit in Scope 3:</a:t>
            </a:r>
          </a:p>
          <a:p>
            <a:pPr marL="239994" lvl="1" indent="0">
              <a:buNone/>
            </a:pPr>
            <a:r>
              <a:rPr lang="en-GB" dirty="0"/>
              <a:t>The vast majority of which will be Business Travel (touring) and Audience Travel.</a:t>
            </a:r>
          </a:p>
        </p:txBody>
      </p:sp>
      <p:graphicFrame>
        <p:nvGraphicFramePr>
          <p:cNvPr id="18" name="Chart 17">
            <a:extLst>
              <a:ext uri="{FF2B5EF4-FFF2-40B4-BE49-F238E27FC236}">
                <a16:creationId xmlns:a16="http://schemas.microsoft.com/office/drawing/2014/main" id="{A8922973-B7A1-ED92-26E5-75C1ACB6FC8C}"/>
              </a:ext>
            </a:extLst>
          </p:cNvPr>
          <p:cNvGraphicFramePr>
            <a:graphicFrameLocks/>
          </p:cNvGraphicFramePr>
          <p:nvPr/>
        </p:nvGraphicFramePr>
        <p:xfrm>
          <a:off x="5754636" y="1730706"/>
          <a:ext cx="7956139" cy="531680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5EC0C53-2143-80D6-D0A8-FBAE315A4C7D}"/>
              </a:ext>
            </a:extLst>
          </p:cNvPr>
          <p:cNvSpPr txBox="1"/>
          <p:nvPr/>
        </p:nvSpPr>
        <p:spPr>
          <a:xfrm>
            <a:off x="7632172" y="250830"/>
            <a:ext cx="2484577" cy="984885"/>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rtl="0">
              <a:defRPr sz="1400" b="0" i="0" u="none" strike="noStrike" kern="1200" spc="0" baseline="0">
                <a:solidFill>
                  <a:srgbClr val="1E1E1E">
                    <a:lumMod val="65000"/>
                    <a:lumOff val="35000"/>
                  </a:srgbClr>
                </a:solidFill>
                <a:latin typeface="+mn-lt"/>
                <a:ea typeface="+mn-ea"/>
                <a:cs typeface="+mn-cs"/>
              </a:defRPr>
            </a:pPr>
            <a:r>
              <a:rPr lang="en-GB" sz="1867" i="1" dirty="0"/>
              <a:t>Example</a:t>
            </a:r>
            <a:r>
              <a:rPr lang="en-GB" sz="1867" i="1" baseline="0" dirty="0"/>
              <a:t> emissions breakdown for an orchestra</a:t>
            </a:r>
            <a:endParaRPr lang="en-GB" sz="1867" i="1" dirty="0"/>
          </a:p>
        </p:txBody>
      </p:sp>
      <p:sp>
        <p:nvSpPr>
          <p:cNvPr id="22" name="TextBox 21">
            <a:extLst>
              <a:ext uri="{FF2B5EF4-FFF2-40B4-BE49-F238E27FC236}">
                <a16:creationId xmlns:a16="http://schemas.microsoft.com/office/drawing/2014/main" id="{2D7D6E21-709A-9235-9D94-04C420C75557}"/>
              </a:ext>
            </a:extLst>
          </p:cNvPr>
          <p:cNvSpPr txBox="1"/>
          <p:nvPr/>
        </p:nvSpPr>
        <p:spPr>
          <a:xfrm>
            <a:off x="4111559" y="5082235"/>
            <a:ext cx="3540695" cy="954300"/>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rtl="0">
              <a:defRPr sz="1400" b="0" i="0" u="none" strike="noStrike" kern="1200" spc="0" baseline="0">
                <a:solidFill>
                  <a:srgbClr val="1E1E1E">
                    <a:lumMod val="65000"/>
                    <a:lumOff val="35000"/>
                  </a:srgbClr>
                </a:solidFill>
                <a:latin typeface="+mn-lt"/>
                <a:ea typeface="+mn-ea"/>
                <a:cs typeface="+mn-cs"/>
              </a:defRPr>
            </a:pPr>
            <a:r>
              <a:rPr lang="en-GB" sz="1867" i="1" dirty="0"/>
              <a:t>Example</a:t>
            </a:r>
            <a:r>
              <a:rPr lang="en-GB" sz="1867" i="1" baseline="0" dirty="0"/>
              <a:t> emissions breakdown for an orchestra highlighting key Scope 3 categories</a:t>
            </a:r>
            <a:endParaRPr lang="en-GB" sz="1867" i="1" dirty="0"/>
          </a:p>
        </p:txBody>
      </p:sp>
    </p:spTree>
    <p:extLst>
      <p:ext uri="{BB962C8B-B14F-4D97-AF65-F5344CB8AC3E}">
        <p14:creationId xmlns:p14="http://schemas.microsoft.com/office/powerpoint/2010/main" val="193411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653F-81DA-FAA0-955F-BD181F37757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Guidance for Measurement</a:t>
            </a:r>
          </a:p>
        </p:txBody>
      </p:sp>
      <p:sp>
        <p:nvSpPr>
          <p:cNvPr id="3" name="Content Placeholder 2">
            <a:extLst>
              <a:ext uri="{FF2B5EF4-FFF2-40B4-BE49-F238E27FC236}">
                <a16:creationId xmlns:a16="http://schemas.microsoft.com/office/drawing/2014/main" id="{3F1CDC6A-0539-2FAD-04E7-130C9F9C8BAD}"/>
              </a:ext>
            </a:extLst>
          </p:cNvPr>
          <p:cNvSpPr>
            <a:spLocks noGrp="1"/>
          </p:cNvSpPr>
          <p:nvPr>
            <p:ph idx="14"/>
          </p:nvPr>
        </p:nvSpPr>
        <p:spPr>
          <a:xfrm>
            <a:off x="635093" y="1460501"/>
            <a:ext cx="10916476" cy="5136851"/>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It is best practise to report carbon emissions using Greenhouse Gas Protocol, splitting data by Scope 1, 2 and 3. </a:t>
            </a:r>
          </a:p>
          <a:p>
            <a:r>
              <a:rPr lang="en-GB" dirty="0"/>
              <a:t>Depending on the location of touring in a given year, an orchestra’s footprint may fluctuate significantly. </a:t>
            </a:r>
          </a:p>
          <a:p>
            <a:pPr lvl="1"/>
            <a:r>
              <a:rPr lang="en-GB" dirty="0"/>
              <a:t>If this is the case, we suggest you use a rolling average (e.g. three years) to more clearly see a general trend line. </a:t>
            </a:r>
          </a:p>
          <a:p>
            <a:pPr marL="0" indent="0">
              <a:buNone/>
            </a:pPr>
            <a:endParaRPr lang="en-GB" dirty="0"/>
          </a:p>
          <a:p>
            <a:endParaRPr lang="en-GB" dirty="0"/>
          </a:p>
        </p:txBody>
      </p:sp>
    </p:spTree>
    <p:extLst>
      <p:ext uri="{BB962C8B-B14F-4D97-AF65-F5344CB8AC3E}">
        <p14:creationId xmlns:p14="http://schemas.microsoft.com/office/powerpoint/2010/main" val="96802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625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511800" cy="6858000"/>
            <a:chOff x="0" y="0"/>
            <a:chExt cx="2177501" cy="2709333"/>
          </a:xfrm>
        </p:grpSpPr>
        <p:sp>
          <p:nvSpPr>
            <p:cNvPr id="3" name="Freeform 3"/>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327"/>
                </a:lnSpc>
              </a:pPr>
              <a:endParaRPr sz="800"/>
            </a:p>
          </p:txBody>
        </p:sp>
      </p:grpSp>
      <p:grpSp>
        <p:nvGrpSpPr>
          <p:cNvPr id="5" name="Group 5"/>
          <p:cNvGrpSpPr/>
          <p:nvPr/>
        </p:nvGrpSpPr>
        <p:grpSpPr>
          <a:xfrm>
            <a:off x="444500" y="444500"/>
            <a:ext cx="4591050" cy="5969000"/>
            <a:chOff x="0" y="0"/>
            <a:chExt cx="812800" cy="1056752"/>
          </a:xfrm>
        </p:grpSpPr>
        <p:sp>
          <p:nvSpPr>
            <p:cNvPr id="6" name="Freeform 6"/>
            <p:cNvSpPr/>
            <p:nvPr/>
          </p:nvSpPr>
          <p:spPr>
            <a:xfrm>
              <a:off x="0" y="0"/>
              <a:ext cx="812800" cy="1056752"/>
            </a:xfrm>
            <a:custGeom>
              <a:avLst/>
              <a:gdLst/>
              <a:ahLst/>
              <a:cxnLst/>
              <a:rect l="l" t="t" r="r" b="b"/>
              <a:pathLst>
                <a:path w="812800" h="1056752">
                  <a:moveTo>
                    <a:pt x="44968" y="0"/>
                  </a:moveTo>
                  <a:lnTo>
                    <a:pt x="767832" y="0"/>
                  </a:lnTo>
                  <a:cubicBezTo>
                    <a:pt x="779758" y="0"/>
                    <a:pt x="791196" y="4738"/>
                    <a:pt x="799629" y="13171"/>
                  </a:cubicBezTo>
                  <a:cubicBezTo>
                    <a:pt x="808062" y="21604"/>
                    <a:pt x="812800" y="33042"/>
                    <a:pt x="812800" y="44968"/>
                  </a:cubicBezTo>
                  <a:lnTo>
                    <a:pt x="812800" y="1011784"/>
                  </a:lnTo>
                  <a:cubicBezTo>
                    <a:pt x="812800" y="1023711"/>
                    <a:pt x="808062" y="1035148"/>
                    <a:pt x="799629" y="1043582"/>
                  </a:cubicBezTo>
                  <a:cubicBezTo>
                    <a:pt x="791196" y="1052015"/>
                    <a:pt x="779758" y="1056752"/>
                    <a:pt x="767832" y="1056752"/>
                  </a:cubicBezTo>
                  <a:lnTo>
                    <a:pt x="44968" y="1056752"/>
                  </a:lnTo>
                  <a:cubicBezTo>
                    <a:pt x="33042" y="1056752"/>
                    <a:pt x="21604" y="1052015"/>
                    <a:pt x="13171" y="1043582"/>
                  </a:cubicBezTo>
                  <a:cubicBezTo>
                    <a:pt x="4738" y="1035148"/>
                    <a:pt x="0" y="1023711"/>
                    <a:pt x="0" y="1011784"/>
                  </a:cubicBezTo>
                  <a:lnTo>
                    <a:pt x="0" y="44968"/>
                  </a:lnTo>
                  <a:cubicBezTo>
                    <a:pt x="0" y="33042"/>
                    <a:pt x="4738" y="21604"/>
                    <a:pt x="13171" y="13171"/>
                  </a:cubicBezTo>
                  <a:cubicBezTo>
                    <a:pt x="21604" y="4738"/>
                    <a:pt x="33042" y="0"/>
                    <a:pt x="44968" y="0"/>
                  </a:cubicBezTo>
                  <a:close/>
                </a:path>
              </a:pathLst>
            </a:custGeom>
            <a:blipFill>
              <a:blip r:embed="rId2"/>
              <a:stretch>
                <a:fillRect t="-271" b="-27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7" name="Freeform 7"/>
          <p:cNvSpPr/>
          <p:nvPr/>
        </p:nvSpPr>
        <p:spPr>
          <a:xfrm>
            <a:off x="10052920" y="6042792"/>
            <a:ext cx="1694581" cy="513793"/>
          </a:xfrm>
          <a:custGeom>
            <a:avLst/>
            <a:gdLst/>
            <a:ahLst/>
            <a:cxnLst/>
            <a:rect l="l" t="t" r="r" b="b"/>
            <a:pathLst>
              <a:path w="2541871" h="770689">
                <a:moveTo>
                  <a:pt x="0" y="0"/>
                </a:moveTo>
                <a:lnTo>
                  <a:pt x="2541871" y="0"/>
                </a:lnTo>
                <a:lnTo>
                  <a:pt x="2541871" y="770689"/>
                </a:lnTo>
                <a:lnTo>
                  <a:pt x="0" y="77068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8" name="Group 8"/>
          <p:cNvGrpSpPr/>
          <p:nvPr/>
        </p:nvGrpSpPr>
        <p:grpSpPr>
          <a:xfrm>
            <a:off x="6197600" y="444500"/>
            <a:ext cx="5549900" cy="2750029"/>
            <a:chOff x="0" y="0"/>
            <a:chExt cx="11099800" cy="5500057"/>
          </a:xfrm>
        </p:grpSpPr>
        <p:sp>
          <p:nvSpPr>
            <p:cNvPr id="9" name="TextBox 9"/>
            <p:cNvSpPr txBox="1"/>
            <p:nvPr/>
          </p:nvSpPr>
          <p:spPr>
            <a:xfrm>
              <a:off x="0" y="5005334"/>
              <a:ext cx="11099800" cy="4947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pPr>
              <a:endParaRPr sz="800"/>
            </a:p>
          </p:txBody>
        </p:sp>
        <p:sp>
          <p:nvSpPr>
            <p:cNvPr id="10" name="TextBox 10"/>
            <p:cNvSpPr txBox="1"/>
            <p:nvPr/>
          </p:nvSpPr>
          <p:spPr>
            <a:xfrm>
              <a:off x="0" y="142875"/>
              <a:ext cx="11099800" cy="440095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8416"/>
                </a:lnSpc>
              </a:pPr>
              <a:r>
                <a:rPr lang="en-US" sz="7920" b="1">
                  <a:solidFill>
                    <a:srgbClr val="331975"/>
                  </a:solidFill>
                  <a:latin typeface="Montserrat 2"/>
                  <a:ea typeface="Montserrat 2"/>
                  <a:cs typeface="Montserrat 2"/>
                  <a:sym typeface="Montserrat 2"/>
                </a:rPr>
                <a:t>Why bother?</a:t>
              </a:r>
            </a:p>
          </p:txBody>
        </p:sp>
      </p:grpSp>
      <p:grpSp>
        <p:nvGrpSpPr>
          <p:cNvPr id="11" name="Group 11"/>
          <p:cNvGrpSpPr/>
          <p:nvPr/>
        </p:nvGrpSpPr>
        <p:grpSpPr>
          <a:xfrm>
            <a:off x="6197600" y="5824894"/>
            <a:ext cx="5549900" cy="578050"/>
            <a:chOff x="0" y="-38100"/>
            <a:chExt cx="11099800" cy="1156100"/>
          </a:xfrm>
        </p:grpSpPr>
        <p:sp>
          <p:nvSpPr>
            <p:cNvPr id="12" name="TextBox 12"/>
            <p:cNvSpPr txBox="1"/>
            <p:nvPr/>
          </p:nvSpPr>
          <p:spPr>
            <a:xfrm>
              <a:off x="0" y="707631"/>
              <a:ext cx="11099800" cy="41036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632"/>
                </a:lnSpc>
              </a:pPr>
              <a:r>
                <a:rPr lang="en-US" sz="1536">
                  <a:solidFill>
                    <a:schemeClr val="bg1"/>
                  </a:solidFill>
                  <a:latin typeface="Montserrat 1"/>
                  <a:ea typeface="Montserrat 1"/>
                  <a:cs typeface="Montserrat 1"/>
                  <a:sym typeface="Montserrat 1"/>
                </a:rPr>
                <a:t>CEO, Indigo</a:t>
              </a:r>
            </a:p>
          </p:txBody>
        </p:sp>
        <p:sp>
          <p:nvSpPr>
            <p:cNvPr id="13" name="TextBox 13"/>
            <p:cNvSpPr txBox="1"/>
            <p:nvPr/>
          </p:nvSpPr>
          <p:spPr>
            <a:xfrm>
              <a:off x="0" y="-38100"/>
              <a:ext cx="11099800" cy="56300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355"/>
                </a:lnSpc>
              </a:pPr>
              <a:r>
                <a:rPr lang="en-US" sz="1726">
                  <a:solidFill>
                    <a:srgbClr val="331975"/>
                  </a:solidFill>
                  <a:latin typeface="Montserrat 1"/>
                  <a:ea typeface="Montserrat 1"/>
                  <a:cs typeface="Montserrat 1"/>
                  <a:sym typeface="Montserrat 1"/>
                </a:rPr>
                <a:t>Katy Raines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ED85-4E0E-B5DA-1BF7-525DECF467A2}"/>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2. Setting Targets</a:t>
            </a:r>
          </a:p>
        </p:txBody>
      </p:sp>
    </p:spTree>
    <p:extLst>
      <p:ext uri="{BB962C8B-B14F-4D97-AF65-F5344CB8AC3E}">
        <p14:creationId xmlns:p14="http://schemas.microsoft.com/office/powerpoint/2010/main" val="3199450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8EE521B7-636C-9412-132A-607F7330D8C8}"/>
              </a:ext>
            </a:extLst>
          </p:cNvPr>
          <p:cNvSpPr/>
          <p:nvPr/>
        </p:nvSpPr>
        <p:spPr>
          <a:xfrm>
            <a:off x="7097024" y="1220755"/>
            <a:ext cx="4704523" cy="439073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GB" sz="3200"/>
          </a:p>
        </p:txBody>
      </p:sp>
      <p:sp>
        <p:nvSpPr>
          <p:cNvPr id="2" name="Title 1">
            <a:extLst>
              <a:ext uri="{FF2B5EF4-FFF2-40B4-BE49-F238E27FC236}">
                <a16:creationId xmlns:a16="http://schemas.microsoft.com/office/drawing/2014/main" id="{EAC6BF5C-D574-3FA0-DA86-60421E849BF3}"/>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Set realistic targets</a:t>
            </a:r>
          </a:p>
        </p:txBody>
      </p:sp>
      <p:sp>
        <p:nvSpPr>
          <p:cNvPr id="3" name="Content Placeholder 2">
            <a:extLst>
              <a:ext uri="{FF2B5EF4-FFF2-40B4-BE49-F238E27FC236}">
                <a16:creationId xmlns:a16="http://schemas.microsoft.com/office/drawing/2014/main" id="{E6713AE6-9403-BC26-425B-AE57F43326C8}"/>
              </a:ext>
            </a:extLst>
          </p:cNvPr>
          <p:cNvSpPr>
            <a:spLocks noGrp="1"/>
          </p:cNvSpPr>
          <p:nvPr>
            <p:ph idx="14"/>
          </p:nvPr>
        </p:nvSpPr>
        <p:spPr>
          <a:xfrm>
            <a:off x="635093" y="1460501"/>
            <a:ext cx="5844951" cy="459740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Identify and prioritise your decarbonisation levers</a:t>
            </a:r>
          </a:p>
          <a:p>
            <a:pPr lvl="1"/>
            <a:r>
              <a:rPr lang="en-GB" dirty="0"/>
              <a:t>Largest emissions sources</a:t>
            </a:r>
          </a:p>
          <a:p>
            <a:pPr lvl="1"/>
            <a:r>
              <a:rPr lang="en-GB" dirty="0"/>
              <a:t>Most controllable</a:t>
            </a:r>
          </a:p>
          <a:p>
            <a:pPr lvl="1"/>
            <a:r>
              <a:rPr lang="en-GB" dirty="0"/>
              <a:t>Are there any co-benefits? </a:t>
            </a:r>
            <a:r>
              <a:rPr lang="en-GB" i="1" dirty="0"/>
              <a:t>e.g. cost savings, reputation, creative opportunities</a:t>
            </a:r>
          </a:p>
          <a:p>
            <a:pPr marL="239994" lvl="1" indent="0">
              <a:buNone/>
            </a:pPr>
            <a:endParaRPr lang="en-GB" dirty="0"/>
          </a:p>
          <a:p>
            <a:r>
              <a:rPr lang="en-GB" dirty="0"/>
              <a:t>Define strategic ambition</a:t>
            </a:r>
          </a:p>
          <a:p>
            <a:pPr lvl="1"/>
            <a:r>
              <a:rPr lang="en-GB" dirty="0"/>
              <a:t>How much change is possible based on resources and ambition?</a:t>
            </a:r>
          </a:p>
          <a:p>
            <a:pPr marL="239994" lvl="1" indent="0">
              <a:buNone/>
            </a:pPr>
            <a:endParaRPr lang="en-GB" dirty="0"/>
          </a:p>
        </p:txBody>
      </p:sp>
      <p:sp>
        <p:nvSpPr>
          <p:cNvPr id="10" name="TextBox 9">
            <a:extLst>
              <a:ext uri="{FF2B5EF4-FFF2-40B4-BE49-F238E27FC236}">
                <a16:creationId xmlns:a16="http://schemas.microsoft.com/office/drawing/2014/main" id="{045471A0-7E8E-35E9-6A16-A5BDA93F3765}"/>
              </a:ext>
            </a:extLst>
          </p:cNvPr>
          <p:cNvSpPr txBox="1"/>
          <p:nvPr/>
        </p:nvSpPr>
        <p:spPr>
          <a:xfrm>
            <a:off x="7440150" y="1988840"/>
            <a:ext cx="4308780" cy="2810578"/>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Bef>
                <a:spcPts val="133"/>
              </a:spcBef>
              <a:buNone/>
            </a:pPr>
            <a:r>
              <a:rPr lang="en-GB" sz="2133" dirty="0">
                <a:solidFill>
                  <a:schemeClr val="bg1"/>
                </a:solidFill>
              </a:rPr>
              <a:t>Example Targets:</a:t>
            </a:r>
          </a:p>
          <a:p>
            <a:pPr marL="0" indent="0">
              <a:spcBef>
                <a:spcPts val="133"/>
              </a:spcBef>
              <a:buNone/>
            </a:pPr>
            <a:endParaRPr lang="en-GB" sz="2133" dirty="0">
              <a:solidFill>
                <a:schemeClr val="bg1"/>
              </a:solidFill>
            </a:endParaRPr>
          </a:p>
          <a:p>
            <a:pPr marL="380990" indent="-380990">
              <a:spcBef>
                <a:spcPts val="133"/>
              </a:spcBef>
              <a:buFont typeface="Arial" panose="020B0604020202020204" pitchFamily="34" charset="0"/>
              <a:buChar char="•"/>
            </a:pPr>
            <a:r>
              <a:rPr lang="en-GB" sz="2133" dirty="0">
                <a:solidFill>
                  <a:schemeClr val="bg1"/>
                </a:solidFill>
              </a:rPr>
              <a:t>Reduce emissions from domestic touring by 20% by 2028</a:t>
            </a:r>
          </a:p>
          <a:p>
            <a:pPr marL="380990" indent="-380990">
              <a:spcBef>
                <a:spcPts val="133"/>
              </a:spcBef>
              <a:buFont typeface="Arial" panose="020B0604020202020204" pitchFamily="34" charset="0"/>
              <a:buChar char="•"/>
            </a:pPr>
            <a:endParaRPr lang="en-GB" sz="2133" dirty="0">
              <a:solidFill>
                <a:schemeClr val="bg1"/>
              </a:solidFill>
            </a:endParaRPr>
          </a:p>
          <a:p>
            <a:pPr marL="380990" indent="-380990">
              <a:spcBef>
                <a:spcPts val="133"/>
              </a:spcBef>
              <a:buFont typeface="Arial" panose="020B0604020202020204" pitchFamily="34" charset="0"/>
              <a:buChar char="•"/>
            </a:pPr>
            <a:r>
              <a:rPr lang="en-GB" sz="2133" dirty="0">
                <a:solidFill>
                  <a:schemeClr val="bg1"/>
                </a:solidFill>
              </a:rPr>
              <a:t>Increase the % of trips taken by rail vs. air </a:t>
            </a:r>
          </a:p>
          <a:p>
            <a:pPr marL="380990" indent="-38099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67916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C904-4A71-047D-8FB8-C73C3DACA116}"/>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‘Carbon Neutral’ vs. ‘Net Zero’</a:t>
            </a:r>
          </a:p>
        </p:txBody>
      </p:sp>
      <p:sp>
        <p:nvSpPr>
          <p:cNvPr id="8" name="Rounded Rectangle 7">
            <a:extLst>
              <a:ext uri="{FF2B5EF4-FFF2-40B4-BE49-F238E27FC236}">
                <a16:creationId xmlns:a16="http://schemas.microsoft.com/office/drawing/2014/main" id="{FF3108A5-B0D3-51E7-CC37-6A33F6BCE68D}"/>
              </a:ext>
            </a:extLst>
          </p:cNvPr>
          <p:cNvSpPr/>
          <p:nvPr/>
        </p:nvSpPr>
        <p:spPr>
          <a:xfrm>
            <a:off x="1295468" y="1412776"/>
            <a:ext cx="4576569" cy="46812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3200" b="1" dirty="0">
                <a:solidFill>
                  <a:schemeClr val="bg1"/>
                </a:solidFill>
                <a:ea typeface="Times New Roman" panose="02020603050405020304" pitchFamily="18" charset="0"/>
                <a:cs typeface="Times New Roman" panose="02020603050405020304" pitchFamily="18" charset="0"/>
              </a:rPr>
              <a:t>Carbon Neutral </a:t>
            </a: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r>
              <a:rPr lang="en-GB" sz="2133" i="1" dirty="0">
                <a:solidFill>
                  <a:schemeClr val="bg1"/>
                </a:solidFill>
                <a:ea typeface="Times New Roman" panose="02020603050405020304" pitchFamily="18" charset="0"/>
                <a:cs typeface="Times New Roman" panose="02020603050405020304" pitchFamily="18" charset="0"/>
              </a:rPr>
              <a:t>Pay to compensate for your emissions </a:t>
            </a: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r>
              <a:rPr lang="en-GB" sz="2133" dirty="0">
                <a:solidFill>
                  <a:schemeClr val="bg1"/>
                </a:solidFill>
                <a:ea typeface="Times New Roman" panose="02020603050405020304" pitchFamily="18" charset="0"/>
                <a:cs typeface="Times New Roman" panose="02020603050405020304" pitchFamily="18" charset="0"/>
              </a:rPr>
              <a:t>Balance carbon emissions by offsetting them through carbon avoidance or removal. No defined emissions Scopes or boundary to include. </a:t>
            </a:r>
          </a:p>
          <a:p>
            <a:pPr>
              <a:buNone/>
            </a:pPr>
            <a:endParaRPr lang="en-GB" sz="2133" dirty="0">
              <a:solidFill>
                <a:schemeClr val="bg1"/>
              </a:solidFill>
              <a:ea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3A7B27F7-F70B-1C97-0133-94CFF98D31E1}"/>
              </a:ext>
            </a:extLst>
          </p:cNvPr>
          <p:cNvSpPr/>
          <p:nvPr/>
        </p:nvSpPr>
        <p:spPr>
          <a:xfrm>
            <a:off x="6300635" y="1412776"/>
            <a:ext cx="4691908" cy="46812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3200" b="1" dirty="0">
                <a:solidFill>
                  <a:schemeClr val="bg1"/>
                </a:solidFill>
                <a:ea typeface="Times New Roman" panose="02020603050405020304" pitchFamily="18" charset="0"/>
                <a:cs typeface="Times New Roman" panose="02020603050405020304" pitchFamily="18" charset="0"/>
              </a:rPr>
              <a:t>Net Zero</a:t>
            </a: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r>
              <a:rPr lang="en-GB" sz="2133" i="1" dirty="0">
                <a:solidFill>
                  <a:schemeClr val="bg1"/>
                </a:solidFill>
                <a:ea typeface="Times New Roman" panose="02020603050405020304" pitchFamily="18" charset="0"/>
                <a:cs typeface="Times New Roman" panose="02020603050405020304" pitchFamily="18" charset="0"/>
              </a:rPr>
              <a:t>Reduce the majority of your emissions</a:t>
            </a:r>
          </a:p>
          <a:p>
            <a:pPr algn="just">
              <a:buNone/>
            </a:pPr>
            <a:endParaRPr lang="en-GB" sz="2133" dirty="0">
              <a:solidFill>
                <a:schemeClr val="bg1"/>
              </a:solidFill>
              <a:ea typeface="Times New Roman" panose="02020603050405020304" pitchFamily="18" charset="0"/>
              <a:cs typeface="Times New Roman" panose="02020603050405020304" pitchFamily="18" charset="0"/>
            </a:endParaRPr>
          </a:p>
          <a:p>
            <a:pPr algn="just">
              <a:buNone/>
            </a:pPr>
            <a:r>
              <a:rPr lang="en-GB" sz="2133" dirty="0">
                <a:solidFill>
                  <a:schemeClr val="bg1"/>
                </a:solidFill>
                <a:ea typeface="Times New Roman" panose="02020603050405020304" pitchFamily="18" charset="0"/>
                <a:cs typeface="Times New Roman" panose="02020603050405020304" pitchFamily="18" charset="0"/>
              </a:rPr>
              <a:t>Long-term decarbonisation (90-95%) aligned to 1.5 degrees of Scope 1,2 &amp; 3 emissions and balancing residual emissions with carbon removals. </a:t>
            </a:r>
          </a:p>
          <a:p>
            <a:pPr>
              <a:buNone/>
            </a:pPr>
            <a:endParaRPr lang="en-GB" sz="2133" dirty="0">
              <a:solidFill>
                <a:schemeClr val="bg1"/>
              </a:solidFill>
              <a:ea typeface="Times New Roman" panose="02020603050405020304" pitchFamily="18" charset="0"/>
              <a:cs typeface="Times New Roman" panose="02020603050405020304" pitchFamily="18" charset="0"/>
            </a:endParaRPr>
          </a:p>
        </p:txBody>
      </p:sp>
      <p:pic>
        <p:nvPicPr>
          <p:cNvPr id="14" name="Graphic 13" descr="Scales of justice with solid fill">
            <a:extLst>
              <a:ext uri="{FF2B5EF4-FFF2-40B4-BE49-F238E27FC236}">
                <a16:creationId xmlns:a16="http://schemas.microsoft.com/office/drawing/2014/main" id="{31171768-DD5A-4C40-5AEC-C2B8CF7F0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1476" y="1796819"/>
            <a:ext cx="1219200" cy="1219200"/>
          </a:xfrm>
          <a:prstGeom prst="rect">
            <a:avLst/>
          </a:prstGeom>
        </p:spPr>
      </p:pic>
      <p:pic>
        <p:nvPicPr>
          <p:cNvPr id="16" name="Graphic 15" descr="Downward trend graph with solid fill">
            <a:extLst>
              <a:ext uri="{FF2B5EF4-FFF2-40B4-BE49-F238E27FC236}">
                <a16:creationId xmlns:a16="http://schemas.microsoft.com/office/drawing/2014/main" id="{7AF6DB50-6900-EA93-507E-B867AB2F1E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6988" y="1796819"/>
            <a:ext cx="1219200" cy="1219200"/>
          </a:xfrm>
          <a:prstGeom prst="rect">
            <a:avLst/>
          </a:prstGeom>
        </p:spPr>
      </p:pic>
    </p:spTree>
    <p:extLst>
      <p:ext uri="{BB962C8B-B14F-4D97-AF65-F5344CB8AC3E}">
        <p14:creationId xmlns:p14="http://schemas.microsoft.com/office/powerpoint/2010/main" val="114314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95E8-349C-1D37-8B41-BD5367EA8A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2E5FCC-2027-EFF0-BA67-B824FA38A63E}"/>
              </a:ext>
            </a:extLst>
          </p:cNvPr>
          <p:cNvSpPr>
            <a:spLocks noGrp="1"/>
          </p:cNvSpPr>
          <p:nvPr>
            <p:ph type="title"/>
          </p:nvPr>
        </p:nvSpPr>
        <p:spPr>
          <a:xfrm>
            <a:off x="1967539" y="1885951"/>
            <a:ext cx="7872876" cy="27911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t>3. Decarbonisation Levers</a:t>
            </a:r>
            <a:br>
              <a:rPr lang="en-AU" dirty="0"/>
            </a:br>
            <a:endParaRPr lang="en-AU" dirty="0"/>
          </a:p>
        </p:txBody>
      </p:sp>
    </p:spTree>
    <p:extLst>
      <p:ext uri="{BB962C8B-B14F-4D97-AF65-F5344CB8AC3E}">
        <p14:creationId xmlns:p14="http://schemas.microsoft.com/office/powerpoint/2010/main" val="59018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6E5D9-A367-4225-0539-BA88B305638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3C6EEAF-D34D-3F39-046D-AAF4C831F927}"/>
              </a:ext>
            </a:extLst>
          </p:cNvPr>
          <p:cNvSpPr txBox="1">
            <a:spLocks/>
          </p:cNvSpPr>
          <p:nvPr/>
        </p:nvSpPr>
        <p:spPr>
          <a:xfrm>
            <a:off x="635093" y="560389"/>
            <a:ext cx="10507041" cy="1044409"/>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3200" dirty="0">
                <a:latin typeface="+mj-lt"/>
              </a:rPr>
              <a:t>Buildings: Performance &amp; Rehearsal Venues, Offices</a:t>
            </a:r>
          </a:p>
        </p:txBody>
      </p:sp>
      <p:graphicFrame>
        <p:nvGraphicFramePr>
          <p:cNvPr id="24" name="Diagram 23">
            <a:extLst>
              <a:ext uri="{FF2B5EF4-FFF2-40B4-BE49-F238E27FC236}">
                <a16:creationId xmlns:a16="http://schemas.microsoft.com/office/drawing/2014/main" id="{4868FF74-7821-F45A-EBA5-0F3E6A564BA1}"/>
              </a:ext>
            </a:extLst>
          </p:cNvPr>
          <p:cNvGraphicFramePr/>
          <p:nvPr/>
        </p:nvGraphicFramePr>
        <p:xfrm>
          <a:off x="755476" y="1892830"/>
          <a:ext cx="10681048" cy="88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Table 24">
            <a:extLst>
              <a:ext uri="{FF2B5EF4-FFF2-40B4-BE49-F238E27FC236}">
                <a16:creationId xmlns:a16="http://schemas.microsoft.com/office/drawing/2014/main" id="{C010EA43-98BF-45F0-E363-8A90CDF415F5}"/>
              </a:ext>
            </a:extLst>
          </p:cNvPr>
          <p:cNvGraphicFramePr>
            <a:graphicFrameLocks noGrp="1"/>
          </p:cNvGraphicFramePr>
          <p:nvPr/>
        </p:nvGraphicFramePr>
        <p:xfrm>
          <a:off x="635092" y="3203063"/>
          <a:ext cx="10801431" cy="1767840"/>
        </p:xfrm>
        <a:graphic>
          <a:graphicData uri="http://schemas.openxmlformats.org/drawingml/2006/table">
            <a:tbl>
              <a:tblPr firstRow="1" bandRow="1">
                <a:tableStyleId>{0E3FDE45-AF77-4B5C-9715-49D594BDF05E}</a:tableStyleId>
              </a:tblPr>
              <a:tblGrid>
                <a:gridCol w="3490021">
                  <a:extLst>
                    <a:ext uri="{9D8B030D-6E8A-4147-A177-3AD203B41FA5}">
                      <a16:colId xmlns:a16="http://schemas.microsoft.com/office/drawing/2014/main" val="927202282"/>
                    </a:ext>
                  </a:extLst>
                </a:gridCol>
                <a:gridCol w="3840937">
                  <a:extLst>
                    <a:ext uri="{9D8B030D-6E8A-4147-A177-3AD203B41FA5}">
                      <a16:colId xmlns:a16="http://schemas.microsoft.com/office/drawing/2014/main" val="2274370995"/>
                    </a:ext>
                  </a:extLst>
                </a:gridCol>
                <a:gridCol w="3470473">
                  <a:extLst>
                    <a:ext uri="{9D8B030D-6E8A-4147-A177-3AD203B41FA5}">
                      <a16:colId xmlns:a16="http://schemas.microsoft.com/office/drawing/2014/main" val="57924271"/>
                    </a:ext>
                  </a:extLst>
                </a:gridCol>
              </a:tblGrid>
              <a:tr h="1767840">
                <a:tc>
                  <a:txBody>
                    <a:bodyPr/>
                    <a:lstStyle/>
                    <a:p>
                      <a:pPr algn="ctr"/>
                      <a:r>
                        <a:rPr lang="en-GB" sz="1800" b="0" dirty="0"/>
                        <a:t>Your first step is to reduce energy demand through energy efficiency measures like:</a:t>
                      </a:r>
                    </a:p>
                    <a:p>
                      <a:pPr marL="285750" indent="-285750" algn="l">
                        <a:buFont typeface="Arial" panose="020B0604020202020204" pitchFamily="34" charset="0"/>
                        <a:buChar char="•"/>
                      </a:pPr>
                      <a:r>
                        <a:rPr lang="en-GB" sz="1800" b="0" dirty="0"/>
                        <a:t>LEDs</a:t>
                      </a:r>
                    </a:p>
                    <a:p>
                      <a:pPr marL="285750" indent="-285750" algn="l">
                        <a:buFont typeface="Arial" panose="020B0604020202020204" pitchFamily="34" charset="0"/>
                        <a:buChar char="•"/>
                      </a:pPr>
                      <a:r>
                        <a:rPr lang="en-GB" sz="1800" b="0" dirty="0"/>
                        <a:t>Insulation</a:t>
                      </a:r>
                    </a:p>
                    <a:p>
                      <a:pPr marL="285750" indent="-285750" algn="l">
                        <a:buFont typeface="Arial" panose="020B0604020202020204" pitchFamily="34" charset="0"/>
                        <a:buChar char="•"/>
                      </a:pPr>
                      <a:r>
                        <a:rPr lang="en-GB" sz="1800" b="0" dirty="0"/>
                        <a:t>Behavioural change</a:t>
                      </a:r>
                    </a:p>
                  </a:txBody>
                  <a:tcPr marL="121920" marR="121920" marT="60960" marB="60960">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0" dirty="0"/>
                        <a:t>Once your energy demand is as low as possible, you should begin electrifying your fossil fuels. This can be done by switching from natural gas boilers to heat pumps or switching your fleet to EVs.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800" b="0" dirty="0"/>
                        <a:t>The final step is to switch to renewable energy like: </a:t>
                      </a:r>
                    </a:p>
                    <a:p>
                      <a:pPr marL="285750" indent="-285750" algn="ctr">
                        <a:buFont typeface="Arial" panose="020B0604020202020204" pitchFamily="34" charset="0"/>
                        <a:buChar char="•"/>
                      </a:pPr>
                      <a:r>
                        <a:rPr lang="en-GB" sz="1800" b="0" dirty="0"/>
                        <a:t>installing onsite renewables like solar PV</a:t>
                      </a:r>
                    </a:p>
                    <a:p>
                      <a:pPr marL="285750" indent="-285750" algn="ctr">
                        <a:buFont typeface="Arial" panose="020B0604020202020204" pitchFamily="34" charset="0"/>
                        <a:buChar char="•"/>
                      </a:pPr>
                      <a:r>
                        <a:rPr lang="en-GB" sz="1800" b="0" dirty="0"/>
                        <a:t>procuring renewable energy.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1915617"/>
                  </a:ext>
                </a:extLst>
              </a:tr>
            </a:tbl>
          </a:graphicData>
        </a:graphic>
      </p:graphicFrame>
    </p:spTree>
    <p:extLst>
      <p:ext uri="{BB962C8B-B14F-4D97-AF65-F5344CB8AC3E}">
        <p14:creationId xmlns:p14="http://schemas.microsoft.com/office/powerpoint/2010/main" val="3224922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59CE-86F8-C3FF-F58D-52E3BEBD40E3}"/>
              </a:ext>
            </a:extLst>
          </p:cNvPr>
          <p:cNvSpPr>
            <a:spLocks noGrp="1"/>
          </p:cNvSpPr>
          <p:nvPr>
            <p:ph type="title"/>
          </p:nvPr>
        </p:nvSpPr>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Operations &amp; Procurement</a:t>
            </a:r>
            <a:br>
              <a:rPr lang="en-GB" dirty="0"/>
            </a:br>
            <a:endParaRPr lang="en-GB" dirty="0"/>
          </a:p>
        </p:txBody>
      </p:sp>
      <p:sp>
        <p:nvSpPr>
          <p:cNvPr id="3" name="Content Placeholder 2">
            <a:extLst>
              <a:ext uri="{FF2B5EF4-FFF2-40B4-BE49-F238E27FC236}">
                <a16:creationId xmlns:a16="http://schemas.microsoft.com/office/drawing/2014/main" id="{65A1D5D8-BDAE-18D7-392C-21E05119EC8D}"/>
              </a:ext>
            </a:extLst>
          </p:cNvPr>
          <p:cNvSpPr>
            <a:spLocks noGrp="1"/>
          </p:cNvSpPr>
          <p:nvPr>
            <p:ph idx="14"/>
          </p:nvPr>
        </p:nvSpPr>
        <p:spPr>
          <a:xfrm>
            <a:off x="635093" y="1460501"/>
            <a:ext cx="6165380" cy="459740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Update supplier code of conduct</a:t>
            </a:r>
          </a:p>
          <a:p>
            <a:r>
              <a:rPr lang="en-GB" dirty="0"/>
              <a:t>Use local suppliers where possible</a:t>
            </a:r>
          </a:p>
          <a:p>
            <a:r>
              <a:rPr lang="en-GB" dirty="0"/>
              <a:t>Reduced waste </a:t>
            </a:r>
          </a:p>
          <a:p>
            <a:pPr lvl="1"/>
            <a:r>
              <a:rPr lang="en-GB" dirty="0"/>
              <a:t>Ban single use plastics</a:t>
            </a:r>
          </a:p>
          <a:p>
            <a:r>
              <a:rPr lang="en-GB" dirty="0"/>
              <a:t>Lower-carbon catering (meat-free)</a:t>
            </a:r>
          </a:p>
          <a:p>
            <a:r>
              <a:rPr lang="en-GB" dirty="0"/>
              <a:t>Reduction in print</a:t>
            </a:r>
          </a:p>
          <a:p>
            <a:pPr lvl="1"/>
            <a:r>
              <a:rPr lang="en-GB" dirty="0"/>
              <a:t>FSC or PEFC accredited paper supplier</a:t>
            </a:r>
          </a:p>
          <a:p>
            <a:pPr lvl="1"/>
            <a:r>
              <a:rPr lang="en-GB" dirty="0"/>
              <a:t>Digital programmes</a:t>
            </a:r>
          </a:p>
          <a:p>
            <a:pPr lvl="1"/>
            <a:r>
              <a:rPr lang="en-GB" dirty="0"/>
              <a:t>Digital ticketing </a:t>
            </a:r>
          </a:p>
        </p:txBody>
      </p:sp>
      <p:sp>
        <p:nvSpPr>
          <p:cNvPr id="5" name="Content Placeholder 2">
            <a:extLst>
              <a:ext uri="{FF2B5EF4-FFF2-40B4-BE49-F238E27FC236}">
                <a16:creationId xmlns:a16="http://schemas.microsoft.com/office/drawing/2014/main" id="{8026DA42-D8F4-3F5E-5479-40F83B61538D}"/>
              </a:ext>
            </a:extLst>
          </p:cNvPr>
          <p:cNvSpPr txBox="1">
            <a:spLocks/>
          </p:cNvSpPr>
          <p:nvPr/>
        </p:nvSpPr>
        <p:spPr>
          <a:xfrm>
            <a:off x="527382" y="4137092"/>
            <a:ext cx="10916476" cy="4597400"/>
          </a:xfrm>
          <a:prstGeom prst="rect">
            <a:avLst/>
          </a:prstGeom>
        </p:spPr>
        <p:txBody>
          <a:bodyPr vert="horz"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sz="3200" dirty="0"/>
          </a:p>
        </p:txBody>
      </p:sp>
      <p:sp>
        <p:nvSpPr>
          <p:cNvPr id="7" name="Rounded Rectangle 6">
            <a:extLst>
              <a:ext uri="{FF2B5EF4-FFF2-40B4-BE49-F238E27FC236}">
                <a16:creationId xmlns:a16="http://schemas.microsoft.com/office/drawing/2014/main" id="{3CB9BA5B-32E2-8990-CA7C-FB80D1F0C5F5}"/>
              </a:ext>
            </a:extLst>
          </p:cNvPr>
          <p:cNvSpPr/>
          <p:nvPr/>
        </p:nvSpPr>
        <p:spPr>
          <a:xfrm>
            <a:off x="7097024" y="1220755"/>
            <a:ext cx="4704523" cy="439073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GB" sz="3200"/>
          </a:p>
        </p:txBody>
      </p:sp>
      <p:sp>
        <p:nvSpPr>
          <p:cNvPr id="8" name="Content Placeholder 2">
            <a:extLst>
              <a:ext uri="{FF2B5EF4-FFF2-40B4-BE49-F238E27FC236}">
                <a16:creationId xmlns:a16="http://schemas.microsoft.com/office/drawing/2014/main" id="{D3BBB3AD-1FF6-1D2F-3904-F337BDD6EF11}"/>
              </a:ext>
            </a:extLst>
          </p:cNvPr>
          <p:cNvSpPr txBox="1">
            <a:spLocks/>
          </p:cNvSpPr>
          <p:nvPr/>
        </p:nvSpPr>
        <p:spPr>
          <a:xfrm>
            <a:off x="7393576" y="1881122"/>
            <a:ext cx="4111419" cy="3492997"/>
          </a:xfrm>
          <a:prstGeom prst="rect">
            <a:avLst/>
          </a:prstGeom>
        </p:spPr>
        <p:txBody>
          <a:bodyPr vert="horz" lIns="0" tIns="0" rIns="0" bIns="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ctr">
              <a:buFont typeface="Wingdings" panose="05000000000000000000" pitchFamily="2" charset="2"/>
              <a:buNone/>
            </a:pPr>
            <a:r>
              <a:rPr lang="en-GB" sz="2933" dirty="0">
                <a:solidFill>
                  <a:schemeClr val="bg1"/>
                </a:solidFill>
              </a:rPr>
              <a:t>Beyond Carbon</a:t>
            </a:r>
          </a:p>
          <a:p>
            <a:pPr marL="0" indent="0" algn="ctr">
              <a:buFont typeface="Wingdings" panose="05000000000000000000" pitchFamily="2" charset="2"/>
              <a:buNone/>
            </a:pPr>
            <a:endParaRPr lang="en-GB" sz="1067" dirty="0">
              <a:solidFill>
                <a:schemeClr val="bg1"/>
              </a:solidFill>
            </a:endParaRPr>
          </a:p>
          <a:p>
            <a:r>
              <a:rPr lang="en-GB" sz="3200" dirty="0">
                <a:solidFill>
                  <a:schemeClr val="bg1"/>
                </a:solidFill>
              </a:rPr>
              <a:t>Water</a:t>
            </a:r>
          </a:p>
          <a:p>
            <a:r>
              <a:rPr lang="en-GB" sz="3200" dirty="0">
                <a:solidFill>
                  <a:schemeClr val="bg1"/>
                </a:solidFill>
              </a:rPr>
              <a:t>Pollution</a:t>
            </a:r>
          </a:p>
          <a:p>
            <a:r>
              <a:rPr lang="en-GB" sz="3200" dirty="0">
                <a:solidFill>
                  <a:schemeClr val="bg1"/>
                </a:solidFill>
              </a:rPr>
              <a:t>Waste</a:t>
            </a:r>
          </a:p>
          <a:p>
            <a:r>
              <a:rPr lang="en-GB" sz="3200" dirty="0">
                <a:solidFill>
                  <a:schemeClr val="bg1"/>
                </a:solidFill>
              </a:rPr>
              <a:t>Nature &amp; Biodiversity</a:t>
            </a:r>
          </a:p>
        </p:txBody>
      </p:sp>
    </p:spTree>
    <p:extLst>
      <p:ext uri="{BB962C8B-B14F-4D97-AF65-F5344CB8AC3E}">
        <p14:creationId xmlns:p14="http://schemas.microsoft.com/office/powerpoint/2010/main" val="1884485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F257-62FD-3598-D712-44B81E665BAD}"/>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The needle-mover: </a:t>
            </a:r>
            <a:r>
              <a:rPr lang="en-GB" b="1" dirty="0"/>
              <a:t>Travel &amp; Touring</a:t>
            </a:r>
          </a:p>
        </p:txBody>
      </p:sp>
      <p:sp>
        <p:nvSpPr>
          <p:cNvPr id="3" name="Content Placeholder 2">
            <a:extLst>
              <a:ext uri="{FF2B5EF4-FFF2-40B4-BE49-F238E27FC236}">
                <a16:creationId xmlns:a16="http://schemas.microsoft.com/office/drawing/2014/main" id="{86CEBF2D-BB2B-91D7-6451-D29131E72C8C}"/>
              </a:ext>
            </a:extLst>
          </p:cNvPr>
          <p:cNvSpPr>
            <a:spLocks noGrp="1"/>
          </p:cNvSpPr>
          <p:nvPr>
            <p:ph idx="14"/>
          </p:nvPr>
        </p:nvSpPr>
        <p:spPr/>
        <p:txBody>
          <a:bodyPr>
            <a:normAutofit fontScale="8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Efficiency in programming</a:t>
            </a:r>
          </a:p>
          <a:p>
            <a:pPr lvl="1"/>
            <a:r>
              <a:rPr lang="en-GB" dirty="0"/>
              <a:t>Fewer but longer tours</a:t>
            </a:r>
          </a:p>
          <a:p>
            <a:pPr lvl="1"/>
            <a:r>
              <a:rPr lang="en-GB" dirty="0"/>
              <a:t>Multi-date residencies/more performances per venue</a:t>
            </a:r>
          </a:p>
          <a:p>
            <a:pPr lvl="1"/>
            <a:r>
              <a:rPr lang="en-GB" dirty="0"/>
              <a:t>More cities within one country</a:t>
            </a:r>
          </a:p>
          <a:p>
            <a:r>
              <a:rPr lang="en-GB" dirty="0"/>
              <a:t>Mode of transport</a:t>
            </a:r>
          </a:p>
          <a:p>
            <a:pPr lvl="1"/>
            <a:r>
              <a:rPr lang="en-GB" dirty="0"/>
              <a:t>Replace flights with rail where possible</a:t>
            </a:r>
          </a:p>
          <a:p>
            <a:pPr lvl="1"/>
            <a:r>
              <a:rPr lang="en-GB" dirty="0"/>
              <a:t>Avoid internal flights</a:t>
            </a:r>
          </a:p>
          <a:p>
            <a:pPr lvl="1"/>
            <a:r>
              <a:rPr lang="en-GB" dirty="0"/>
              <a:t>Direct flights where possible</a:t>
            </a:r>
          </a:p>
          <a:p>
            <a:r>
              <a:rPr lang="en-GB" dirty="0"/>
              <a:t>Hiring equipment locally to avoid freight travel</a:t>
            </a:r>
          </a:p>
          <a:p>
            <a:r>
              <a:rPr lang="en-GB" dirty="0"/>
              <a:t>Introduce travel policies for guest musicians/conductors</a:t>
            </a:r>
          </a:p>
          <a:p>
            <a:pPr lvl="1"/>
            <a:r>
              <a:rPr lang="en-GB" dirty="0"/>
              <a:t>Economy vs. business class</a:t>
            </a:r>
          </a:p>
          <a:p>
            <a:r>
              <a:rPr lang="en-GB" dirty="0"/>
              <a:t>Transparent touring carbon budgets</a:t>
            </a:r>
          </a:p>
          <a:p>
            <a:endParaRPr lang="en-GB" dirty="0"/>
          </a:p>
        </p:txBody>
      </p:sp>
    </p:spTree>
    <p:extLst>
      <p:ext uri="{BB962C8B-B14F-4D97-AF65-F5344CB8AC3E}">
        <p14:creationId xmlns:p14="http://schemas.microsoft.com/office/powerpoint/2010/main" val="184927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12F12-3BF2-F3D0-B2AB-17DF9A8DF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17282-0921-C8A7-8F2C-60AAC1CFEA2C}"/>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Audience Travel</a:t>
            </a:r>
            <a:endParaRPr lang="en-GB" b="1" dirty="0"/>
          </a:p>
        </p:txBody>
      </p:sp>
      <p:sp>
        <p:nvSpPr>
          <p:cNvPr id="3" name="Content Placeholder 2">
            <a:extLst>
              <a:ext uri="{FF2B5EF4-FFF2-40B4-BE49-F238E27FC236}">
                <a16:creationId xmlns:a16="http://schemas.microsoft.com/office/drawing/2014/main" id="{59C6BC12-B5DF-FC7B-014D-FB327ED973B5}"/>
              </a:ext>
            </a:extLst>
          </p:cNvPr>
          <p:cNvSpPr>
            <a:spLocks noGrp="1"/>
          </p:cNvSpPr>
          <p:nvPr>
            <p:ph idx="14"/>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Combine live and streamed concerts</a:t>
            </a:r>
          </a:p>
          <a:p>
            <a:r>
              <a:rPr lang="en-GB" dirty="0"/>
              <a:t>Encourage green transport via ticketing websites</a:t>
            </a:r>
          </a:p>
          <a:p>
            <a:r>
              <a:rPr lang="en-GB" dirty="0"/>
              <a:t>Offer shuttle bus/coach transport to nearby rail stations</a:t>
            </a:r>
          </a:p>
          <a:p>
            <a:r>
              <a:rPr lang="en-GB" dirty="0"/>
              <a:t>Enable active travel:</a:t>
            </a:r>
          </a:p>
          <a:p>
            <a:pPr lvl="1"/>
            <a:r>
              <a:rPr lang="en-GB" dirty="0"/>
              <a:t>Bike parking and clear signage</a:t>
            </a:r>
          </a:p>
          <a:p>
            <a:pPr lvl="1"/>
            <a:r>
              <a:rPr lang="en-GB" dirty="0"/>
              <a:t>Well-list pedestrian paths</a:t>
            </a:r>
          </a:p>
          <a:p>
            <a:r>
              <a:rPr lang="en-GB" dirty="0"/>
              <a:t>Green ticketing incentives</a:t>
            </a:r>
          </a:p>
          <a:p>
            <a:pPr lvl="1"/>
            <a:r>
              <a:rPr lang="en-GB" dirty="0"/>
              <a:t>Partnering with local public transportation</a:t>
            </a:r>
          </a:p>
          <a:p>
            <a:pPr marL="0" indent="0">
              <a:buNone/>
            </a:pPr>
            <a:r>
              <a:rPr lang="en-GB" dirty="0"/>
              <a:t> </a:t>
            </a:r>
          </a:p>
          <a:p>
            <a:endParaRPr lang="en-GB" dirty="0"/>
          </a:p>
        </p:txBody>
      </p:sp>
    </p:spTree>
    <p:extLst>
      <p:ext uri="{BB962C8B-B14F-4D97-AF65-F5344CB8AC3E}">
        <p14:creationId xmlns:p14="http://schemas.microsoft.com/office/powerpoint/2010/main" val="567863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3C0A-19DE-C638-90AC-731236FBB5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7E9F04-5A5B-CF0A-6132-158FC3D42222}"/>
              </a:ext>
            </a:extLst>
          </p:cNvPr>
          <p:cNvSpPr>
            <a:spLocks noGrp="1"/>
          </p:cNvSpPr>
          <p:nvPr>
            <p:ph type="title"/>
          </p:nvPr>
        </p:nvSpPr>
        <p:spPr>
          <a:xfrm>
            <a:off x="1967539" y="1885952"/>
            <a:ext cx="7872876" cy="18299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t>4. Embed into wider sustainability strategy</a:t>
            </a:r>
          </a:p>
        </p:txBody>
      </p:sp>
    </p:spTree>
    <p:extLst>
      <p:ext uri="{BB962C8B-B14F-4D97-AF65-F5344CB8AC3E}">
        <p14:creationId xmlns:p14="http://schemas.microsoft.com/office/powerpoint/2010/main" val="1254151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106C-9F97-516D-78A5-F76A414E7AE0}"/>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Consider wider sustainability strategy</a:t>
            </a:r>
          </a:p>
        </p:txBody>
      </p:sp>
      <p:sp>
        <p:nvSpPr>
          <p:cNvPr id="3" name="Content Placeholder 2">
            <a:extLst>
              <a:ext uri="{FF2B5EF4-FFF2-40B4-BE49-F238E27FC236}">
                <a16:creationId xmlns:a16="http://schemas.microsoft.com/office/drawing/2014/main" id="{0D5CF2C5-E16F-74E4-630D-7056B2344236}"/>
              </a:ext>
            </a:extLst>
          </p:cNvPr>
          <p:cNvSpPr>
            <a:spLocks noGrp="1"/>
          </p:cNvSpPr>
          <p:nvPr>
            <p:ph idx="14"/>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spcBef>
                <a:spcPts val="0"/>
              </a:spcBef>
              <a:buNone/>
            </a:pPr>
            <a:r>
              <a:rPr lang="en-GB" dirty="0"/>
              <a:t>While this session is focussed on environmental topics, these sit within a broader sustainability strategy that also includes social and governance aspects. </a:t>
            </a:r>
          </a:p>
          <a:p>
            <a:pPr marL="0" indent="0">
              <a:spcBef>
                <a:spcPts val="0"/>
              </a:spcBef>
              <a:buNone/>
            </a:pPr>
            <a:endParaRPr lang="en-GB" sz="1067" dirty="0"/>
          </a:p>
          <a:p>
            <a:pPr>
              <a:spcBef>
                <a:spcPts val="0"/>
              </a:spcBef>
            </a:pPr>
            <a:r>
              <a:rPr lang="en-GB" dirty="0"/>
              <a:t>Consider the </a:t>
            </a:r>
            <a:r>
              <a:rPr lang="en-GB" b="1" dirty="0"/>
              <a:t>broader purpose </a:t>
            </a:r>
            <a:r>
              <a:rPr lang="en-GB" dirty="0"/>
              <a:t>of your orchestra</a:t>
            </a:r>
          </a:p>
          <a:p>
            <a:pPr lvl="1">
              <a:spcBef>
                <a:spcPts val="0"/>
              </a:spcBef>
            </a:pPr>
            <a:r>
              <a:rPr lang="en-GB" dirty="0"/>
              <a:t>Do you have education, outreach or community programmes?</a:t>
            </a:r>
          </a:p>
          <a:p>
            <a:pPr>
              <a:spcBef>
                <a:spcPts val="0"/>
              </a:spcBef>
            </a:pPr>
            <a:r>
              <a:rPr lang="en-GB" b="1" dirty="0"/>
              <a:t>Power of content: </a:t>
            </a:r>
            <a:r>
              <a:rPr lang="en-GB" dirty="0"/>
              <a:t>Use your artistic programming to inspire audiences and engage with sustainability topics. </a:t>
            </a:r>
          </a:p>
          <a:p>
            <a:pPr>
              <a:spcBef>
                <a:spcPts val="0"/>
              </a:spcBef>
            </a:pPr>
            <a:r>
              <a:rPr lang="en-GB" dirty="0"/>
              <a:t>Holistic strategy helps orchestras look beyond carbon reduction to recognise and amplify their wider positive impact. </a:t>
            </a:r>
          </a:p>
        </p:txBody>
      </p:sp>
    </p:spTree>
    <p:extLst>
      <p:ext uri="{BB962C8B-B14F-4D97-AF65-F5344CB8AC3E}">
        <p14:creationId xmlns:p14="http://schemas.microsoft.com/office/powerpoint/2010/main" val="197434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6BC948-24B0-92B5-BBB0-3EBF234D1D31}"/>
              </a:ext>
            </a:extLst>
          </p:cNvPr>
          <p:cNvSpPr/>
          <p:nvPr/>
        </p:nvSpPr>
        <p:spPr>
          <a:xfrm>
            <a:off x="5994400" y="3217951"/>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15" name="Rectangle: Rounded Corners 14">
            <a:extLst>
              <a:ext uri="{FF2B5EF4-FFF2-40B4-BE49-F238E27FC236}">
                <a16:creationId xmlns:a16="http://schemas.microsoft.com/office/drawing/2014/main" id="{8750DF6A-C29C-2DE4-748B-CC51EBE9ED14}"/>
              </a:ext>
            </a:extLst>
          </p:cNvPr>
          <p:cNvSpPr/>
          <p:nvPr/>
        </p:nvSpPr>
        <p:spPr>
          <a:xfrm>
            <a:off x="1219200" y="3225800"/>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2" name="TextBox 2"/>
          <p:cNvSpPr txBox="1"/>
          <p:nvPr/>
        </p:nvSpPr>
        <p:spPr>
          <a:xfrm>
            <a:off x="619760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just">
              <a:lnSpc>
                <a:spcPts val="7146"/>
              </a:lnSpc>
            </a:pPr>
            <a:r>
              <a:rPr lang="en-US" sz="6245">
                <a:solidFill>
                  <a:srgbClr val="331975"/>
                </a:solidFill>
                <a:latin typeface="Montserrat 2"/>
                <a:ea typeface="Montserrat 2"/>
                <a:cs typeface="Montserrat 2"/>
                <a:sym typeface="Montserrat 2"/>
              </a:rPr>
              <a:t>76</a:t>
            </a:r>
            <a:r>
              <a:rPr lang="en-US" sz="6245" b="1">
                <a:solidFill>
                  <a:srgbClr val="331975"/>
                </a:solidFill>
                <a:latin typeface="Montserrat 2"/>
                <a:ea typeface="Montserrat 2"/>
                <a:cs typeface="Montserrat 2"/>
                <a:sym typeface="Montserrat 2"/>
              </a:rPr>
              <a:t>%</a:t>
            </a:r>
          </a:p>
        </p:txBody>
      </p:sp>
      <p:sp>
        <p:nvSpPr>
          <p:cNvPr id="3" name="TextBox 3"/>
          <p:cNvSpPr txBox="1"/>
          <p:nvPr/>
        </p:nvSpPr>
        <p:spPr>
          <a:xfrm>
            <a:off x="14033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331975"/>
                </a:solidFill>
                <a:latin typeface="Montserrat 2"/>
                <a:ea typeface="Montserrat 2"/>
                <a:cs typeface="Montserrat 2"/>
                <a:sym typeface="Montserrat 2"/>
              </a:rPr>
              <a:t>86</a:t>
            </a:r>
            <a:r>
              <a:rPr lang="en-US" sz="6245" b="1">
                <a:solidFill>
                  <a:srgbClr val="331975"/>
                </a:solidFill>
                <a:latin typeface="Montserrat 2"/>
                <a:ea typeface="Montserrat 2"/>
                <a:cs typeface="Montserrat 2"/>
                <a:sym typeface="Montserrat 2"/>
              </a:rPr>
              <a:t>%</a:t>
            </a:r>
          </a:p>
        </p:txBody>
      </p:sp>
      <p:grpSp>
        <p:nvGrpSpPr>
          <p:cNvPr id="4" name="Group 4"/>
          <p:cNvGrpSpPr/>
          <p:nvPr/>
        </p:nvGrpSpPr>
        <p:grpSpPr>
          <a:xfrm>
            <a:off x="444500" y="444501"/>
            <a:ext cx="9385300" cy="2184699"/>
            <a:chOff x="0" y="0"/>
            <a:chExt cx="18770600" cy="4369399"/>
          </a:xfrm>
        </p:grpSpPr>
        <p:sp>
          <p:nvSpPr>
            <p:cNvPr id="5" name="TextBox 5"/>
            <p:cNvSpPr txBox="1"/>
            <p:nvPr/>
          </p:nvSpPr>
          <p:spPr>
            <a:xfrm>
              <a:off x="0" y="123825"/>
              <a:ext cx="18770600" cy="32302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220"/>
                </a:lnSpc>
                <a:spcBef>
                  <a:spcPct val="0"/>
                </a:spcBef>
              </a:pPr>
              <a:r>
                <a:rPr lang="en-US" sz="5854" b="1" u="none" strike="noStrike">
                  <a:solidFill>
                    <a:srgbClr val="331975"/>
                  </a:solidFill>
                  <a:latin typeface="Montserrat 2"/>
                  <a:ea typeface="Montserrat 2"/>
                  <a:cs typeface="Montserrat 2"/>
                  <a:sym typeface="Montserrat 2"/>
                </a:rPr>
                <a:t>Audiences Care About Climate Crisis</a:t>
              </a:r>
            </a:p>
          </p:txBody>
        </p:sp>
        <p:sp>
          <p:nvSpPr>
            <p:cNvPr id="6" name="TextBox 6"/>
            <p:cNvSpPr txBox="1"/>
            <p:nvPr/>
          </p:nvSpPr>
          <p:spPr>
            <a:xfrm>
              <a:off x="0" y="3739370"/>
              <a:ext cx="18770600" cy="63002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655"/>
                </a:lnSpc>
                <a:spcBef>
                  <a:spcPct val="0"/>
                </a:spcBef>
              </a:pPr>
              <a:r>
                <a:rPr lang="en-US" sz="1946">
                  <a:solidFill>
                    <a:srgbClr val="000000"/>
                  </a:solidFill>
                  <a:latin typeface="Montserrat 1"/>
                  <a:ea typeface="Montserrat 1"/>
                  <a:cs typeface="Montserrat 1"/>
                  <a:sym typeface="Montserrat 1"/>
                </a:rPr>
                <a:t>“Wor</a:t>
              </a:r>
              <a:r>
                <a:rPr lang="en-US" sz="1946" u="none" strike="noStrike">
                  <a:solidFill>
                    <a:srgbClr val="000000"/>
                  </a:solidFill>
                  <a:latin typeface="Montserrat 1"/>
                  <a:ea typeface="Montserrat 1"/>
                  <a:cs typeface="Montserrat 1"/>
                  <a:sym typeface="Montserrat 1"/>
                </a:rPr>
                <a:t>ried/Very worried about the Impact of Climate Change”</a:t>
              </a:r>
            </a:p>
          </p:txBody>
        </p:sp>
      </p:grpSp>
      <p:grpSp>
        <p:nvGrpSpPr>
          <p:cNvPr id="7" name="Group 7"/>
          <p:cNvGrpSpPr/>
          <p:nvPr/>
        </p:nvGrpSpPr>
        <p:grpSpPr>
          <a:xfrm>
            <a:off x="1403350" y="5244149"/>
            <a:ext cx="4591050" cy="684575"/>
            <a:chOff x="0" y="0"/>
            <a:chExt cx="9182100" cy="1369149"/>
          </a:xfrm>
        </p:grpSpPr>
        <p:sp>
          <p:nvSpPr>
            <p:cNvPr id="8" name="TextBox 8"/>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u="none" strike="noStrike">
                  <a:solidFill>
                    <a:srgbClr val="331975"/>
                  </a:solidFill>
                  <a:latin typeface="Montserrat 1"/>
                  <a:ea typeface="Montserrat 1"/>
                  <a:cs typeface="Montserrat 1"/>
                  <a:sym typeface="Montserrat 1"/>
                </a:rPr>
                <a:t>Cultural Audiences </a:t>
              </a:r>
            </a:p>
          </p:txBody>
        </p:sp>
        <p:sp>
          <p:nvSpPr>
            <p:cNvPr id="9" name="TextBox 9"/>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grpSp>
        <p:nvGrpSpPr>
          <p:cNvPr id="10" name="Group 10"/>
          <p:cNvGrpSpPr/>
          <p:nvPr/>
        </p:nvGrpSpPr>
        <p:grpSpPr>
          <a:xfrm>
            <a:off x="6197600" y="5219701"/>
            <a:ext cx="4591050" cy="709023"/>
            <a:chOff x="0" y="0"/>
            <a:chExt cx="9182100" cy="1418047"/>
          </a:xfrm>
        </p:grpSpPr>
        <p:sp>
          <p:nvSpPr>
            <p:cNvPr id="11" name="TextBox 11"/>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u="none" strike="noStrike">
                  <a:solidFill>
                    <a:srgbClr val="331975"/>
                  </a:solidFill>
                  <a:latin typeface="Montserrat 1"/>
                  <a:ea typeface="Montserrat 1"/>
                  <a:cs typeface="Montserrat 1"/>
                  <a:sym typeface="Montserrat 1"/>
                </a:rPr>
                <a:t>UK General Population </a:t>
              </a:r>
            </a:p>
          </p:txBody>
        </p:sp>
        <p:sp>
          <p:nvSpPr>
            <p:cNvPr id="12" name="TextBox 12"/>
            <p:cNvSpPr txBox="1"/>
            <p:nvPr/>
          </p:nvSpPr>
          <p:spPr>
            <a:xfrm>
              <a:off x="0" y="921144"/>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
        <p:nvSpPr>
          <p:cNvPr id="13" name="Freeform 13"/>
          <p:cNvSpPr/>
          <p:nvPr/>
        </p:nvSpPr>
        <p:spPr>
          <a:xfrm flipH="1">
            <a:off x="11233912" y="461567"/>
            <a:ext cx="1250722" cy="998303"/>
          </a:xfrm>
          <a:custGeom>
            <a:avLst/>
            <a:gdLst/>
            <a:ahLst/>
            <a:cxnLst/>
            <a:rect l="l" t="t" r="r" b="b"/>
            <a:pathLst>
              <a:path w="1876083" h="1497455">
                <a:moveTo>
                  <a:pt x="1876083" y="0"/>
                </a:moveTo>
                <a:lnTo>
                  <a:pt x="0" y="0"/>
                </a:lnTo>
                <a:lnTo>
                  <a:pt x="0" y="1497455"/>
                </a:lnTo>
                <a:lnTo>
                  <a:pt x="1876083" y="1497455"/>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4" name="Freeform 14"/>
          <p:cNvSpPr/>
          <p:nvPr/>
        </p:nvSpPr>
        <p:spPr>
          <a:xfrm rot="9828254" flipH="1">
            <a:off x="-464376" y="5190397"/>
            <a:ext cx="1250722" cy="998303"/>
          </a:xfrm>
          <a:custGeom>
            <a:avLst/>
            <a:gdLst/>
            <a:ahLst/>
            <a:cxnLst/>
            <a:rect l="l" t="t" r="r" b="b"/>
            <a:pathLst>
              <a:path w="1876083" h="1497455">
                <a:moveTo>
                  <a:pt x="1876083" y="0"/>
                </a:moveTo>
                <a:lnTo>
                  <a:pt x="0" y="0"/>
                </a:lnTo>
                <a:lnTo>
                  <a:pt x="0" y="1497456"/>
                </a:lnTo>
                <a:lnTo>
                  <a:pt x="1876083" y="1497456"/>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270760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9563-1B74-231E-5916-C8BB5942B339}"/>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Key Takeaways</a:t>
            </a:r>
          </a:p>
        </p:txBody>
      </p:sp>
      <p:sp>
        <p:nvSpPr>
          <p:cNvPr id="3" name="Content Placeholder 2">
            <a:extLst>
              <a:ext uri="{FF2B5EF4-FFF2-40B4-BE49-F238E27FC236}">
                <a16:creationId xmlns:a16="http://schemas.microsoft.com/office/drawing/2014/main" id="{2FEB7F74-AE80-FC5F-C6A3-B32AB8982623}"/>
              </a:ext>
            </a:extLst>
          </p:cNvPr>
          <p:cNvSpPr>
            <a:spLocks noGrp="1"/>
          </p:cNvSpPr>
          <p:nvPr>
            <p:ph idx="14"/>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Progress </a:t>
            </a:r>
            <a:r>
              <a:rPr lang="en-GB" b="1" dirty="0"/>
              <a:t>&gt;</a:t>
            </a:r>
            <a:r>
              <a:rPr lang="en-GB" dirty="0"/>
              <a:t> perfection</a:t>
            </a:r>
          </a:p>
          <a:p>
            <a:pPr lvl="1"/>
            <a:r>
              <a:rPr lang="en-GB" dirty="0"/>
              <a:t>Start where you are, use what you have, share what you learn</a:t>
            </a:r>
          </a:p>
          <a:p>
            <a:r>
              <a:rPr lang="en-GB" dirty="0"/>
              <a:t>Set realistic targets</a:t>
            </a:r>
          </a:p>
          <a:p>
            <a:r>
              <a:rPr lang="en-GB" dirty="0"/>
              <a:t>Link environmental progress to wider sustainability strategy </a:t>
            </a:r>
          </a:p>
        </p:txBody>
      </p:sp>
    </p:spTree>
    <p:extLst>
      <p:ext uri="{BB962C8B-B14F-4D97-AF65-F5344CB8AC3E}">
        <p14:creationId xmlns:p14="http://schemas.microsoft.com/office/powerpoint/2010/main" val="21886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F3258-5947-F5E8-84FD-7DAF13E3DBFB}"/>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5F0C46A-C120-B2B0-240F-B85BADF74001}"/>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6CEE8D68-740B-20B8-0C08-79ED8F1EC830}"/>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D5E403BA-C23C-49A1-C04C-9E932719A81B}"/>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C8FCEB70-EB0F-D70A-0015-2A6DF61E5D8D}"/>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56DA6951-92CF-9EC3-A8FD-68B2C8808CD8}"/>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9CE1621F-FD97-DC2F-6041-A88C89DA701B}"/>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C04FBF53-E9FC-40B2-B09F-B0E58858A960}"/>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891EC5F9-4934-EEF0-7406-88406570CBE1}"/>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D3AC23FF-F4E4-C4D8-4C0A-260D1E4B1CAD}"/>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E72EB59E-0205-A468-ABE7-AFC6230BF359}"/>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0C35DC35-5151-22BF-72B4-F84FA47B7C32}"/>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00C0F030-9F3B-FCDB-CEE8-D3DCEF139BF7}"/>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07CA0397-FBD6-BE09-07FD-A74D273B5E32}"/>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F5385525-4292-514F-6CAA-E30C125609ED}"/>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D532AAD4-9401-9ABC-5260-54FAD8C72E40}"/>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sz="4400" b="1">
                <a:solidFill>
                  <a:srgbClr val="D5210C"/>
                </a:solidFill>
                <a:latin typeface="Gill Sans MT"/>
              </a:endParaRPr>
            </a:p>
          </p:txBody>
        </p:sp>
        <p:sp>
          <p:nvSpPr>
            <p:cNvPr id="26" name="TextBox 26">
              <a:extLst>
                <a:ext uri="{FF2B5EF4-FFF2-40B4-BE49-F238E27FC236}">
                  <a16:creationId xmlns:a16="http://schemas.microsoft.com/office/drawing/2014/main" id="{46C1D384-6E00-2D42-21A9-FC0624438B94}"/>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BE588169-A06B-7FAC-6715-733BF3011D4A}"/>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CB7471DD-4FDF-EDCB-49A1-BC4653E45A4C}"/>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91825146-FCB2-48E1-F315-02192502F78B}"/>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38174C23-A509-1DA3-580F-18D91255E2F3}"/>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F975EF79-FC1E-897F-549E-98D368AD79A2}"/>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1FD1E4C0-AC52-E121-3BCA-EE20FF3BB3B9}"/>
              </a:ext>
            </a:extLst>
          </p:cNvPr>
          <p:cNvSpPr txBox="1"/>
          <p:nvPr/>
        </p:nvSpPr>
        <p:spPr>
          <a:xfrm>
            <a:off x="203934" y="2785211"/>
            <a:ext cx="8145785"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b="1">
                <a:latin typeface="Gill Sans MT"/>
              </a:rPr>
              <a:t>ENVIRONMENTAL SUSTAINABILITY</a:t>
            </a:r>
          </a:p>
        </p:txBody>
      </p:sp>
      <p:sp>
        <p:nvSpPr>
          <p:cNvPr id="19" name="TextBox 18">
            <a:extLst>
              <a:ext uri="{FF2B5EF4-FFF2-40B4-BE49-F238E27FC236}">
                <a16:creationId xmlns:a16="http://schemas.microsoft.com/office/drawing/2014/main" id="{708EE7F6-DA36-D3B9-E809-EF4E04991EDD}"/>
              </a:ext>
            </a:extLst>
          </p:cNvPr>
          <p:cNvSpPr txBox="1"/>
          <p:nvPr/>
        </p:nvSpPr>
        <p:spPr>
          <a:xfrm>
            <a:off x="179427" y="3332783"/>
            <a:ext cx="3746964"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a:latin typeface="Gill Sans MT"/>
              </a:rPr>
              <a:t>10am – 11.15am</a:t>
            </a:r>
          </a:p>
        </p:txBody>
      </p:sp>
      <p:sp>
        <p:nvSpPr>
          <p:cNvPr id="20" name="TextBox 19">
            <a:extLst>
              <a:ext uri="{FF2B5EF4-FFF2-40B4-BE49-F238E27FC236}">
                <a16:creationId xmlns:a16="http://schemas.microsoft.com/office/drawing/2014/main" id="{692B3B2B-AF3A-85EB-F5C3-20FAF6B945A3}"/>
              </a:ext>
            </a:extLst>
          </p:cNvPr>
          <p:cNvSpPr txBox="1"/>
          <p:nvPr/>
        </p:nvSpPr>
        <p:spPr>
          <a:xfrm>
            <a:off x="300913" y="4231513"/>
            <a:ext cx="3746964" cy="2185214"/>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dirty="0">
                <a:latin typeface="Gill Sans MT"/>
              </a:rPr>
              <a:t>Nick Jackman (Chair)</a:t>
            </a:r>
          </a:p>
          <a:p>
            <a:r>
              <a:rPr lang="en-US" sz="2800" dirty="0">
                <a:solidFill>
                  <a:srgbClr val="242424"/>
                </a:solidFill>
                <a:highlight>
                  <a:srgbClr val="FFFFFF"/>
                </a:highlight>
                <a:latin typeface="Gill Sans MT"/>
              </a:rPr>
              <a:t>James Hardie</a:t>
            </a:r>
            <a:endParaRPr lang="en-US" sz="2800" dirty="0">
              <a:latin typeface="Gill Sans MT"/>
            </a:endParaRPr>
          </a:p>
          <a:p>
            <a:r>
              <a:rPr lang="en-US" sz="2800" dirty="0">
                <a:solidFill>
                  <a:srgbClr val="242424"/>
                </a:solidFill>
                <a:highlight>
                  <a:srgbClr val="FFFFFF"/>
                </a:highlight>
                <a:latin typeface="Gill Sans MT"/>
              </a:rPr>
              <a:t>Katy Raines</a:t>
            </a:r>
          </a:p>
          <a:p>
            <a:r>
              <a:rPr lang="en-US" sz="2800" dirty="0">
                <a:latin typeface="Gill Sans MT"/>
              </a:rPr>
              <a:t>Katie </a:t>
            </a:r>
            <a:r>
              <a:rPr lang="en-US" sz="2800" dirty="0" err="1">
                <a:latin typeface="Gill Sans MT"/>
              </a:rPr>
              <a:t>Sterland</a:t>
            </a:r>
            <a:endParaRPr lang="en-US" sz="2800" dirty="0">
              <a:latin typeface="Gill Sans MT"/>
            </a:endParaRPr>
          </a:p>
          <a:p>
            <a:endParaRPr lang="en-US" sz="2400">
              <a:latin typeface="Gill Sans Medium" panose="020B0604020202020204" charset="0"/>
            </a:endParaRPr>
          </a:p>
        </p:txBody>
      </p:sp>
    </p:spTree>
    <p:extLst>
      <p:ext uri="{BB962C8B-B14F-4D97-AF65-F5344CB8AC3E}">
        <p14:creationId xmlns:p14="http://schemas.microsoft.com/office/powerpoint/2010/main" val="3853079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34FA59-BA8B-17CC-A7A6-5DEEED96D2FF}"/>
              </a:ext>
            </a:extLst>
          </p:cNvPr>
          <p:cNvSpPr/>
          <p:nvPr/>
        </p:nvSpPr>
        <p:spPr>
          <a:xfrm>
            <a:off x="0" y="0"/>
            <a:ext cx="12192000" cy="1549400"/>
          </a:xfrm>
          <a:prstGeom prst="rect">
            <a:avLst/>
          </a:prstGeom>
          <a:solidFill>
            <a:srgbClr val="D521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1600"/>
          </a:p>
        </p:txBody>
      </p:sp>
      <p:grpSp>
        <p:nvGrpSpPr>
          <p:cNvPr id="11" name="Group 10">
            <a:extLst>
              <a:ext uri="{FF2B5EF4-FFF2-40B4-BE49-F238E27FC236}">
                <a16:creationId xmlns:a16="http://schemas.microsoft.com/office/drawing/2014/main" id="{AAA90647-B77E-68D7-A510-88218A3CF102}"/>
              </a:ext>
            </a:extLst>
          </p:cNvPr>
          <p:cNvGrpSpPr/>
          <p:nvPr/>
        </p:nvGrpSpPr>
        <p:grpSpPr>
          <a:xfrm>
            <a:off x="0" y="-89856"/>
            <a:ext cx="12192000" cy="6380123"/>
            <a:chOff x="0" y="-67392"/>
            <a:chExt cx="9144000" cy="4785092"/>
          </a:xfrm>
        </p:grpSpPr>
        <p:sp>
          <p:nvSpPr>
            <p:cNvPr id="4" name="TextBox 4"/>
            <p:cNvSpPr txBox="1"/>
            <p:nvPr/>
          </p:nvSpPr>
          <p:spPr>
            <a:xfrm>
              <a:off x="0" y="-67392"/>
              <a:ext cx="9144000" cy="1229442"/>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sp>
          <p:nvSpPr>
            <p:cNvPr id="5" name="Freeform 5"/>
            <p:cNvSpPr/>
            <p:nvPr/>
          </p:nvSpPr>
          <p:spPr>
            <a:xfrm>
              <a:off x="1051381" y="1632329"/>
              <a:ext cx="3085371" cy="3085371"/>
            </a:xfrm>
            <a:custGeom>
              <a:avLst/>
              <a:gdLst/>
              <a:ahLst/>
              <a:cxnLst/>
              <a:rect l="l" t="t" r="r" b="b"/>
              <a:pathLst>
                <a:path w="6170741" h="6170741">
                  <a:moveTo>
                    <a:pt x="0" y="0"/>
                  </a:moveTo>
                  <a:lnTo>
                    <a:pt x="6170741" y="0"/>
                  </a:lnTo>
                  <a:lnTo>
                    <a:pt x="6170741" y="6170741"/>
                  </a:lnTo>
                  <a:lnTo>
                    <a:pt x="0" y="6170741"/>
                  </a:lnTo>
                  <a:lnTo>
                    <a:pt x="0" y="0"/>
                  </a:lnTo>
                  <a:close/>
                </a:path>
              </a:pathLst>
            </a:custGeom>
            <a:blipFill>
              <a:blip r:embed="rId2"/>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6" name="TextBox 6"/>
            <p:cNvSpPr txBox="1"/>
            <p:nvPr/>
          </p:nvSpPr>
          <p:spPr>
            <a:xfrm>
              <a:off x="5513311" y="2480751"/>
              <a:ext cx="2923537" cy="1051570"/>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5409"/>
                </a:lnSpc>
              </a:pPr>
              <a:r>
                <a:rPr lang="en-US" sz="4750" b="1">
                  <a:solidFill>
                    <a:srgbClr val="000000"/>
                  </a:solidFill>
                  <a:latin typeface="Gill Sans MT"/>
                  <a:ea typeface="Gill Sans Medium"/>
                  <a:cs typeface="Gill Sans Medium"/>
                  <a:sym typeface="Gill Sans Medium"/>
                </a:rPr>
                <a:t>Event code: </a:t>
              </a:r>
              <a:r>
                <a:rPr lang="en-US" sz="4750" b="1">
                  <a:solidFill>
                    <a:srgbClr val="D5210C"/>
                  </a:solidFill>
                  <a:latin typeface="Gill Sans MT"/>
                  <a:ea typeface="Gill Sans Bold"/>
                  <a:cs typeface="Gill Sans Bold"/>
                  <a:sym typeface="Gill Sans Bold"/>
                </a:rPr>
                <a:t>abo2026</a:t>
              </a:r>
              <a:endParaRPr lang="en-US" sz="4750" b="1">
                <a:solidFill>
                  <a:srgbClr val="D5210C"/>
                </a:solidFill>
                <a:latin typeface="Gill Sans MT"/>
                <a:ea typeface="Gill Sans Bold"/>
                <a:cs typeface="Gill Sans Bold"/>
              </a:endParaRPr>
            </a:p>
          </p:txBody>
        </p:sp>
        <p:sp>
          <p:nvSpPr>
            <p:cNvPr id="7" name="TextBox 7"/>
            <p:cNvSpPr txBox="1"/>
            <p:nvPr/>
          </p:nvSpPr>
          <p:spPr>
            <a:xfrm>
              <a:off x="616624" y="1295779"/>
              <a:ext cx="4107776" cy="29392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3267"/>
                </a:lnSpc>
                <a:spcBef>
                  <a:spcPct val="0"/>
                </a:spcBef>
              </a:pPr>
              <a:r>
                <a:rPr lang="en-US" sz="2300" b="1">
                  <a:solidFill>
                    <a:srgbClr val="000000"/>
                  </a:solidFill>
                  <a:latin typeface="Gill Sans MT"/>
                  <a:ea typeface="Gill Sans Bold"/>
                  <a:cs typeface="Gill Sans Bold"/>
                  <a:sym typeface="Gill Sans Bold"/>
                </a:rPr>
                <a:t>Scan to download the conference app:</a:t>
              </a:r>
              <a:endParaRPr lang="en-US" sz="2300" b="1">
                <a:solidFill>
                  <a:srgbClr val="000000"/>
                </a:solidFill>
                <a:latin typeface="Gill Sans MT"/>
                <a:ea typeface="Gill Sans Bold"/>
                <a:cs typeface="Gill Sans Bold"/>
              </a:endParaRPr>
            </a:p>
          </p:txBody>
        </p:sp>
        <p:sp>
          <p:nvSpPr>
            <p:cNvPr id="8" name="TextBox 8"/>
            <p:cNvSpPr txBox="1"/>
            <p:nvPr/>
          </p:nvSpPr>
          <p:spPr>
            <a:xfrm>
              <a:off x="514350" y="200146"/>
              <a:ext cx="3981450" cy="696088"/>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7858"/>
                </a:lnSpc>
                <a:spcBef>
                  <a:spcPct val="0"/>
                </a:spcBef>
              </a:pPr>
              <a:r>
                <a:rPr lang="en-US" sz="5600" b="1" err="1">
                  <a:solidFill>
                    <a:schemeClr val="bg1"/>
                  </a:solidFill>
                  <a:latin typeface="Gill Sans MT"/>
                  <a:ea typeface="Gill Sans Bold"/>
                  <a:cs typeface="Gill Sans Bold"/>
                  <a:sym typeface="Gill Sans Bold"/>
                </a:rPr>
                <a:t>CrowdComms</a:t>
              </a:r>
              <a:endParaRPr lang="en-US" sz="5600" b="1">
                <a:solidFill>
                  <a:schemeClr val="bg1"/>
                </a:solidFill>
                <a:latin typeface="Gill Sans MT"/>
                <a:ea typeface="Gill Sans Bold"/>
                <a:cs typeface="Gill Sans Bold"/>
              </a:endParaRPr>
            </a:p>
          </p:txBody>
        </p:sp>
        <p:sp>
          <p:nvSpPr>
            <p:cNvPr id="9" name="TextBox 9"/>
            <p:cNvSpPr txBox="1"/>
            <p:nvPr/>
          </p:nvSpPr>
          <p:spPr>
            <a:xfrm>
              <a:off x="5556190" y="1383849"/>
              <a:ext cx="2923537" cy="61452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3267"/>
                </a:lnSpc>
                <a:spcBef>
                  <a:spcPct val="0"/>
                </a:spcBef>
              </a:pPr>
              <a:r>
                <a:rPr lang="en-US" sz="2300" b="1">
                  <a:solidFill>
                    <a:srgbClr val="000000"/>
                  </a:solidFill>
                  <a:latin typeface="Gill Sans MT"/>
                  <a:ea typeface="Gill Sans Bold"/>
                  <a:cs typeface="Gill Sans Bold"/>
                  <a:sym typeface="Gill Sans Bold"/>
                </a:rPr>
                <a:t>Or visit </a:t>
              </a:r>
              <a:endParaRPr lang="en-US" sz="2300" b="1">
                <a:solidFill>
                  <a:srgbClr val="000000"/>
                </a:solidFill>
                <a:latin typeface="Gill Sans MT"/>
                <a:ea typeface="Gill Sans Bold"/>
                <a:cs typeface="Gill Sans Bold"/>
              </a:endParaRPr>
            </a:p>
            <a:p>
              <a:pPr algn="ctr">
                <a:lnSpc>
                  <a:spcPts val="3267"/>
                </a:lnSpc>
                <a:spcBef>
                  <a:spcPct val="0"/>
                </a:spcBef>
              </a:pPr>
              <a:r>
                <a:rPr lang="en-US" sz="2300" b="1" u="sng">
                  <a:solidFill>
                    <a:srgbClr val="000000"/>
                  </a:solidFill>
                  <a:latin typeface="Gill Sans MT"/>
                  <a:ea typeface="Gill Sans Bold"/>
                  <a:cs typeface="Gill Sans Bold"/>
                  <a:sym typeface="Gill Sans Bold"/>
                </a:rPr>
                <a:t>crowdcomms.com/abo2026</a:t>
              </a:r>
              <a:endParaRPr lang="en-US" sz="2300" b="1" u="sng">
                <a:solidFill>
                  <a:srgbClr val="000000"/>
                </a:solidFill>
                <a:latin typeface="Gill Sans MT"/>
                <a:ea typeface="Gill Sans Bold"/>
                <a:cs typeface="Gill Sans Bold"/>
              </a:endParaRPr>
            </a:p>
          </p:txBody>
        </p:sp>
        <p:sp>
          <p:nvSpPr>
            <p:cNvPr id="10" name="Freeform 10"/>
            <p:cNvSpPr/>
            <p:nvPr/>
          </p:nvSpPr>
          <p:spPr>
            <a:xfrm>
              <a:off x="5320510" y="4175828"/>
              <a:ext cx="3309141" cy="541872"/>
            </a:xfrm>
            <a:custGeom>
              <a:avLst/>
              <a:gdLst/>
              <a:ahLst/>
              <a:cxnLst/>
              <a:rect l="l" t="t" r="r" b="b"/>
              <a:pathLst>
                <a:path w="6618281" h="1083744">
                  <a:moveTo>
                    <a:pt x="0" y="0"/>
                  </a:moveTo>
                  <a:lnTo>
                    <a:pt x="6618281" y="0"/>
                  </a:lnTo>
                  <a:lnTo>
                    <a:pt x="6618281" y="1083743"/>
                  </a:lnTo>
                  <a:lnTo>
                    <a:pt x="0" y="1083743"/>
                  </a:lnTo>
                  <a:lnTo>
                    <a:pt x="0" y="0"/>
                  </a:lnTo>
                  <a:close/>
                </a:path>
              </a:pathLst>
            </a:custGeom>
            <a:blipFill>
              <a:blip r:embed="rId3"/>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D477A6-8E98-A73E-58A1-6681E2062FF0}"/>
              </a:ext>
            </a:extLst>
          </p:cNvPr>
          <p:cNvPicPr>
            <a:picLocks noChangeAspect="1"/>
          </p:cNvPicPr>
          <p:nvPr/>
        </p:nvPicPr>
        <p:blipFill>
          <a:blip r:embed="rId2"/>
          <a:stretch>
            <a:fillRect/>
          </a:stretch>
        </p:blipFill>
        <p:spPr>
          <a:xfrm>
            <a:off x="723125" y="901096"/>
            <a:ext cx="10745750" cy="5055807"/>
          </a:xfrm>
          <a:prstGeom prst="rect">
            <a:avLst/>
          </a:prstGeom>
        </p:spPr>
      </p:pic>
    </p:spTree>
    <p:extLst>
      <p:ext uri="{BB962C8B-B14F-4D97-AF65-F5344CB8AC3E}">
        <p14:creationId xmlns:p14="http://schemas.microsoft.com/office/powerpoint/2010/main" val="3159311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grpSp>
        <p:nvGrpSpPr>
          <p:cNvPr id="2" name="Group 2"/>
          <p:cNvGrpSpPr/>
          <p:nvPr/>
        </p:nvGrpSpPr>
        <p:grpSpPr>
          <a:xfrm>
            <a:off x="444500" y="2235200"/>
            <a:ext cx="3632200" cy="4178300"/>
            <a:chOff x="0" y="0"/>
            <a:chExt cx="1434943" cy="1650686"/>
          </a:xfrm>
        </p:grpSpPr>
        <p:sp>
          <p:nvSpPr>
            <p:cNvPr id="3" name="Freeform 3"/>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FFFFF"/>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4279900" y="2235200"/>
            <a:ext cx="3632200" cy="4178300"/>
            <a:chOff x="0" y="0"/>
            <a:chExt cx="1434943" cy="1650686"/>
          </a:xfrm>
        </p:grpSpPr>
        <p:sp>
          <p:nvSpPr>
            <p:cNvPr id="6" name="Freeform 6"/>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FFFFF"/>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8115300" y="2235200"/>
            <a:ext cx="3632200" cy="4178300"/>
            <a:chOff x="0" y="0"/>
            <a:chExt cx="1434943" cy="1650686"/>
          </a:xfrm>
        </p:grpSpPr>
        <p:sp>
          <p:nvSpPr>
            <p:cNvPr id="9" name="Freeform 9"/>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FFFFF"/>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445060" y="527050"/>
            <a:ext cx="11301881" cy="80708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6220"/>
              </a:lnSpc>
              <a:spcBef>
                <a:spcPct val="0"/>
              </a:spcBef>
              <a:spcAft>
                <a:spcPts val="0"/>
              </a:spcAft>
              <a:buClrTx/>
              <a:buSzTx/>
              <a:buFontTx/>
              <a:buNone/>
              <a:tabLst/>
              <a:defRPr/>
            </a:pPr>
            <a:r>
              <a:rPr kumimoji="0" lang="en-US" sz="5854" b="1" i="0" u="none" strike="noStrike" kern="1200" cap="none" spc="0" normalizeH="0" baseline="0" noProof="0">
                <a:ln>
                  <a:noFill/>
                </a:ln>
                <a:solidFill>
                  <a:srgbClr val="331975"/>
                </a:solidFill>
                <a:effectLst/>
                <a:uLnTx/>
                <a:uFillTx/>
                <a:latin typeface="Montserrat 2"/>
                <a:ea typeface="Montserrat 2"/>
                <a:cs typeface="Montserrat 2"/>
                <a:sym typeface="Montserrat 2"/>
              </a:rPr>
              <a:t>What Audiences Reject</a:t>
            </a:r>
          </a:p>
        </p:txBody>
      </p:sp>
      <p:grpSp>
        <p:nvGrpSpPr>
          <p:cNvPr id="12" name="Group 12"/>
          <p:cNvGrpSpPr/>
          <p:nvPr/>
        </p:nvGrpSpPr>
        <p:grpSpPr>
          <a:xfrm>
            <a:off x="1403350" y="2875038"/>
            <a:ext cx="1714500" cy="2384521"/>
            <a:chOff x="0" y="85725"/>
            <a:chExt cx="3429000" cy="4769043"/>
          </a:xfrm>
        </p:grpSpPr>
        <p:sp>
          <p:nvSpPr>
            <p:cNvPr id="13" name="TextBox 13"/>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01</a:t>
              </a:r>
            </a:p>
          </p:txBody>
        </p:sp>
        <p:sp>
          <p:nvSpPr>
            <p:cNvPr id="14" name="TextBox 14"/>
            <p:cNvSpPr txBox="1"/>
            <p:nvPr/>
          </p:nvSpPr>
          <p:spPr>
            <a:xfrm>
              <a:off x="0" y="1526068"/>
              <a:ext cx="34290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ts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Preaching</a:t>
              </a:r>
            </a:p>
          </p:txBody>
        </p:sp>
        <p:sp>
          <p:nvSpPr>
            <p:cNvPr id="15" name="TextBox 15"/>
            <p:cNvSpPr txBox="1"/>
            <p:nvPr/>
          </p:nvSpPr>
          <p:spPr>
            <a:xfrm>
              <a:off x="0" y="3318644"/>
              <a:ext cx="3429000" cy="15361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Audiences dislike being lectured or scolded.</a:t>
              </a:r>
            </a:p>
          </p:txBody>
        </p:sp>
      </p:grpSp>
      <p:grpSp>
        <p:nvGrpSpPr>
          <p:cNvPr id="16" name="Group 16"/>
          <p:cNvGrpSpPr/>
          <p:nvPr/>
        </p:nvGrpSpPr>
        <p:grpSpPr>
          <a:xfrm>
            <a:off x="5238750" y="2832100"/>
            <a:ext cx="1714500" cy="2948109"/>
            <a:chOff x="0" y="0"/>
            <a:chExt cx="3429000" cy="5896217"/>
          </a:xfrm>
        </p:grpSpPr>
        <p:sp>
          <p:nvSpPr>
            <p:cNvPr id="17" name="TextBox 17"/>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02</a:t>
              </a:r>
            </a:p>
          </p:txBody>
        </p:sp>
        <p:sp>
          <p:nvSpPr>
            <p:cNvPr id="18" name="TextBox 18"/>
            <p:cNvSpPr txBox="1"/>
            <p:nvPr/>
          </p:nvSpPr>
          <p:spPr>
            <a:xfrm>
              <a:off x="0" y="1526068"/>
              <a:ext cx="34290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ct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Guilt</a:t>
              </a:r>
            </a:p>
          </p:txBody>
        </p:sp>
        <p:sp>
          <p:nvSpPr>
            <p:cNvPr id="19" name="TextBox 19"/>
            <p:cNvSpPr txBox="1"/>
            <p:nvPr/>
          </p:nvSpPr>
          <p:spPr>
            <a:xfrm>
              <a:off x="0" y="3318694"/>
              <a:ext cx="3429000" cy="25775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Guilt-based messaging alienates and disheartens audiences.</a:t>
              </a:r>
            </a:p>
          </p:txBody>
        </p:sp>
      </p:grpSp>
      <p:grpSp>
        <p:nvGrpSpPr>
          <p:cNvPr id="20" name="Group 20"/>
          <p:cNvGrpSpPr/>
          <p:nvPr/>
        </p:nvGrpSpPr>
        <p:grpSpPr>
          <a:xfrm>
            <a:off x="9074150" y="2832100"/>
            <a:ext cx="1714500" cy="3005358"/>
            <a:chOff x="0" y="0"/>
            <a:chExt cx="3429000" cy="6010716"/>
          </a:xfrm>
        </p:grpSpPr>
        <p:sp>
          <p:nvSpPr>
            <p:cNvPr id="21" name="TextBox 21"/>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03</a:t>
              </a:r>
            </a:p>
          </p:txBody>
        </p:sp>
        <p:sp>
          <p:nvSpPr>
            <p:cNvPr id="22" name="TextBox 22"/>
            <p:cNvSpPr txBox="1"/>
            <p:nvPr/>
          </p:nvSpPr>
          <p:spPr>
            <a:xfrm>
              <a:off x="0" y="1526068"/>
              <a:ext cx="3429000" cy="1272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ct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Vague claims</a:t>
              </a:r>
            </a:p>
          </p:txBody>
        </p:sp>
        <p:sp>
          <p:nvSpPr>
            <p:cNvPr id="23" name="TextBox 23"/>
            <p:cNvSpPr txBox="1"/>
            <p:nvPr/>
          </p:nvSpPr>
          <p:spPr>
            <a:xfrm>
              <a:off x="0" y="3953892"/>
              <a:ext cx="3429000" cy="20568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Ambiguous statements lead to distrust and confusion.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500" y="2235200"/>
            <a:ext cx="3632200" cy="4178300"/>
            <a:chOff x="0" y="0"/>
            <a:chExt cx="1434943" cy="1650686"/>
          </a:xfrm>
        </p:grpSpPr>
        <p:sp>
          <p:nvSpPr>
            <p:cNvPr id="3" name="Freeform 3"/>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CCAB6"/>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4279900" y="2235200"/>
            <a:ext cx="3632200" cy="4178300"/>
            <a:chOff x="0" y="0"/>
            <a:chExt cx="1434943" cy="1650686"/>
          </a:xfrm>
        </p:grpSpPr>
        <p:sp>
          <p:nvSpPr>
            <p:cNvPr id="6" name="Freeform 6"/>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CCAB6"/>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8115300" y="2235200"/>
            <a:ext cx="3632200" cy="4178300"/>
            <a:chOff x="0" y="0"/>
            <a:chExt cx="1434943" cy="1650686"/>
          </a:xfrm>
        </p:grpSpPr>
        <p:sp>
          <p:nvSpPr>
            <p:cNvPr id="9" name="Freeform 9"/>
            <p:cNvSpPr/>
            <p:nvPr/>
          </p:nvSpPr>
          <p:spPr>
            <a:xfrm>
              <a:off x="0" y="0"/>
              <a:ext cx="1434943" cy="1650686"/>
            </a:xfrm>
            <a:custGeom>
              <a:avLst/>
              <a:gdLst/>
              <a:ahLst/>
              <a:cxnLst/>
              <a:rect l="l" t="t" r="r" b="b"/>
              <a:pathLst>
                <a:path w="1434943" h="1650686">
                  <a:moveTo>
                    <a:pt x="56839" y="0"/>
                  </a:moveTo>
                  <a:lnTo>
                    <a:pt x="1378104" y="0"/>
                  </a:lnTo>
                  <a:cubicBezTo>
                    <a:pt x="1409495" y="0"/>
                    <a:pt x="1434943" y="25448"/>
                    <a:pt x="1434943" y="56839"/>
                  </a:cubicBezTo>
                  <a:lnTo>
                    <a:pt x="1434943" y="1593847"/>
                  </a:lnTo>
                  <a:cubicBezTo>
                    <a:pt x="1434943" y="1625239"/>
                    <a:pt x="1409495" y="1650686"/>
                    <a:pt x="1378104" y="1650686"/>
                  </a:cubicBezTo>
                  <a:lnTo>
                    <a:pt x="56839" y="1650686"/>
                  </a:lnTo>
                  <a:cubicBezTo>
                    <a:pt x="25448" y="1650686"/>
                    <a:pt x="0" y="1625239"/>
                    <a:pt x="0" y="1593847"/>
                  </a:cubicBezTo>
                  <a:lnTo>
                    <a:pt x="0" y="56839"/>
                  </a:lnTo>
                  <a:cubicBezTo>
                    <a:pt x="0" y="25448"/>
                    <a:pt x="25448" y="0"/>
                    <a:pt x="56839" y="0"/>
                  </a:cubicBezTo>
                  <a:close/>
                </a:path>
              </a:pathLst>
            </a:custGeom>
            <a:solidFill>
              <a:srgbClr val="FCCAB6"/>
            </a:solidFill>
            <a:ln w="28575" cap="rnd">
              <a:solidFill>
                <a:srgbClr val="000000"/>
              </a:solidFill>
              <a:prstDash val="solid"/>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28575"/>
              <a:ext cx="1434943" cy="167926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445060" y="527050"/>
            <a:ext cx="11301881" cy="80708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6220"/>
              </a:lnSpc>
              <a:spcBef>
                <a:spcPct val="0"/>
              </a:spcBef>
              <a:spcAft>
                <a:spcPts val="0"/>
              </a:spcAft>
              <a:buClrTx/>
              <a:buSzTx/>
              <a:buFontTx/>
              <a:buNone/>
              <a:tabLst/>
              <a:defRPr/>
            </a:pPr>
            <a:r>
              <a:rPr kumimoji="0" lang="en-US" sz="5854" b="1" i="0" u="none" strike="noStrike" kern="1200" cap="none" spc="0" normalizeH="0" baseline="0" noProof="0">
                <a:ln>
                  <a:noFill/>
                </a:ln>
                <a:solidFill>
                  <a:srgbClr val="331975"/>
                </a:solidFill>
                <a:effectLst/>
                <a:uLnTx/>
                <a:uFillTx/>
                <a:latin typeface="Montserrat 2"/>
                <a:ea typeface="Montserrat 2"/>
                <a:cs typeface="Montserrat 2"/>
                <a:sym typeface="Montserrat 2"/>
              </a:rPr>
              <a:t>What audiences value</a:t>
            </a:r>
          </a:p>
        </p:txBody>
      </p:sp>
      <p:grpSp>
        <p:nvGrpSpPr>
          <p:cNvPr id="12" name="Group 12"/>
          <p:cNvGrpSpPr/>
          <p:nvPr/>
        </p:nvGrpSpPr>
        <p:grpSpPr>
          <a:xfrm>
            <a:off x="1403350" y="2832175"/>
            <a:ext cx="1714500" cy="2687734"/>
            <a:chOff x="0" y="0"/>
            <a:chExt cx="3429000" cy="5375468"/>
          </a:xfrm>
        </p:grpSpPr>
        <p:sp>
          <p:nvSpPr>
            <p:cNvPr id="13" name="TextBox 13"/>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01</a:t>
              </a:r>
            </a:p>
          </p:txBody>
        </p:sp>
        <p:sp>
          <p:nvSpPr>
            <p:cNvPr id="14" name="TextBox 14"/>
            <p:cNvSpPr txBox="1"/>
            <p:nvPr/>
          </p:nvSpPr>
          <p:spPr>
            <a:xfrm>
              <a:off x="0" y="1526068"/>
              <a:ext cx="34290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ts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Clarity</a:t>
              </a:r>
            </a:p>
          </p:txBody>
        </p:sp>
        <p:sp>
          <p:nvSpPr>
            <p:cNvPr id="15" name="TextBox 15"/>
            <p:cNvSpPr txBox="1"/>
            <p:nvPr/>
          </p:nvSpPr>
          <p:spPr>
            <a:xfrm>
              <a:off x="0" y="3318644"/>
              <a:ext cx="3429000" cy="20568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Clear messages resonate with audiences deeply.</a:t>
              </a:r>
            </a:p>
          </p:txBody>
        </p:sp>
      </p:grpSp>
      <p:grpSp>
        <p:nvGrpSpPr>
          <p:cNvPr id="16" name="Group 16"/>
          <p:cNvGrpSpPr/>
          <p:nvPr/>
        </p:nvGrpSpPr>
        <p:grpSpPr>
          <a:xfrm>
            <a:off x="5238750" y="2832100"/>
            <a:ext cx="1714500" cy="2687759"/>
            <a:chOff x="0" y="0"/>
            <a:chExt cx="3429000" cy="5375517"/>
          </a:xfrm>
        </p:grpSpPr>
        <p:sp>
          <p:nvSpPr>
            <p:cNvPr id="17" name="TextBox 17"/>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02</a:t>
              </a:r>
            </a:p>
          </p:txBody>
        </p:sp>
        <p:sp>
          <p:nvSpPr>
            <p:cNvPr id="18" name="TextBox 18"/>
            <p:cNvSpPr txBox="1"/>
            <p:nvPr/>
          </p:nvSpPr>
          <p:spPr>
            <a:xfrm>
              <a:off x="0" y="1526068"/>
              <a:ext cx="34290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ct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Honesty</a:t>
              </a:r>
            </a:p>
          </p:txBody>
        </p:sp>
        <p:sp>
          <p:nvSpPr>
            <p:cNvPr id="19" name="TextBox 19"/>
            <p:cNvSpPr txBox="1"/>
            <p:nvPr/>
          </p:nvSpPr>
          <p:spPr>
            <a:xfrm>
              <a:off x="0" y="3318694"/>
              <a:ext cx="3429000" cy="20568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Sincere communication builds essential trust.</a:t>
              </a:r>
            </a:p>
          </p:txBody>
        </p:sp>
      </p:grpSp>
      <p:grpSp>
        <p:nvGrpSpPr>
          <p:cNvPr id="20" name="Group 20"/>
          <p:cNvGrpSpPr/>
          <p:nvPr/>
        </p:nvGrpSpPr>
        <p:grpSpPr>
          <a:xfrm>
            <a:off x="9074150" y="2832100"/>
            <a:ext cx="1714500" cy="2948208"/>
            <a:chOff x="0" y="0"/>
            <a:chExt cx="3429000" cy="5896416"/>
          </a:xfrm>
        </p:grpSpPr>
        <p:sp>
          <p:nvSpPr>
            <p:cNvPr id="21" name="TextBox 21"/>
            <p:cNvSpPr txBox="1"/>
            <p:nvPr/>
          </p:nvSpPr>
          <p:spPr>
            <a:xfrm>
              <a:off x="0" y="85725"/>
              <a:ext cx="3429000" cy="1289101"/>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4831"/>
                </a:lnSpc>
                <a:spcBef>
                  <a:spcPct val="0"/>
                </a:spcBef>
                <a:spcAft>
                  <a:spcPts val="0"/>
                </a:spcAft>
                <a:buClrTx/>
                <a:buSzTx/>
                <a:buFontTx/>
                <a:buNone/>
                <a:tabLst/>
                <a:defRPr/>
              </a:pPr>
              <a:r>
                <a:rPr kumimoji="0" lang="en-US" sz="4536" b="1" i="0" u="none" strike="noStrike" kern="1200" cap="none" spc="0" normalizeH="0" baseline="0" noProof="0">
                  <a:ln>
                    <a:noFill/>
                  </a:ln>
                  <a:solidFill>
                    <a:srgbClr val="331975"/>
                  </a:solidFill>
                  <a:effectLst/>
                  <a:uLnTx/>
                  <a:uFillTx/>
                  <a:latin typeface="Montserrat 2"/>
                  <a:ea typeface="Montserrat 2"/>
                  <a:cs typeface="Montserrat 2"/>
                  <a:sym typeface="Montserrat 2"/>
                </a:rPr>
                <a:t>03</a:t>
              </a:r>
            </a:p>
          </p:txBody>
        </p:sp>
        <p:sp>
          <p:nvSpPr>
            <p:cNvPr id="22" name="TextBox 22"/>
            <p:cNvSpPr txBox="1"/>
            <p:nvPr/>
          </p:nvSpPr>
          <p:spPr>
            <a:xfrm>
              <a:off x="0" y="1526068"/>
              <a:ext cx="34290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509"/>
                </a:lnSpc>
                <a:spcBef>
                  <a:spcPct val="0"/>
                </a:spcBef>
                <a:spcAft>
                  <a:spcPts val="0"/>
                </a:spcAft>
                <a:buClrTx/>
                <a:buSzTx/>
                <a:buFontTx/>
                <a:buNone/>
                <a:tabLst/>
                <a:defRPr/>
              </a:pPr>
              <a:r>
                <a:rPr kumimoji="0" lang="en-US" sz="2066" b="0" i="0" u="none" strike="noStrike" kern="1200" cap="none" spc="0" normalizeH="0" baseline="0" noProof="0">
                  <a:ln>
                    <a:noFill/>
                  </a:ln>
                  <a:solidFill>
                    <a:srgbClr val="331975"/>
                  </a:solidFill>
                  <a:effectLst/>
                  <a:uLnTx/>
                  <a:uFillTx/>
                  <a:latin typeface="Montserrat 1"/>
                  <a:ea typeface="Montserrat 1"/>
                  <a:cs typeface="Montserrat 1"/>
                  <a:sym typeface="Montserrat 1"/>
                </a:rPr>
                <a:t>Relevance</a:t>
              </a:r>
            </a:p>
          </p:txBody>
        </p:sp>
        <p:sp>
          <p:nvSpPr>
            <p:cNvPr id="23" name="TextBox 23"/>
            <p:cNvSpPr txBox="1"/>
            <p:nvPr/>
          </p:nvSpPr>
          <p:spPr>
            <a:xfrm>
              <a:off x="0" y="3318892"/>
              <a:ext cx="3429000" cy="257752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ct val="0"/>
                </a:spcBef>
                <a:spcAft>
                  <a:spcPts val="0"/>
                </a:spcAft>
                <a:buClrTx/>
                <a:buSzTx/>
                <a:buFontTx/>
                <a:buNone/>
                <a:tabLst/>
                <a:defRPr/>
              </a:pPr>
              <a:r>
                <a:rPr kumimoji="0" lang="en-US" sz="1536" b="0" i="0" u="none" strike="noStrike" kern="1200" cap="none" spc="0" normalizeH="0" baseline="0" noProof="0">
                  <a:ln>
                    <a:noFill/>
                  </a:ln>
                  <a:solidFill>
                    <a:srgbClr val="000000"/>
                  </a:solidFill>
                  <a:effectLst/>
                  <a:uLnTx/>
                  <a:uFillTx/>
                  <a:latin typeface="Montserrat 1"/>
                  <a:ea typeface="Montserrat 1"/>
                  <a:cs typeface="Montserrat 1"/>
                  <a:sym typeface="Montserrat 1"/>
                </a:rPr>
                <a:t>Pertinent content captures audience engagement effectively.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grpSp>
        <p:nvGrpSpPr>
          <p:cNvPr id="39" name="Group 2">
            <a:extLst>
              <a:ext uri="{FF2B5EF4-FFF2-40B4-BE49-F238E27FC236}">
                <a16:creationId xmlns:a16="http://schemas.microsoft.com/office/drawing/2014/main" id="{1BB64F08-1D7A-2E4E-2648-DCE6B97E3A24}"/>
              </a:ext>
            </a:extLst>
          </p:cNvPr>
          <p:cNvGrpSpPr/>
          <p:nvPr/>
        </p:nvGrpSpPr>
        <p:grpSpPr>
          <a:xfrm>
            <a:off x="3505200" y="0"/>
            <a:ext cx="8686801" cy="6858000"/>
            <a:chOff x="0" y="0"/>
            <a:chExt cx="2746963" cy="2709333"/>
          </a:xfrm>
        </p:grpSpPr>
        <p:sp>
          <p:nvSpPr>
            <p:cNvPr id="40" name="Freeform 3">
              <a:extLst>
                <a:ext uri="{FF2B5EF4-FFF2-40B4-BE49-F238E27FC236}">
                  <a16:creationId xmlns:a16="http://schemas.microsoft.com/office/drawing/2014/main" id="{9AB1932C-2C88-E264-AF42-CC917CA3C037}"/>
                </a:ext>
              </a:extLst>
            </p:cNvPr>
            <p:cNvSpPr/>
            <p:nvPr/>
          </p:nvSpPr>
          <p:spPr>
            <a:xfrm>
              <a:off x="0" y="0"/>
              <a:ext cx="2746963" cy="2709333"/>
            </a:xfrm>
            <a:custGeom>
              <a:avLst/>
              <a:gdLst/>
              <a:ahLst/>
              <a:cxnLst/>
              <a:rect l="l" t="t" r="r" b="b"/>
              <a:pathLst>
                <a:path w="2746963" h="2709333">
                  <a:moveTo>
                    <a:pt x="0" y="0"/>
                  </a:moveTo>
                  <a:lnTo>
                    <a:pt x="2746963" y="0"/>
                  </a:lnTo>
                  <a:lnTo>
                    <a:pt x="2746963"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1" name="TextBox 4">
              <a:extLst>
                <a:ext uri="{FF2B5EF4-FFF2-40B4-BE49-F238E27FC236}">
                  <a16:creationId xmlns:a16="http://schemas.microsoft.com/office/drawing/2014/main" id="{9FD9B292-E417-903F-79B7-17E74F6DD6DF}"/>
                </a:ext>
              </a:extLst>
            </p:cNvPr>
            <p:cNvSpPr txBox="1"/>
            <p:nvPr/>
          </p:nvSpPr>
          <p:spPr>
            <a:xfrm>
              <a:off x="0" y="-19050"/>
              <a:ext cx="2746963" cy="27283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972"/>
                </a:lnSpc>
              </a:pPr>
              <a:endParaRPr sz="800"/>
            </a:p>
          </p:txBody>
        </p:sp>
      </p:grpSp>
      <p:grpSp>
        <p:nvGrpSpPr>
          <p:cNvPr id="4" name="Group 3"/>
          <p:cNvGrpSpPr/>
          <p:nvPr/>
        </p:nvGrpSpPr>
        <p:grpSpPr>
          <a:xfrm>
            <a:off x="5943601" y="2057400"/>
            <a:ext cx="3025111" cy="685800"/>
            <a:chOff x="1609725" y="1200150"/>
            <a:chExt cx="3025111" cy="685800"/>
          </a:xfrm>
        </p:grpSpPr>
        <p:sp>
          <p:nvSpPr>
            <p:cNvPr id="2" name="Rounded Rectangle 1"/>
            <p:cNvSpPr/>
            <p:nvPr/>
          </p:nvSpPr>
          <p:spPr>
            <a:xfrm>
              <a:off x="2471299" y="1200150"/>
              <a:ext cx="2163537" cy="685800"/>
            </a:xfrm>
            <a:custGeom>
              <a:avLst/>
              <a:gdLst/>
              <a:ahLst/>
              <a:cxnLst/>
              <a:rect l="0" t="0" r="0" b="0"/>
              <a:pathLst>
                <a:path w="2163537" h="685800">
                  <a:moveTo>
                    <a:pt x="309991" y="0"/>
                  </a:moveTo>
                  <a:cubicBezTo>
                    <a:pt x="282949" y="0"/>
                    <a:pt x="258546" y="16202"/>
                    <a:pt x="248059" y="41119"/>
                  </a:cubicBezTo>
                  <a:lnTo>
                    <a:pt x="21145" y="580034"/>
                  </a:lnTo>
                  <a:cubicBezTo>
                    <a:pt x="0" y="630259"/>
                    <a:pt x="36880" y="685800"/>
                    <a:pt x="91373" y="685800"/>
                  </a:cubicBezTo>
                  <a:lnTo>
                    <a:pt x="2072154" y="685800"/>
                  </a:lnTo>
                  <a:cubicBezTo>
                    <a:pt x="2126656" y="685800"/>
                    <a:pt x="2163537" y="630259"/>
                    <a:pt x="2142382" y="580034"/>
                  </a:cubicBezTo>
                  <a:lnTo>
                    <a:pt x="1913534" y="36499"/>
                  </a:lnTo>
                  <a:cubicBezTo>
                    <a:pt x="1904218" y="14382"/>
                    <a:pt x="1882559" y="0"/>
                    <a:pt x="1858556" y="0"/>
                  </a:cubicBezTo>
                  <a:lnTo>
                    <a:pt x="310000" y="0"/>
                  </a:lnTo>
                </a:path>
              </a:pathLst>
            </a:custGeom>
            <a:solidFill>
              <a:srgbClr val="F2E37A"/>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3" name="Rounded Rectangle 2"/>
            <p:cNvSpPr/>
            <p:nvPr/>
          </p:nvSpPr>
          <p:spPr>
            <a:xfrm>
              <a:off x="1609725" y="1200150"/>
              <a:ext cx="685800" cy="685800"/>
            </a:xfrm>
            <a:custGeom>
              <a:avLst/>
              <a:gdLst/>
              <a:ahLst/>
              <a:cxnLst/>
              <a:rect l="0" t="0" r="0" b="0"/>
              <a:pathLst>
                <a:path w="685800" h="685800">
                  <a:moveTo>
                    <a:pt x="0" y="342900"/>
                  </a:moveTo>
                  <a:cubicBezTo>
                    <a:pt x="0" y="532276"/>
                    <a:pt x="153523" y="685800"/>
                    <a:pt x="342900" y="685800"/>
                  </a:cubicBezTo>
                  <a:cubicBezTo>
                    <a:pt x="532276" y="685800"/>
                    <a:pt x="685800" y="532276"/>
                    <a:pt x="685800" y="342900"/>
                  </a:cubicBezTo>
                  <a:cubicBezTo>
                    <a:pt x="685800" y="153523"/>
                    <a:pt x="532276" y="0"/>
                    <a:pt x="342900" y="0"/>
                  </a:cubicBezTo>
                  <a:cubicBezTo>
                    <a:pt x="153523" y="0"/>
                    <a:pt x="0" y="153523"/>
                    <a:pt x="0" y="342900"/>
                  </a:cubicBezTo>
                </a:path>
              </a:pathLst>
            </a:custGeom>
            <a:solidFill>
              <a:srgbClr val="F2E37A"/>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7" name="Group 6"/>
          <p:cNvGrpSpPr/>
          <p:nvPr/>
        </p:nvGrpSpPr>
        <p:grpSpPr>
          <a:xfrm>
            <a:off x="5943600" y="2057400"/>
            <a:ext cx="3025105" cy="685800"/>
            <a:chOff x="1609725" y="1200150"/>
            <a:chExt cx="3025105" cy="685800"/>
          </a:xfrm>
        </p:grpSpPr>
        <p:sp>
          <p:nvSpPr>
            <p:cNvPr id="5" name="Rounded Rectangle 4"/>
            <p:cNvSpPr/>
            <p:nvPr/>
          </p:nvSpPr>
          <p:spPr>
            <a:xfrm>
              <a:off x="2471300" y="1200150"/>
              <a:ext cx="2163530" cy="685800"/>
            </a:xfrm>
            <a:custGeom>
              <a:avLst/>
              <a:gdLst/>
              <a:ahLst/>
              <a:cxnLst/>
              <a:rect l="0" t="0" r="0" b="0"/>
              <a:pathLst>
                <a:path w="2163530" h="685800">
                  <a:moveTo>
                    <a:pt x="1858555" y="0"/>
                  </a:moveTo>
                  <a:cubicBezTo>
                    <a:pt x="1882553" y="0"/>
                    <a:pt x="1904215" y="14382"/>
                    <a:pt x="1913528" y="36500"/>
                  </a:cubicBezTo>
                  <a:lnTo>
                    <a:pt x="2142382" y="580030"/>
                  </a:lnTo>
                  <a:cubicBezTo>
                    <a:pt x="2163530" y="630255"/>
                    <a:pt x="2126651" y="685800"/>
                    <a:pt x="2072153" y="685800"/>
                  </a:cubicBezTo>
                  <a:lnTo>
                    <a:pt x="1858555" y="685800"/>
                  </a:lnTo>
                  <a:moveTo>
                    <a:pt x="1858555" y="0"/>
                  </a:moveTo>
                  <a:lnTo>
                    <a:pt x="309999" y="0"/>
                  </a:lnTo>
                  <a:moveTo>
                    <a:pt x="1858555" y="685800"/>
                  </a:moveTo>
                  <a:lnTo>
                    <a:pt x="309999" y="685800"/>
                  </a:lnTo>
                  <a:moveTo>
                    <a:pt x="309988" y="0"/>
                  </a:moveTo>
                  <a:cubicBezTo>
                    <a:pt x="282951" y="0"/>
                    <a:pt x="258548" y="16202"/>
                    <a:pt x="248056" y="41120"/>
                  </a:cubicBezTo>
                  <a:lnTo>
                    <a:pt x="21147" y="580029"/>
                  </a:lnTo>
                  <a:cubicBezTo>
                    <a:pt x="0" y="630255"/>
                    <a:pt x="36879" y="685800"/>
                    <a:pt x="91376" y="685800"/>
                  </a:cubicBezTo>
                  <a:lnTo>
                    <a:pt x="309988" y="685800"/>
                  </a:ln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6" name="Rounded Rectangle 5"/>
            <p:cNvSpPr/>
            <p:nvPr/>
          </p:nvSpPr>
          <p:spPr>
            <a:xfrm>
              <a:off x="1609725" y="1200150"/>
              <a:ext cx="685800" cy="685800"/>
            </a:xfrm>
            <a:custGeom>
              <a:avLst/>
              <a:gdLst/>
              <a:ahLst/>
              <a:cxnLst/>
              <a:rect l="0" t="0" r="0" b="0"/>
              <a:pathLst>
                <a:path w="685800" h="685800">
                  <a:moveTo>
                    <a:pt x="0" y="342900"/>
                  </a:moveTo>
                  <a:cubicBezTo>
                    <a:pt x="0" y="532278"/>
                    <a:pt x="153521" y="685800"/>
                    <a:pt x="342900" y="685800"/>
                  </a:cubicBezTo>
                  <a:cubicBezTo>
                    <a:pt x="532278" y="685800"/>
                    <a:pt x="685800" y="532278"/>
                    <a:pt x="685800" y="342900"/>
                  </a:cubicBezTo>
                  <a:cubicBezTo>
                    <a:pt x="685800" y="153521"/>
                    <a:pt x="532278" y="0"/>
                    <a:pt x="342900" y="0"/>
                  </a:cubicBezTo>
                  <a:cubicBezTo>
                    <a:pt x="153521" y="0"/>
                    <a:pt x="0" y="153521"/>
                    <a:pt x="0" y="342900"/>
                  </a:cubicBez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10" name="Group 9"/>
          <p:cNvGrpSpPr/>
          <p:nvPr/>
        </p:nvGrpSpPr>
        <p:grpSpPr>
          <a:xfrm>
            <a:off x="5562601" y="2971800"/>
            <a:ext cx="3795131" cy="685800"/>
            <a:chOff x="1228725" y="2114550"/>
            <a:chExt cx="3795131" cy="685800"/>
          </a:xfrm>
        </p:grpSpPr>
        <p:sp>
          <p:nvSpPr>
            <p:cNvPr id="8" name="Rounded Rectangle 7"/>
            <p:cNvSpPr/>
            <p:nvPr/>
          </p:nvSpPr>
          <p:spPr>
            <a:xfrm>
              <a:off x="2090299" y="2114550"/>
              <a:ext cx="2933557" cy="685800"/>
            </a:xfrm>
            <a:custGeom>
              <a:avLst/>
              <a:gdLst/>
              <a:ahLst/>
              <a:cxnLst/>
              <a:rect l="0" t="0" r="0" b="0"/>
              <a:pathLst>
                <a:path w="2933557" h="685800">
                  <a:moveTo>
                    <a:pt x="2842183" y="685800"/>
                  </a:moveTo>
                  <a:cubicBezTo>
                    <a:pt x="2896685" y="685800"/>
                    <a:pt x="2933557" y="630259"/>
                    <a:pt x="2912411" y="580034"/>
                  </a:cubicBezTo>
                  <a:lnTo>
                    <a:pt x="2687821" y="46624"/>
                  </a:lnTo>
                  <a:cubicBezTo>
                    <a:pt x="2675924" y="18373"/>
                    <a:pt x="2651217" y="0"/>
                    <a:pt x="2620556" y="0"/>
                  </a:cubicBezTo>
                  <a:lnTo>
                    <a:pt x="310000" y="0"/>
                  </a:lnTo>
                  <a:cubicBezTo>
                    <a:pt x="279320" y="0"/>
                    <a:pt x="257632" y="18373"/>
                    <a:pt x="245735" y="46624"/>
                  </a:cubicBezTo>
                  <a:lnTo>
                    <a:pt x="21145" y="580034"/>
                  </a:lnTo>
                  <a:cubicBezTo>
                    <a:pt x="0" y="630259"/>
                    <a:pt x="36880" y="685800"/>
                    <a:pt x="91373" y="685800"/>
                  </a:cubicBezTo>
                  <a:lnTo>
                    <a:pt x="2842183" y="685800"/>
                  </a:lnTo>
                </a:path>
              </a:pathLst>
            </a:custGeom>
            <a:solidFill>
              <a:srgbClr val="E8ECA1"/>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9" name="Rounded Rectangle 8"/>
            <p:cNvSpPr/>
            <p:nvPr/>
          </p:nvSpPr>
          <p:spPr>
            <a:xfrm>
              <a:off x="1228725" y="2114550"/>
              <a:ext cx="685800" cy="685800"/>
            </a:xfrm>
            <a:custGeom>
              <a:avLst/>
              <a:gdLst/>
              <a:ahLst/>
              <a:cxnLst/>
              <a:rect l="0" t="0" r="0" b="0"/>
              <a:pathLst>
                <a:path w="685800" h="685800">
                  <a:moveTo>
                    <a:pt x="0" y="342900"/>
                  </a:moveTo>
                  <a:cubicBezTo>
                    <a:pt x="0" y="532276"/>
                    <a:pt x="153523" y="685800"/>
                    <a:pt x="342900" y="685800"/>
                  </a:cubicBezTo>
                  <a:cubicBezTo>
                    <a:pt x="532276" y="685800"/>
                    <a:pt x="685800" y="532276"/>
                    <a:pt x="685800" y="342900"/>
                  </a:cubicBezTo>
                  <a:cubicBezTo>
                    <a:pt x="685800" y="153523"/>
                    <a:pt x="532276" y="0"/>
                    <a:pt x="342900" y="0"/>
                  </a:cubicBezTo>
                  <a:cubicBezTo>
                    <a:pt x="153523" y="0"/>
                    <a:pt x="0" y="153523"/>
                    <a:pt x="0" y="342900"/>
                  </a:cubicBezTo>
                </a:path>
              </a:pathLst>
            </a:custGeom>
            <a:solidFill>
              <a:srgbClr val="E8ECA1"/>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13" name="Group 12"/>
          <p:cNvGrpSpPr/>
          <p:nvPr/>
        </p:nvGrpSpPr>
        <p:grpSpPr>
          <a:xfrm>
            <a:off x="5562599" y="2971800"/>
            <a:ext cx="3795134" cy="685801"/>
            <a:chOff x="1228725" y="2114549"/>
            <a:chExt cx="3795134" cy="685801"/>
          </a:xfrm>
        </p:grpSpPr>
        <p:sp>
          <p:nvSpPr>
            <p:cNvPr id="11" name="Rounded Rectangle 10"/>
            <p:cNvSpPr/>
            <p:nvPr/>
          </p:nvSpPr>
          <p:spPr>
            <a:xfrm>
              <a:off x="2090300" y="2114549"/>
              <a:ext cx="2933559" cy="685799"/>
            </a:xfrm>
            <a:custGeom>
              <a:avLst/>
              <a:gdLst/>
              <a:ahLst/>
              <a:cxnLst/>
              <a:rect l="0" t="0" r="0" b="0"/>
              <a:pathLst>
                <a:path w="2933559" h="685799">
                  <a:moveTo>
                    <a:pt x="309980" y="0"/>
                  </a:moveTo>
                  <a:cubicBezTo>
                    <a:pt x="279321" y="0"/>
                    <a:pt x="257635" y="18373"/>
                    <a:pt x="245737" y="46629"/>
                  </a:cubicBezTo>
                  <a:lnTo>
                    <a:pt x="21147" y="580030"/>
                  </a:lnTo>
                  <a:cubicBezTo>
                    <a:pt x="0" y="630255"/>
                    <a:pt x="36879" y="685799"/>
                    <a:pt x="91376" y="685799"/>
                  </a:cubicBezTo>
                  <a:lnTo>
                    <a:pt x="309980" y="685799"/>
                  </a:lnTo>
                  <a:moveTo>
                    <a:pt x="2620555" y="0"/>
                  </a:moveTo>
                  <a:lnTo>
                    <a:pt x="309999" y="0"/>
                  </a:lnTo>
                  <a:moveTo>
                    <a:pt x="2620555" y="685799"/>
                  </a:moveTo>
                  <a:lnTo>
                    <a:pt x="309999" y="685799"/>
                  </a:lnTo>
                  <a:moveTo>
                    <a:pt x="2620555" y="0"/>
                  </a:moveTo>
                  <a:cubicBezTo>
                    <a:pt x="2651213" y="0"/>
                    <a:pt x="2675924" y="18373"/>
                    <a:pt x="2687822" y="46629"/>
                  </a:cubicBezTo>
                  <a:lnTo>
                    <a:pt x="2912412" y="580030"/>
                  </a:lnTo>
                  <a:cubicBezTo>
                    <a:pt x="2933559" y="630255"/>
                    <a:pt x="2896679" y="685799"/>
                    <a:pt x="2842182" y="685799"/>
                  </a:cubicBezTo>
                  <a:lnTo>
                    <a:pt x="2620555" y="685799"/>
                  </a:ln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12" name="Rounded Rectangle 11"/>
            <p:cNvSpPr/>
            <p:nvPr/>
          </p:nvSpPr>
          <p:spPr>
            <a:xfrm>
              <a:off x="1228725" y="2114550"/>
              <a:ext cx="685800" cy="685800"/>
            </a:xfrm>
            <a:custGeom>
              <a:avLst/>
              <a:gdLst/>
              <a:ahLst/>
              <a:cxnLst/>
              <a:rect l="0" t="0" r="0" b="0"/>
              <a:pathLst>
                <a:path w="685800" h="685800">
                  <a:moveTo>
                    <a:pt x="0" y="342900"/>
                  </a:moveTo>
                  <a:cubicBezTo>
                    <a:pt x="0" y="532278"/>
                    <a:pt x="153521" y="685800"/>
                    <a:pt x="342900" y="685800"/>
                  </a:cubicBezTo>
                  <a:cubicBezTo>
                    <a:pt x="532278" y="685800"/>
                    <a:pt x="685800" y="532278"/>
                    <a:pt x="685800" y="342900"/>
                  </a:cubicBezTo>
                  <a:cubicBezTo>
                    <a:pt x="685800" y="153521"/>
                    <a:pt x="532278" y="0"/>
                    <a:pt x="342900" y="0"/>
                  </a:cubicBezTo>
                  <a:cubicBezTo>
                    <a:pt x="153521" y="0"/>
                    <a:pt x="0" y="153521"/>
                    <a:pt x="0" y="342900"/>
                  </a:cubicBez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16" name="Group 15"/>
          <p:cNvGrpSpPr/>
          <p:nvPr/>
        </p:nvGrpSpPr>
        <p:grpSpPr>
          <a:xfrm>
            <a:off x="5172076" y="3886200"/>
            <a:ext cx="4565151" cy="685800"/>
            <a:chOff x="838200" y="3028950"/>
            <a:chExt cx="4565151" cy="685800"/>
          </a:xfrm>
        </p:grpSpPr>
        <p:sp>
          <p:nvSpPr>
            <p:cNvPr id="14" name="Rounded Rectangle 13"/>
            <p:cNvSpPr/>
            <p:nvPr/>
          </p:nvSpPr>
          <p:spPr>
            <a:xfrm>
              <a:off x="1699774" y="3028950"/>
              <a:ext cx="3703577" cy="685800"/>
            </a:xfrm>
            <a:custGeom>
              <a:avLst/>
              <a:gdLst/>
              <a:ahLst/>
              <a:cxnLst/>
              <a:rect l="0" t="0" r="0" b="0"/>
              <a:pathLst>
                <a:path w="3703577" h="685800">
                  <a:moveTo>
                    <a:pt x="315963" y="0"/>
                  </a:moveTo>
                  <a:cubicBezTo>
                    <a:pt x="285311" y="0"/>
                    <a:pt x="257632" y="18373"/>
                    <a:pt x="245735" y="46634"/>
                  </a:cubicBezTo>
                  <a:lnTo>
                    <a:pt x="21145" y="580034"/>
                  </a:lnTo>
                  <a:cubicBezTo>
                    <a:pt x="0" y="630259"/>
                    <a:pt x="36880" y="685800"/>
                    <a:pt x="91373" y="685800"/>
                  </a:cubicBezTo>
                  <a:lnTo>
                    <a:pt x="3612194" y="685800"/>
                  </a:lnTo>
                  <a:cubicBezTo>
                    <a:pt x="3666696" y="685800"/>
                    <a:pt x="3703577" y="630259"/>
                    <a:pt x="3682431" y="580034"/>
                  </a:cubicBezTo>
                  <a:lnTo>
                    <a:pt x="3456098" y="42510"/>
                  </a:lnTo>
                  <a:cubicBezTo>
                    <a:pt x="3445259" y="16754"/>
                    <a:pt x="3420027" y="0"/>
                    <a:pt x="3392081" y="0"/>
                  </a:cubicBezTo>
                  <a:lnTo>
                    <a:pt x="315963" y="0"/>
                  </a:lnTo>
                </a:path>
              </a:pathLst>
            </a:custGeom>
            <a:solidFill>
              <a:srgbClr val="DAEFCD"/>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15" name="Rounded Rectangle 14"/>
            <p:cNvSpPr/>
            <p:nvPr/>
          </p:nvSpPr>
          <p:spPr>
            <a:xfrm>
              <a:off x="838200" y="3028950"/>
              <a:ext cx="685800" cy="685800"/>
            </a:xfrm>
            <a:custGeom>
              <a:avLst/>
              <a:gdLst/>
              <a:ahLst/>
              <a:cxnLst/>
              <a:rect l="0" t="0" r="0" b="0"/>
              <a:pathLst>
                <a:path w="685800" h="685800">
                  <a:moveTo>
                    <a:pt x="0" y="342900"/>
                  </a:moveTo>
                  <a:cubicBezTo>
                    <a:pt x="0" y="532276"/>
                    <a:pt x="153523" y="685800"/>
                    <a:pt x="342900" y="685800"/>
                  </a:cubicBezTo>
                  <a:cubicBezTo>
                    <a:pt x="532276" y="685800"/>
                    <a:pt x="685800" y="532276"/>
                    <a:pt x="685800" y="342900"/>
                  </a:cubicBezTo>
                  <a:cubicBezTo>
                    <a:pt x="685800" y="153523"/>
                    <a:pt x="532276" y="0"/>
                    <a:pt x="342900" y="0"/>
                  </a:cubicBezTo>
                  <a:cubicBezTo>
                    <a:pt x="153523" y="0"/>
                    <a:pt x="0" y="153523"/>
                    <a:pt x="0" y="342900"/>
                  </a:cubicBezTo>
                </a:path>
              </a:pathLst>
            </a:custGeom>
            <a:solidFill>
              <a:srgbClr val="DAEFCD"/>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19" name="Group 18"/>
          <p:cNvGrpSpPr/>
          <p:nvPr/>
        </p:nvGrpSpPr>
        <p:grpSpPr>
          <a:xfrm>
            <a:off x="5172074" y="3886200"/>
            <a:ext cx="4565148" cy="685800"/>
            <a:chOff x="838200" y="3028950"/>
            <a:chExt cx="4565148" cy="685800"/>
          </a:xfrm>
        </p:grpSpPr>
        <p:sp>
          <p:nvSpPr>
            <p:cNvPr id="17" name="Rounded Rectangle 16"/>
            <p:cNvSpPr/>
            <p:nvPr/>
          </p:nvSpPr>
          <p:spPr>
            <a:xfrm>
              <a:off x="1699775" y="3028950"/>
              <a:ext cx="3703573" cy="685800"/>
            </a:xfrm>
            <a:custGeom>
              <a:avLst/>
              <a:gdLst/>
              <a:ahLst/>
              <a:cxnLst/>
              <a:rect l="0" t="0" r="0" b="0"/>
              <a:pathLst>
                <a:path w="3703573" h="685800">
                  <a:moveTo>
                    <a:pt x="3392080" y="0"/>
                  </a:moveTo>
                  <a:cubicBezTo>
                    <a:pt x="3420028" y="0"/>
                    <a:pt x="3445254" y="16749"/>
                    <a:pt x="3456099" y="42507"/>
                  </a:cubicBezTo>
                  <a:lnTo>
                    <a:pt x="3682425" y="580029"/>
                  </a:lnTo>
                  <a:cubicBezTo>
                    <a:pt x="3703573" y="630255"/>
                    <a:pt x="3666693" y="685800"/>
                    <a:pt x="3612196" y="685800"/>
                  </a:cubicBezTo>
                  <a:lnTo>
                    <a:pt x="3392080" y="685800"/>
                  </a:lnTo>
                  <a:moveTo>
                    <a:pt x="319477" y="685800"/>
                  </a:moveTo>
                  <a:lnTo>
                    <a:pt x="3392093" y="685800"/>
                  </a:lnTo>
                  <a:moveTo>
                    <a:pt x="3392093" y="0"/>
                  </a:moveTo>
                  <a:lnTo>
                    <a:pt x="319477" y="0"/>
                  </a:lnTo>
                  <a:lnTo>
                    <a:pt x="315989" y="0"/>
                  </a:lnTo>
                  <a:moveTo>
                    <a:pt x="319513" y="0"/>
                  </a:moveTo>
                  <a:lnTo>
                    <a:pt x="315966" y="0"/>
                  </a:lnTo>
                  <a:cubicBezTo>
                    <a:pt x="285307" y="0"/>
                    <a:pt x="257634" y="18373"/>
                    <a:pt x="245737" y="46629"/>
                  </a:cubicBezTo>
                  <a:lnTo>
                    <a:pt x="21147" y="580029"/>
                  </a:lnTo>
                  <a:cubicBezTo>
                    <a:pt x="0" y="630255"/>
                    <a:pt x="36879" y="685800"/>
                    <a:pt x="91376" y="685800"/>
                  </a:cubicBezTo>
                  <a:lnTo>
                    <a:pt x="319513" y="685800"/>
                  </a:ln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18" name="Rounded Rectangle 17"/>
            <p:cNvSpPr/>
            <p:nvPr/>
          </p:nvSpPr>
          <p:spPr>
            <a:xfrm>
              <a:off x="838200" y="3028950"/>
              <a:ext cx="685800" cy="685800"/>
            </a:xfrm>
            <a:custGeom>
              <a:avLst/>
              <a:gdLst/>
              <a:ahLst/>
              <a:cxnLst/>
              <a:rect l="0" t="0" r="0" b="0"/>
              <a:pathLst>
                <a:path w="685800" h="685800">
                  <a:moveTo>
                    <a:pt x="0" y="342900"/>
                  </a:moveTo>
                  <a:cubicBezTo>
                    <a:pt x="0" y="532278"/>
                    <a:pt x="153521" y="685800"/>
                    <a:pt x="342900" y="685800"/>
                  </a:cubicBezTo>
                  <a:cubicBezTo>
                    <a:pt x="532278" y="685800"/>
                    <a:pt x="685800" y="532278"/>
                    <a:pt x="685800" y="342900"/>
                  </a:cubicBezTo>
                  <a:cubicBezTo>
                    <a:pt x="685800" y="153521"/>
                    <a:pt x="532278" y="0"/>
                    <a:pt x="342900" y="0"/>
                  </a:cubicBezTo>
                  <a:cubicBezTo>
                    <a:pt x="153521" y="0"/>
                    <a:pt x="0" y="153521"/>
                    <a:pt x="0" y="342900"/>
                  </a:cubicBez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22" name="Group 21"/>
          <p:cNvGrpSpPr/>
          <p:nvPr/>
        </p:nvGrpSpPr>
        <p:grpSpPr>
          <a:xfrm>
            <a:off x="4791074" y="4800600"/>
            <a:ext cx="5335170" cy="685800"/>
            <a:chOff x="457200" y="3943350"/>
            <a:chExt cx="5335170" cy="685800"/>
          </a:xfrm>
        </p:grpSpPr>
        <p:sp>
          <p:nvSpPr>
            <p:cNvPr id="20" name="Rounded Rectangle 19"/>
            <p:cNvSpPr/>
            <p:nvPr/>
          </p:nvSpPr>
          <p:spPr>
            <a:xfrm>
              <a:off x="1318783" y="3943350"/>
              <a:ext cx="4473587" cy="685800"/>
            </a:xfrm>
            <a:custGeom>
              <a:avLst/>
              <a:gdLst/>
              <a:ahLst/>
              <a:cxnLst/>
              <a:rect l="0" t="0" r="0" b="0"/>
              <a:pathLst>
                <a:path w="4473587" h="685800">
                  <a:moveTo>
                    <a:pt x="315972" y="0"/>
                  </a:moveTo>
                  <a:cubicBezTo>
                    <a:pt x="285311" y="0"/>
                    <a:pt x="257641" y="18373"/>
                    <a:pt x="245745" y="46634"/>
                  </a:cubicBezTo>
                  <a:lnTo>
                    <a:pt x="21155" y="580034"/>
                  </a:lnTo>
                  <a:cubicBezTo>
                    <a:pt x="0" y="630259"/>
                    <a:pt x="36880" y="685800"/>
                    <a:pt x="91382" y="685800"/>
                  </a:cubicBezTo>
                  <a:lnTo>
                    <a:pt x="4382214" y="685800"/>
                  </a:lnTo>
                  <a:cubicBezTo>
                    <a:pt x="4436706" y="685800"/>
                    <a:pt x="4473587" y="630259"/>
                    <a:pt x="4452442" y="580034"/>
                  </a:cubicBezTo>
                  <a:lnTo>
                    <a:pt x="4227852" y="46634"/>
                  </a:lnTo>
                  <a:cubicBezTo>
                    <a:pt x="4215955" y="18373"/>
                    <a:pt x="4188275" y="0"/>
                    <a:pt x="4157624" y="0"/>
                  </a:cubicBezTo>
                  <a:lnTo>
                    <a:pt x="315972" y="0"/>
                  </a:lnTo>
                </a:path>
              </a:pathLst>
            </a:custGeom>
            <a:solidFill>
              <a:srgbClr val="9AD8D0"/>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21" name="Rounded Rectangle 20"/>
            <p:cNvSpPr/>
            <p:nvPr/>
          </p:nvSpPr>
          <p:spPr>
            <a:xfrm>
              <a:off x="457200" y="3943350"/>
              <a:ext cx="685800" cy="685800"/>
            </a:xfrm>
            <a:custGeom>
              <a:avLst/>
              <a:gdLst/>
              <a:ahLst/>
              <a:cxnLst/>
              <a:rect l="0" t="0" r="0" b="0"/>
              <a:pathLst>
                <a:path w="685800" h="685800">
                  <a:moveTo>
                    <a:pt x="0" y="342900"/>
                  </a:moveTo>
                  <a:cubicBezTo>
                    <a:pt x="0" y="532276"/>
                    <a:pt x="153523" y="685800"/>
                    <a:pt x="342900" y="685800"/>
                  </a:cubicBezTo>
                  <a:cubicBezTo>
                    <a:pt x="532276" y="685800"/>
                    <a:pt x="685800" y="532276"/>
                    <a:pt x="685800" y="342900"/>
                  </a:cubicBezTo>
                  <a:cubicBezTo>
                    <a:pt x="685800" y="153523"/>
                    <a:pt x="532276" y="0"/>
                    <a:pt x="342900" y="0"/>
                  </a:cubicBezTo>
                  <a:cubicBezTo>
                    <a:pt x="153523" y="0"/>
                    <a:pt x="0" y="153523"/>
                    <a:pt x="0" y="342900"/>
                  </a:cubicBezTo>
                </a:path>
              </a:pathLst>
            </a:custGeom>
            <a:solidFill>
              <a:srgbClr val="9AD8D0"/>
            </a:solidFill>
            <a:ln>
              <a:no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grpSp>
        <p:nvGrpSpPr>
          <p:cNvPr id="25" name="Group 24"/>
          <p:cNvGrpSpPr/>
          <p:nvPr/>
        </p:nvGrpSpPr>
        <p:grpSpPr>
          <a:xfrm>
            <a:off x="4791076" y="4800600"/>
            <a:ext cx="5335169" cy="685800"/>
            <a:chOff x="457200" y="3943350"/>
            <a:chExt cx="5335169" cy="685800"/>
          </a:xfrm>
        </p:grpSpPr>
        <p:sp>
          <p:nvSpPr>
            <p:cNvPr id="23" name="Rounded Rectangle 22"/>
            <p:cNvSpPr/>
            <p:nvPr/>
          </p:nvSpPr>
          <p:spPr>
            <a:xfrm>
              <a:off x="1318786" y="3943350"/>
              <a:ext cx="4473583" cy="685800"/>
            </a:xfrm>
            <a:custGeom>
              <a:avLst/>
              <a:gdLst/>
              <a:ahLst/>
              <a:cxnLst/>
              <a:rect l="0" t="0" r="0" b="0"/>
              <a:pathLst>
                <a:path w="4473583" h="685800">
                  <a:moveTo>
                    <a:pt x="4154069" y="685800"/>
                  </a:moveTo>
                  <a:lnTo>
                    <a:pt x="4382206" y="685800"/>
                  </a:lnTo>
                  <a:cubicBezTo>
                    <a:pt x="4436703" y="685800"/>
                    <a:pt x="4473583" y="630255"/>
                    <a:pt x="4452434" y="580029"/>
                  </a:cubicBezTo>
                  <a:lnTo>
                    <a:pt x="4227845" y="46629"/>
                  </a:lnTo>
                  <a:cubicBezTo>
                    <a:pt x="4215947" y="18373"/>
                    <a:pt x="4188275" y="0"/>
                    <a:pt x="4157616" y="0"/>
                  </a:cubicBezTo>
                  <a:lnTo>
                    <a:pt x="4154069" y="0"/>
                  </a:lnTo>
                  <a:moveTo>
                    <a:pt x="319513" y="0"/>
                  </a:moveTo>
                  <a:lnTo>
                    <a:pt x="4154069" y="0"/>
                  </a:lnTo>
                  <a:moveTo>
                    <a:pt x="319513" y="685800"/>
                  </a:moveTo>
                  <a:lnTo>
                    <a:pt x="4154069" y="685800"/>
                  </a:lnTo>
                  <a:moveTo>
                    <a:pt x="319513" y="0"/>
                  </a:moveTo>
                  <a:lnTo>
                    <a:pt x="315966" y="0"/>
                  </a:lnTo>
                  <a:cubicBezTo>
                    <a:pt x="285307" y="0"/>
                    <a:pt x="257635" y="18373"/>
                    <a:pt x="245737" y="46629"/>
                  </a:cubicBezTo>
                  <a:lnTo>
                    <a:pt x="21147" y="580029"/>
                  </a:lnTo>
                  <a:cubicBezTo>
                    <a:pt x="0" y="630255"/>
                    <a:pt x="36879" y="685800"/>
                    <a:pt x="91376" y="685800"/>
                  </a:cubicBezTo>
                  <a:lnTo>
                    <a:pt x="319513" y="685800"/>
                  </a:ln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24" name="Rounded Rectangle 23"/>
            <p:cNvSpPr/>
            <p:nvPr/>
          </p:nvSpPr>
          <p:spPr>
            <a:xfrm>
              <a:off x="457200" y="3943350"/>
              <a:ext cx="685800" cy="685800"/>
            </a:xfrm>
            <a:custGeom>
              <a:avLst/>
              <a:gdLst/>
              <a:ahLst/>
              <a:cxnLst/>
              <a:rect l="0" t="0" r="0" b="0"/>
              <a:pathLst>
                <a:path w="685800" h="685800">
                  <a:moveTo>
                    <a:pt x="0" y="342900"/>
                  </a:moveTo>
                  <a:cubicBezTo>
                    <a:pt x="0" y="532278"/>
                    <a:pt x="153521" y="685800"/>
                    <a:pt x="342900" y="685800"/>
                  </a:cubicBezTo>
                  <a:cubicBezTo>
                    <a:pt x="532278" y="685800"/>
                    <a:pt x="685800" y="532278"/>
                    <a:pt x="685800" y="342900"/>
                  </a:cubicBezTo>
                  <a:cubicBezTo>
                    <a:pt x="685800" y="153521"/>
                    <a:pt x="532278" y="0"/>
                    <a:pt x="342900" y="0"/>
                  </a:cubicBezTo>
                  <a:cubicBezTo>
                    <a:pt x="153521" y="0"/>
                    <a:pt x="0" y="153521"/>
                    <a:pt x="0" y="342900"/>
                  </a:cubicBezTo>
                </a:path>
              </a:pathLst>
            </a:custGeom>
            <a:noFill/>
            <a:ln w="14287">
              <a:solidFill>
                <a:srgbClr val="FBF8EC"/>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grpSp>
      <p:sp>
        <p:nvSpPr>
          <p:cNvPr id="27" name="Rounded Rectangle 26"/>
          <p:cNvSpPr/>
          <p:nvPr/>
        </p:nvSpPr>
        <p:spPr>
          <a:xfrm>
            <a:off x="6076718" y="2181225"/>
            <a:ext cx="419560" cy="438150"/>
          </a:xfrm>
          <a:custGeom>
            <a:avLst/>
            <a:gdLst/>
            <a:ahLst/>
            <a:cxnLst/>
            <a:rect l="0" t="0" r="0" b="0"/>
            <a:pathLst>
              <a:path w="419560" h="438150">
                <a:moveTo>
                  <a:pt x="419330" y="438150"/>
                </a:moveTo>
                <a:lnTo>
                  <a:pt x="419330" y="419100"/>
                </a:lnTo>
                <a:cubicBezTo>
                  <a:pt x="419560" y="404056"/>
                  <a:pt x="412453" y="389842"/>
                  <a:pt x="400280" y="381000"/>
                </a:cubicBezTo>
                <a:cubicBezTo>
                  <a:pt x="374848" y="361588"/>
                  <a:pt x="318936" y="323850"/>
                  <a:pt x="209780" y="323850"/>
                </a:cubicBezTo>
                <a:cubicBezTo>
                  <a:pt x="100623" y="323850"/>
                  <a:pt x="44712" y="361588"/>
                  <a:pt x="19280" y="381000"/>
                </a:cubicBezTo>
                <a:cubicBezTo>
                  <a:pt x="7107" y="389842"/>
                  <a:pt x="0" y="404056"/>
                  <a:pt x="230" y="419100"/>
                </a:cubicBezTo>
                <a:lnTo>
                  <a:pt x="230" y="438150"/>
                </a:lnTo>
                <a:moveTo>
                  <a:pt x="209780" y="438150"/>
                </a:moveTo>
                <a:lnTo>
                  <a:pt x="311164" y="336765"/>
                </a:lnTo>
                <a:moveTo>
                  <a:pt x="108396" y="336765"/>
                </a:moveTo>
                <a:lnTo>
                  <a:pt x="209780" y="438150"/>
                </a:lnTo>
                <a:moveTo>
                  <a:pt x="181205" y="409575"/>
                </a:moveTo>
                <a:lnTo>
                  <a:pt x="209780" y="323850"/>
                </a:lnTo>
                <a:lnTo>
                  <a:pt x="238355" y="409575"/>
                </a:lnTo>
                <a:moveTo>
                  <a:pt x="89117" y="342919"/>
                </a:moveTo>
                <a:lnTo>
                  <a:pt x="66905" y="409575"/>
                </a:lnTo>
                <a:lnTo>
                  <a:pt x="124055" y="438150"/>
                </a:lnTo>
                <a:moveTo>
                  <a:pt x="295505" y="438150"/>
                </a:moveTo>
                <a:lnTo>
                  <a:pt x="352655" y="409575"/>
                </a:lnTo>
                <a:lnTo>
                  <a:pt x="330443" y="342919"/>
                </a:lnTo>
                <a:moveTo>
                  <a:pt x="247880" y="285750"/>
                </a:moveTo>
                <a:lnTo>
                  <a:pt x="171680" y="285750"/>
                </a:lnTo>
                <a:moveTo>
                  <a:pt x="209780" y="0"/>
                </a:moveTo>
                <a:lnTo>
                  <a:pt x="209780" y="19050"/>
                </a:lnTo>
                <a:moveTo>
                  <a:pt x="362180" y="133350"/>
                </a:moveTo>
                <a:lnTo>
                  <a:pt x="343130" y="133350"/>
                </a:lnTo>
                <a:moveTo>
                  <a:pt x="343130" y="38100"/>
                </a:moveTo>
                <a:lnTo>
                  <a:pt x="324080" y="57150"/>
                </a:lnTo>
                <a:moveTo>
                  <a:pt x="57380" y="133350"/>
                </a:moveTo>
                <a:lnTo>
                  <a:pt x="76430" y="133350"/>
                </a:lnTo>
                <a:moveTo>
                  <a:pt x="76430" y="38100"/>
                </a:moveTo>
                <a:lnTo>
                  <a:pt x="95480" y="57150"/>
                </a:lnTo>
                <a:moveTo>
                  <a:pt x="343130" y="228600"/>
                </a:moveTo>
                <a:lnTo>
                  <a:pt x="324080" y="209550"/>
                </a:lnTo>
                <a:moveTo>
                  <a:pt x="76430" y="228600"/>
                </a:moveTo>
                <a:lnTo>
                  <a:pt x="95480" y="209550"/>
                </a:lnTo>
                <a:moveTo>
                  <a:pt x="295505" y="142875"/>
                </a:moveTo>
                <a:cubicBezTo>
                  <a:pt x="295685" y="100546"/>
                  <a:pt x="264942" y="64422"/>
                  <a:pt x="223129" y="57831"/>
                </a:cubicBezTo>
                <a:cubicBezTo>
                  <a:pt x="181317" y="51240"/>
                  <a:pt x="140952" y="76154"/>
                  <a:pt x="128102" y="116485"/>
                </a:cubicBezTo>
                <a:cubicBezTo>
                  <a:pt x="115251" y="156816"/>
                  <a:pt x="133761" y="200490"/>
                  <a:pt x="171680" y="219303"/>
                </a:cubicBezTo>
                <a:lnTo>
                  <a:pt x="171680" y="238125"/>
                </a:lnTo>
                <a:cubicBezTo>
                  <a:pt x="171680" y="243385"/>
                  <a:pt x="175944" y="247650"/>
                  <a:pt x="181205" y="247650"/>
                </a:cubicBezTo>
                <a:lnTo>
                  <a:pt x="238355" y="247650"/>
                </a:lnTo>
                <a:cubicBezTo>
                  <a:pt x="243615" y="247650"/>
                  <a:pt x="247880" y="243385"/>
                  <a:pt x="247880" y="238125"/>
                </a:cubicBezTo>
                <a:lnTo>
                  <a:pt x="247880" y="219303"/>
                </a:lnTo>
                <a:cubicBezTo>
                  <a:pt x="276976" y="204933"/>
                  <a:pt x="295425" y="175326"/>
                  <a:pt x="295505" y="142875"/>
                </a:cubicBezTo>
                <a:close/>
              </a:path>
            </a:pathLst>
          </a:custGeom>
          <a:noFill/>
          <a:ln w="14287">
            <a:solidFill>
              <a:srgbClr val="331975"/>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28" name="TextBox 27"/>
          <p:cNvSpPr txBox="1"/>
          <p:nvPr/>
        </p:nvSpPr>
        <p:spPr>
          <a:xfrm>
            <a:off x="7121071" y="2190752"/>
            <a:ext cx="1536745" cy="461665"/>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sz="1500" b="1">
                <a:solidFill>
                  <a:srgbClr val="331975"/>
                </a:solidFill>
                <a:latin typeface="Montserrat"/>
              </a:rPr>
              <a:t>Imagining a
Positive Future</a:t>
            </a:r>
          </a:p>
        </p:txBody>
      </p:sp>
      <p:sp>
        <p:nvSpPr>
          <p:cNvPr id="29" name="TextBox 28"/>
          <p:cNvSpPr txBox="1"/>
          <p:nvPr/>
        </p:nvSpPr>
        <p:spPr>
          <a:xfrm>
            <a:off x="9093350" y="2230309"/>
            <a:ext cx="1287746" cy="338554"/>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r>
              <a:rPr sz="1100">
                <a:solidFill>
                  <a:schemeClr val="bg1"/>
                </a:solidFill>
                <a:latin typeface="Montserrat"/>
              </a:rPr>
              <a:t>Creative work and
new narratives</a:t>
            </a:r>
          </a:p>
        </p:txBody>
      </p:sp>
      <p:sp>
        <p:nvSpPr>
          <p:cNvPr id="30" name="Rounded Rectangle 29"/>
          <p:cNvSpPr/>
          <p:nvPr/>
        </p:nvSpPr>
        <p:spPr>
          <a:xfrm>
            <a:off x="5686424" y="3095625"/>
            <a:ext cx="438150" cy="438150"/>
          </a:xfrm>
          <a:custGeom>
            <a:avLst/>
            <a:gdLst/>
            <a:ahLst/>
            <a:cxnLst/>
            <a:rect l="0" t="0" r="0" b="0"/>
            <a:pathLst>
              <a:path w="438150" h="438150">
                <a:moveTo>
                  <a:pt x="42862" y="309562"/>
                </a:moveTo>
                <a:cubicBezTo>
                  <a:pt x="42862" y="333234"/>
                  <a:pt x="62052" y="352425"/>
                  <a:pt x="85725" y="352425"/>
                </a:cubicBezTo>
                <a:cubicBezTo>
                  <a:pt x="109397" y="352425"/>
                  <a:pt x="128587" y="333234"/>
                  <a:pt x="128587" y="309562"/>
                </a:cubicBezTo>
                <a:cubicBezTo>
                  <a:pt x="128587" y="285890"/>
                  <a:pt x="109397" y="266700"/>
                  <a:pt x="85725" y="266700"/>
                </a:cubicBezTo>
                <a:cubicBezTo>
                  <a:pt x="62052" y="266700"/>
                  <a:pt x="42862" y="285890"/>
                  <a:pt x="42862" y="309562"/>
                </a:cubicBezTo>
                <a:close/>
                <a:moveTo>
                  <a:pt x="171450" y="438150"/>
                </a:moveTo>
                <a:cubicBezTo>
                  <a:pt x="161457" y="398963"/>
                  <a:pt x="126165" y="371541"/>
                  <a:pt x="85725" y="371541"/>
                </a:cubicBezTo>
                <a:cubicBezTo>
                  <a:pt x="45284" y="371541"/>
                  <a:pt x="9992" y="398963"/>
                  <a:pt x="0" y="438150"/>
                </a:cubicBezTo>
                <a:moveTo>
                  <a:pt x="309562" y="309562"/>
                </a:moveTo>
                <a:cubicBezTo>
                  <a:pt x="309562" y="333234"/>
                  <a:pt x="328752" y="352425"/>
                  <a:pt x="352425" y="352425"/>
                </a:cubicBezTo>
                <a:cubicBezTo>
                  <a:pt x="376097" y="352425"/>
                  <a:pt x="395287" y="333234"/>
                  <a:pt x="395287" y="309562"/>
                </a:cubicBezTo>
                <a:cubicBezTo>
                  <a:pt x="395287" y="285890"/>
                  <a:pt x="376097" y="266700"/>
                  <a:pt x="352425" y="266700"/>
                </a:cubicBezTo>
                <a:cubicBezTo>
                  <a:pt x="328752" y="266700"/>
                  <a:pt x="309562" y="285890"/>
                  <a:pt x="309562" y="309562"/>
                </a:cubicBezTo>
                <a:close/>
                <a:moveTo>
                  <a:pt x="266700" y="438150"/>
                </a:moveTo>
                <a:cubicBezTo>
                  <a:pt x="276692" y="398963"/>
                  <a:pt x="311984" y="371541"/>
                  <a:pt x="352425" y="371541"/>
                </a:cubicBezTo>
                <a:cubicBezTo>
                  <a:pt x="392865" y="371541"/>
                  <a:pt x="428157" y="398963"/>
                  <a:pt x="438150" y="438150"/>
                </a:cubicBezTo>
                <a:moveTo>
                  <a:pt x="176212" y="290512"/>
                </a:moveTo>
                <a:cubicBezTo>
                  <a:pt x="176212" y="314184"/>
                  <a:pt x="195402" y="333375"/>
                  <a:pt x="219075" y="333375"/>
                </a:cubicBezTo>
                <a:cubicBezTo>
                  <a:pt x="242747" y="333375"/>
                  <a:pt x="261937" y="314184"/>
                  <a:pt x="261937" y="290512"/>
                </a:cubicBezTo>
                <a:cubicBezTo>
                  <a:pt x="261937" y="266840"/>
                  <a:pt x="242747" y="247650"/>
                  <a:pt x="219075" y="247650"/>
                </a:cubicBezTo>
                <a:cubicBezTo>
                  <a:pt x="195402" y="247650"/>
                  <a:pt x="176212" y="266840"/>
                  <a:pt x="176212" y="290512"/>
                </a:cubicBezTo>
                <a:close/>
                <a:moveTo>
                  <a:pt x="293655" y="394201"/>
                </a:moveTo>
                <a:cubicBezTo>
                  <a:pt x="277696" y="368331"/>
                  <a:pt x="249471" y="352579"/>
                  <a:pt x="219075" y="352579"/>
                </a:cubicBezTo>
                <a:cubicBezTo>
                  <a:pt x="188678" y="352579"/>
                  <a:pt x="160453" y="368331"/>
                  <a:pt x="144494" y="394201"/>
                </a:cubicBezTo>
                <a:moveTo>
                  <a:pt x="133350" y="0"/>
                </a:moveTo>
                <a:lnTo>
                  <a:pt x="104775" y="28575"/>
                </a:lnTo>
                <a:moveTo>
                  <a:pt x="104775" y="0"/>
                </a:moveTo>
                <a:lnTo>
                  <a:pt x="133350" y="28575"/>
                </a:lnTo>
                <a:moveTo>
                  <a:pt x="323850" y="19050"/>
                </a:moveTo>
                <a:lnTo>
                  <a:pt x="295275" y="47625"/>
                </a:lnTo>
                <a:moveTo>
                  <a:pt x="295275" y="19050"/>
                </a:moveTo>
                <a:lnTo>
                  <a:pt x="323850" y="47625"/>
                </a:lnTo>
                <a:moveTo>
                  <a:pt x="419100" y="95250"/>
                </a:moveTo>
                <a:lnTo>
                  <a:pt x="390525" y="123825"/>
                </a:lnTo>
                <a:moveTo>
                  <a:pt x="390525" y="95250"/>
                </a:moveTo>
                <a:lnTo>
                  <a:pt x="419100" y="123825"/>
                </a:lnTo>
                <a:moveTo>
                  <a:pt x="47625" y="66675"/>
                </a:moveTo>
                <a:lnTo>
                  <a:pt x="19050" y="95250"/>
                </a:lnTo>
                <a:moveTo>
                  <a:pt x="19050" y="66675"/>
                </a:moveTo>
                <a:lnTo>
                  <a:pt x="47625" y="95250"/>
                </a:lnTo>
                <a:moveTo>
                  <a:pt x="282702" y="200558"/>
                </a:moveTo>
                <a:cubicBezTo>
                  <a:pt x="297990" y="162342"/>
                  <a:pt x="326772" y="131066"/>
                  <a:pt x="363588" y="112661"/>
                </a:cubicBezTo>
                <a:moveTo>
                  <a:pt x="161925" y="28575"/>
                </a:moveTo>
                <a:lnTo>
                  <a:pt x="169430" y="32385"/>
                </a:lnTo>
                <a:cubicBezTo>
                  <a:pt x="212333" y="53824"/>
                  <a:pt x="241684" y="95285"/>
                  <a:pt x="247650" y="142875"/>
                </a:cubicBezTo>
                <a:lnTo>
                  <a:pt x="247650" y="142875"/>
                </a:lnTo>
                <a:moveTo>
                  <a:pt x="85725" y="85725"/>
                </a:moveTo>
                <a:lnTo>
                  <a:pt x="85725" y="85725"/>
                </a:lnTo>
                <a:cubicBezTo>
                  <a:pt x="144873" y="97549"/>
                  <a:pt x="193566" y="139375"/>
                  <a:pt x="214179" y="196062"/>
                </a:cubicBezTo>
                <a:lnTo>
                  <a:pt x="219075" y="209550"/>
                </a:lnTo>
              </a:path>
            </a:pathLst>
          </a:custGeom>
          <a:noFill/>
          <a:ln w="14287">
            <a:solidFill>
              <a:srgbClr val="331975"/>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31" name="TextBox 30"/>
          <p:cNvSpPr txBox="1"/>
          <p:nvPr/>
        </p:nvSpPr>
        <p:spPr>
          <a:xfrm>
            <a:off x="6762017" y="3219450"/>
            <a:ext cx="2254891" cy="230833"/>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sz="1500" b="1">
                <a:solidFill>
                  <a:srgbClr val="331975"/>
                </a:solidFill>
                <a:latin typeface="Montserrat"/>
              </a:rPr>
              <a:t>Positively Challenging</a:t>
            </a:r>
          </a:p>
        </p:txBody>
      </p:sp>
      <p:sp>
        <p:nvSpPr>
          <p:cNvPr id="32" name="TextBox 31"/>
          <p:cNvSpPr txBox="1"/>
          <p:nvPr/>
        </p:nvSpPr>
        <p:spPr>
          <a:xfrm>
            <a:off x="9518309" y="3108542"/>
            <a:ext cx="1489724" cy="338554"/>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r>
              <a:rPr sz="1100">
                <a:solidFill>
                  <a:schemeClr val="bg1"/>
                </a:solidFill>
                <a:latin typeface="Montserrat"/>
              </a:rPr>
              <a:t>Inviting audiences to
act</a:t>
            </a:r>
          </a:p>
        </p:txBody>
      </p:sp>
      <p:sp>
        <p:nvSpPr>
          <p:cNvPr id="33" name="Rounded Rectangle 32"/>
          <p:cNvSpPr/>
          <p:nvPr/>
        </p:nvSpPr>
        <p:spPr>
          <a:xfrm>
            <a:off x="5286374" y="4000500"/>
            <a:ext cx="442912" cy="442912"/>
          </a:xfrm>
          <a:custGeom>
            <a:avLst/>
            <a:gdLst/>
            <a:ahLst/>
            <a:cxnLst/>
            <a:rect l="0" t="0" r="0" b="0"/>
            <a:pathLst>
              <a:path w="442912" h="442912">
                <a:moveTo>
                  <a:pt x="442912" y="166687"/>
                </a:moveTo>
                <a:cubicBezTo>
                  <a:pt x="442912" y="178117"/>
                  <a:pt x="435292" y="185737"/>
                  <a:pt x="423862" y="185737"/>
                </a:cubicBezTo>
                <a:lnTo>
                  <a:pt x="252412" y="185737"/>
                </a:lnTo>
                <a:cubicBezTo>
                  <a:pt x="240982" y="185737"/>
                  <a:pt x="233362" y="178117"/>
                  <a:pt x="233362" y="166687"/>
                </a:cubicBezTo>
                <a:lnTo>
                  <a:pt x="233362" y="33337"/>
                </a:lnTo>
                <a:cubicBezTo>
                  <a:pt x="233362" y="21907"/>
                  <a:pt x="240982" y="14287"/>
                  <a:pt x="252412" y="14287"/>
                </a:cubicBezTo>
                <a:lnTo>
                  <a:pt x="423862" y="14287"/>
                </a:lnTo>
                <a:cubicBezTo>
                  <a:pt x="435292" y="14287"/>
                  <a:pt x="442912" y="21907"/>
                  <a:pt x="442912" y="33337"/>
                </a:cubicBezTo>
                <a:close/>
                <a:moveTo>
                  <a:pt x="338137" y="185737"/>
                </a:moveTo>
                <a:lnTo>
                  <a:pt x="338137" y="242887"/>
                </a:lnTo>
                <a:moveTo>
                  <a:pt x="300037" y="242887"/>
                </a:moveTo>
                <a:lnTo>
                  <a:pt x="376237" y="242887"/>
                </a:lnTo>
                <a:moveTo>
                  <a:pt x="0" y="0"/>
                </a:moveTo>
                <a:moveTo>
                  <a:pt x="287655" y="128587"/>
                </a:moveTo>
                <a:lnTo>
                  <a:pt x="312419" y="84772"/>
                </a:lnTo>
                <a:lnTo>
                  <a:pt x="360044" y="122872"/>
                </a:lnTo>
                <a:lnTo>
                  <a:pt x="388619" y="71437"/>
                </a:lnTo>
                <a:moveTo>
                  <a:pt x="318135" y="422910"/>
                </a:moveTo>
                <a:lnTo>
                  <a:pt x="276225" y="381000"/>
                </a:lnTo>
                <a:lnTo>
                  <a:pt x="318135" y="339089"/>
                </a:lnTo>
                <a:moveTo>
                  <a:pt x="390525" y="323850"/>
                </a:moveTo>
                <a:cubicBezTo>
                  <a:pt x="390525" y="356235"/>
                  <a:pt x="365760" y="381000"/>
                  <a:pt x="333375" y="381000"/>
                </a:cubicBezTo>
                <a:lnTo>
                  <a:pt x="276225" y="381000"/>
                </a:lnTo>
                <a:moveTo>
                  <a:pt x="0" y="0"/>
                </a:moveTo>
                <a:moveTo>
                  <a:pt x="118109" y="34289"/>
                </a:moveTo>
                <a:lnTo>
                  <a:pt x="161924" y="76199"/>
                </a:lnTo>
                <a:lnTo>
                  <a:pt x="118109" y="118109"/>
                </a:lnTo>
                <a:moveTo>
                  <a:pt x="47624" y="133350"/>
                </a:moveTo>
                <a:cubicBezTo>
                  <a:pt x="47624" y="100965"/>
                  <a:pt x="72389" y="76200"/>
                  <a:pt x="104774" y="76200"/>
                </a:cubicBezTo>
                <a:lnTo>
                  <a:pt x="161924" y="76200"/>
                </a:lnTo>
                <a:moveTo>
                  <a:pt x="103821" y="362902"/>
                </a:moveTo>
                <a:cubicBezTo>
                  <a:pt x="140645" y="362902"/>
                  <a:pt x="170496" y="333051"/>
                  <a:pt x="170496" y="296227"/>
                </a:cubicBezTo>
                <a:cubicBezTo>
                  <a:pt x="170496" y="259403"/>
                  <a:pt x="140645" y="229552"/>
                  <a:pt x="103821" y="229552"/>
                </a:cubicBezTo>
                <a:cubicBezTo>
                  <a:pt x="66998" y="229552"/>
                  <a:pt x="37146" y="259403"/>
                  <a:pt x="37146" y="296227"/>
                </a:cubicBezTo>
                <a:cubicBezTo>
                  <a:pt x="37146" y="333051"/>
                  <a:pt x="66998" y="362902"/>
                  <a:pt x="103821" y="362902"/>
                </a:cubicBezTo>
                <a:close/>
                <a:moveTo>
                  <a:pt x="170496" y="294322"/>
                </a:moveTo>
                <a:cubicBezTo>
                  <a:pt x="159066" y="298132"/>
                  <a:pt x="147636" y="300037"/>
                  <a:pt x="136206" y="300037"/>
                </a:cubicBezTo>
                <a:cubicBezTo>
                  <a:pt x="101916" y="300037"/>
                  <a:pt x="69531" y="284797"/>
                  <a:pt x="46671" y="261937"/>
                </a:cubicBezTo>
                <a:moveTo>
                  <a:pt x="193357" y="442912"/>
                </a:moveTo>
                <a:cubicBezTo>
                  <a:pt x="180022" y="406717"/>
                  <a:pt x="145732" y="381952"/>
                  <a:pt x="103822" y="381952"/>
                </a:cubicBezTo>
                <a:cubicBezTo>
                  <a:pt x="61912" y="381952"/>
                  <a:pt x="27622" y="408622"/>
                  <a:pt x="14287" y="442912"/>
                </a:cubicBezTo>
              </a:path>
            </a:pathLst>
          </a:custGeom>
          <a:noFill/>
          <a:ln w="14287">
            <a:solidFill>
              <a:srgbClr val="331975"/>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34" name="TextBox 33"/>
          <p:cNvSpPr txBox="1"/>
          <p:nvPr/>
        </p:nvSpPr>
        <p:spPr>
          <a:xfrm>
            <a:off x="6865168" y="4133850"/>
            <a:ext cx="2048637" cy="230833"/>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sz="1500" b="1">
                <a:solidFill>
                  <a:srgbClr val="331975"/>
                </a:solidFill>
                <a:latin typeface="Montserrat"/>
              </a:rPr>
              <a:t>Leading by Example</a:t>
            </a:r>
          </a:p>
        </p:txBody>
      </p:sp>
      <p:sp>
        <p:nvSpPr>
          <p:cNvPr id="35" name="TextBox 34"/>
          <p:cNvSpPr txBox="1"/>
          <p:nvPr/>
        </p:nvSpPr>
        <p:spPr>
          <a:xfrm>
            <a:off x="9834031" y="4036219"/>
            <a:ext cx="1469420" cy="338554"/>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r>
              <a:rPr sz="1100">
                <a:solidFill>
                  <a:schemeClr val="bg1"/>
                </a:solidFill>
                <a:latin typeface="Montserrat"/>
              </a:rPr>
              <a:t>Specific projects and
decisions</a:t>
            </a:r>
          </a:p>
        </p:txBody>
      </p:sp>
      <p:sp>
        <p:nvSpPr>
          <p:cNvPr id="36" name="Rounded Rectangle 35"/>
          <p:cNvSpPr/>
          <p:nvPr/>
        </p:nvSpPr>
        <p:spPr>
          <a:xfrm>
            <a:off x="4914899" y="4924425"/>
            <a:ext cx="438150" cy="438150"/>
          </a:xfrm>
          <a:custGeom>
            <a:avLst/>
            <a:gdLst/>
            <a:ahLst/>
            <a:cxnLst/>
            <a:rect l="0" t="0" r="0" b="0"/>
            <a:pathLst>
              <a:path w="438150" h="438150">
                <a:moveTo>
                  <a:pt x="438150" y="409575"/>
                </a:moveTo>
                <a:lnTo>
                  <a:pt x="419100" y="372732"/>
                </a:lnTo>
                <a:lnTo>
                  <a:pt x="419100" y="285750"/>
                </a:lnTo>
                <a:cubicBezTo>
                  <a:pt x="419900" y="251879"/>
                  <a:pt x="379456" y="221684"/>
                  <a:pt x="342900" y="190500"/>
                </a:cubicBezTo>
                <a:moveTo>
                  <a:pt x="371836" y="323850"/>
                </a:moveTo>
                <a:lnTo>
                  <a:pt x="323240" y="274186"/>
                </a:lnTo>
                <a:cubicBezTo>
                  <a:pt x="317343" y="268049"/>
                  <a:pt x="308610" y="265542"/>
                  <a:pt x="300356" y="267616"/>
                </a:cubicBezTo>
                <a:cubicBezTo>
                  <a:pt x="292102" y="269691"/>
                  <a:pt x="285592" y="276029"/>
                  <a:pt x="283298" y="284225"/>
                </a:cubicBezTo>
                <a:cubicBezTo>
                  <a:pt x="281004" y="292421"/>
                  <a:pt x="283277" y="301218"/>
                  <a:pt x="289255" y="307276"/>
                </a:cubicBezTo>
                <a:lnTo>
                  <a:pt x="342900" y="361950"/>
                </a:lnTo>
                <a:lnTo>
                  <a:pt x="342900" y="390525"/>
                </a:lnTo>
                <a:cubicBezTo>
                  <a:pt x="345817" y="407566"/>
                  <a:pt x="352309" y="423797"/>
                  <a:pt x="361950" y="438150"/>
                </a:cubicBezTo>
                <a:moveTo>
                  <a:pt x="0" y="28575"/>
                </a:moveTo>
                <a:lnTo>
                  <a:pt x="19050" y="65417"/>
                </a:lnTo>
                <a:lnTo>
                  <a:pt x="19050" y="152400"/>
                </a:lnTo>
                <a:cubicBezTo>
                  <a:pt x="18249" y="186270"/>
                  <a:pt x="58693" y="216465"/>
                  <a:pt x="95250" y="247650"/>
                </a:cubicBezTo>
                <a:moveTo>
                  <a:pt x="66313" y="114300"/>
                </a:moveTo>
                <a:lnTo>
                  <a:pt x="114909" y="163963"/>
                </a:lnTo>
                <a:cubicBezTo>
                  <a:pt x="120806" y="170100"/>
                  <a:pt x="129539" y="172607"/>
                  <a:pt x="137793" y="170533"/>
                </a:cubicBezTo>
                <a:cubicBezTo>
                  <a:pt x="146047" y="168458"/>
                  <a:pt x="152557" y="162120"/>
                  <a:pt x="154851" y="153924"/>
                </a:cubicBezTo>
                <a:cubicBezTo>
                  <a:pt x="157145" y="145728"/>
                  <a:pt x="154872" y="136931"/>
                  <a:pt x="148894" y="130873"/>
                </a:cubicBezTo>
                <a:lnTo>
                  <a:pt x="95250" y="76200"/>
                </a:lnTo>
                <a:lnTo>
                  <a:pt x="95250" y="47625"/>
                </a:lnTo>
                <a:cubicBezTo>
                  <a:pt x="92332" y="30583"/>
                  <a:pt x="85840" y="14352"/>
                  <a:pt x="76200" y="0"/>
                </a:cubicBezTo>
                <a:moveTo>
                  <a:pt x="95250" y="143865"/>
                </a:moveTo>
                <a:lnTo>
                  <a:pt x="95250" y="428625"/>
                </a:lnTo>
                <a:cubicBezTo>
                  <a:pt x="95250" y="433885"/>
                  <a:pt x="99514" y="438150"/>
                  <a:pt x="104775" y="438150"/>
                </a:cubicBezTo>
                <a:lnTo>
                  <a:pt x="314325" y="438150"/>
                </a:lnTo>
                <a:moveTo>
                  <a:pt x="200025" y="38100"/>
                </a:moveTo>
                <a:lnTo>
                  <a:pt x="133350" y="38100"/>
                </a:lnTo>
                <a:moveTo>
                  <a:pt x="342900" y="294284"/>
                </a:moveTo>
                <a:lnTo>
                  <a:pt x="342900" y="180975"/>
                </a:lnTo>
                <a:moveTo>
                  <a:pt x="238125" y="285750"/>
                </a:moveTo>
                <a:lnTo>
                  <a:pt x="133350" y="285750"/>
                </a:lnTo>
                <a:moveTo>
                  <a:pt x="304800" y="228600"/>
                </a:moveTo>
                <a:lnTo>
                  <a:pt x="133350" y="228600"/>
                </a:lnTo>
                <a:moveTo>
                  <a:pt x="219075" y="342900"/>
                </a:moveTo>
                <a:lnTo>
                  <a:pt x="133350" y="342900"/>
                </a:lnTo>
                <a:moveTo>
                  <a:pt x="381000" y="76200"/>
                </a:moveTo>
                <a:cubicBezTo>
                  <a:pt x="381000" y="118284"/>
                  <a:pt x="346884" y="152400"/>
                  <a:pt x="304800" y="152400"/>
                </a:cubicBezTo>
                <a:cubicBezTo>
                  <a:pt x="262715" y="152400"/>
                  <a:pt x="228600" y="118284"/>
                  <a:pt x="228600" y="76200"/>
                </a:cubicBezTo>
                <a:cubicBezTo>
                  <a:pt x="228600" y="34115"/>
                  <a:pt x="262715" y="0"/>
                  <a:pt x="304800" y="0"/>
                </a:cubicBezTo>
                <a:moveTo>
                  <a:pt x="276225" y="66675"/>
                </a:moveTo>
                <a:lnTo>
                  <a:pt x="298056" y="88506"/>
                </a:lnTo>
                <a:cubicBezTo>
                  <a:pt x="299843" y="90297"/>
                  <a:pt x="302269" y="91304"/>
                  <a:pt x="304800" y="91304"/>
                </a:cubicBezTo>
                <a:cubicBezTo>
                  <a:pt x="307330" y="91304"/>
                  <a:pt x="309756" y="90297"/>
                  <a:pt x="311543" y="88506"/>
                </a:cubicBezTo>
                <a:lnTo>
                  <a:pt x="381000" y="19050"/>
                </a:lnTo>
              </a:path>
            </a:pathLst>
          </a:custGeom>
          <a:noFill/>
          <a:ln w="14287">
            <a:solidFill>
              <a:srgbClr val="331975"/>
            </a:solidFill>
          </a:ln>
        </p:spPr>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sz="1800"/>
          </a:p>
        </p:txBody>
      </p:sp>
      <p:sp>
        <p:nvSpPr>
          <p:cNvPr id="37" name="TextBox 36"/>
          <p:cNvSpPr txBox="1"/>
          <p:nvPr/>
        </p:nvSpPr>
        <p:spPr>
          <a:xfrm>
            <a:off x="6702676" y="5048250"/>
            <a:ext cx="2373513" cy="230833"/>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sz="1500" b="1">
                <a:solidFill>
                  <a:srgbClr val="331975"/>
                </a:solidFill>
                <a:latin typeface="Montserrat"/>
              </a:rPr>
              <a:t>Doing What's Expected</a:t>
            </a:r>
          </a:p>
        </p:txBody>
      </p:sp>
      <p:sp>
        <p:nvSpPr>
          <p:cNvPr id="38" name="TextBox 37"/>
          <p:cNvSpPr txBox="1"/>
          <p:nvPr/>
        </p:nvSpPr>
        <p:spPr>
          <a:xfrm>
            <a:off x="10265842" y="4974222"/>
            <a:ext cx="1484381" cy="338554"/>
          </a:xfrm>
          <a:prstGeom prst="rect">
            <a:avLst/>
          </a:prstGeom>
          <a:noFill/>
          <a:ln>
            <a:noFill/>
          </a:ln>
        </p:spPr>
        <p:txBody>
          <a:bodyPr wrap="square" lIns="0" tIns="0" rIns="0" bIns="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r>
              <a:rPr sz="1100">
                <a:solidFill>
                  <a:schemeClr val="bg1"/>
                </a:solidFill>
                <a:latin typeface="Montserrat"/>
              </a:rPr>
              <a:t>Basic operations and
consistency</a:t>
            </a:r>
          </a:p>
        </p:txBody>
      </p:sp>
      <p:sp>
        <p:nvSpPr>
          <p:cNvPr id="42" name="Freeform 8">
            <a:extLst>
              <a:ext uri="{FF2B5EF4-FFF2-40B4-BE49-F238E27FC236}">
                <a16:creationId xmlns:a16="http://schemas.microsoft.com/office/drawing/2014/main" id="{6454A36D-79AF-240C-E128-9902D015A6E9}"/>
              </a:ext>
            </a:extLst>
          </p:cNvPr>
          <p:cNvSpPr/>
          <p:nvPr/>
        </p:nvSpPr>
        <p:spPr>
          <a:xfrm>
            <a:off x="-467206" y="4405007"/>
            <a:ext cx="2306011" cy="2974069"/>
          </a:xfrm>
          <a:custGeom>
            <a:avLst/>
            <a:gdLst/>
            <a:ahLst/>
            <a:cxnLst/>
            <a:rect l="l" t="t" r="r" b="b"/>
            <a:pathLst>
              <a:path w="3459016" h="4461104">
                <a:moveTo>
                  <a:pt x="0" y="0"/>
                </a:moveTo>
                <a:lnTo>
                  <a:pt x="3459016" y="0"/>
                </a:lnTo>
                <a:lnTo>
                  <a:pt x="3459016" y="4461105"/>
                </a:lnTo>
                <a:lnTo>
                  <a:pt x="0" y="4461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3" name="TextBox 7">
            <a:extLst>
              <a:ext uri="{FF2B5EF4-FFF2-40B4-BE49-F238E27FC236}">
                <a16:creationId xmlns:a16="http://schemas.microsoft.com/office/drawing/2014/main" id="{1BCDBDAD-B839-C317-4A31-CAC456BE6302}"/>
              </a:ext>
            </a:extLst>
          </p:cNvPr>
          <p:cNvSpPr txBox="1"/>
          <p:nvPr/>
        </p:nvSpPr>
        <p:spPr>
          <a:xfrm>
            <a:off x="381750" y="2007085"/>
            <a:ext cx="2723649" cy="128240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4994"/>
              </a:lnSpc>
              <a:spcBef>
                <a:spcPct val="0"/>
              </a:spcBef>
            </a:pPr>
            <a:r>
              <a:rPr lang="en-US" sz="4700" b="1" u="none" strike="noStrike">
                <a:solidFill>
                  <a:srgbClr val="331975"/>
                </a:solidFill>
                <a:latin typeface="Montserrat 2"/>
                <a:ea typeface="Montserrat 2"/>
                <a:cs typeface="Montserrat 2"/>
                <a:sym typeface="Montserrat 2"/>
              </a:rPr>
              <a:t>Building Trust</a:t>
            </a:r>
          </a:p>
        </p:txBody>
      </p:sp>
      <p:pic>
        <p:nvPicPr>
          <p:cNvPr id="49" name="Graphic 48" descr="Leaf with solid fill">
            <a:extLst>
              <a:ext uri="{FF2B5EF4-FFF2-40B4-BE49-F238E27FC236}">
                <a16:creationId xmlns:a16="http://schemas.microsoft.com/office/drawing/2014/main" id="{5628962E-9932-A71A-16CF-BFF190000D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18400" y="1174598"/>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5" grpId="0"/>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D625C"/>
        </a:solidFill>
        <a:effectLst/>
      </p:bgPr>
    </p:bg>
    <p:spTree>
      <p:nvGrpSpPr>
        <p:cNvPr id="1" name=""/>
        <p:cNvGrpSpPr/>
        <p:nvPr/>
      </p:nvGrpSpPr>
      <p:grpSpPr>
        <a:xfrm>
          <a:off x="0" y="0"/>
          <a:ext cx="0" cy="0"/>
          <a:chOff x="0" y="0"/>
          <a:chExt cx="0" cy="0"/>
        </a:xfrm>
      </p:grpSpPr>
      <p:grpSp>
        <p:nvGrpSpPr>
          <p:cNvPr id="2" name="Group 2"/>
          <p:cNvGrpSpPr/>
          <p:nvPr/>
        </p:nvGrpSpPr>
        <p:grpSpPr>
          <a:xfrm>
            <a:off x="-101600" y="0"/>
            <a:ext cx="9700381" cy="6858000"/>
            <a:chOff x="0" y="0"/>
            <a:chExt cx="2177501" cy="2709333"/>
          </a:xfrm>
        </p:grpSpPr>
        <p:sp>
          <p:nvSpPr>
            <p:cNvPr id="3" name="Freeform 3"/>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3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0069853" y="5742850"/>
            <a:ext cx="1694581" cy="513793"/>
          </a:xfrm>
          <a:custGeom>
            <a:avLst/>
            <a:gdLst/>
            <a:ahLst/>
            <a:cxnLst/>
            <a:rect l="l" t="t" r="r" b="b"/>
            <a:pathLst>
              <a:path w="2541871" h="770689">
                <a:moveTo>
                  <a:pt x="0" y="0"/>
                </a:moveTo>
                <a:lnTo>
                  <a:pt x="2541871" y="0"/>
                </a:lnTo>
                <a:lnTo>
                  <a:pt x="2541871" y="770689"/>
                </a:lnTo>
                <a:lnTo>
                  <a:pt x="0" y="770689"/>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6197600" y="2947167"/>
            <a:ext cx="5549900" cy="2473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Graphic 14" descr="Clipboard Checked with solid fill">
            <a:extLst>
              <a:ext uri="{FF2B5EF4-FFF2-40B4-BE49-F238E27FC236}">
                <a16:creationId xmlns:a16="http://schemas.microsoft.com/office/drawing/2014/main" id="{D8441474-85A8-E00A-F7B0-E89B02B3F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885" y="842111"/>
            <a:ext cx="1117600" cy="1117600"/>
          </a:xfrm>
          <a:prstGeom prst="rect">
            <a:avLst/>
          </a:prstGeom>
        </p:spPr>
      </p:pic>
      <p:sp>
        <p:nvSpPr>
          <p:cNvPr id="16" name="TextBox 7">
            <a:extLst>
              <a:ext uri="{FF2B5EF4-FFF2-40B4-BE49-F238E27FC236}">
                <a16:creationId xmlns:a16="http://schemas.microsoft.com/office/drawing/2014/main" id="{590A97E6-7B5C-10E7-3C3D-76F234CC4680}"/>
              </a:ext>
            </a:extLst>
          </p:cNvPr>
          <p:cNvSpPr txBox="1"/>
          <p:nvPr/>
        </p:nvSpPr>
        <p:spPr>
          <a:xfrm>
            <a:off x="1969105" y="887951"/>
            <a:ext cx="5842000" cy="102592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spcBef>
                <a:spcPct val="0"/>
              </a:spcBef>
            </a:pPr>
            <a:r>
              <a:rPr lang="en-US" sz="3334" u="none" strike="noStrike">
                <a:solidFill>
                  <a:srgbClr val="331975"/>
                </a:solidFill>
                <a:latin typeface="Montserrat" panose="00000500000000000000" pitchFamily="2" charset="0"/>
                <a:ea typeface="Montserrat 2"/>
                <a:cs typeface="Montserrat 2"/>
                <a:sym typeface="Montserrat 2"/>
              </a:rPr>
              <a:t>Talking Sustainability toolkit 2026</a:t>
            </a:r>
          </a:p>
        </p:txBody>
      </p:sp>
      <p:sp>
        <p:nvSpPr>
          <p:cNvPr id="22" name="Rectangle: Rounded Corners 21">
            <a:extLst>
              <a:ext uri="{FF2B5EF4-FFF2-40B4-BE49-F238E27FC236}">
                <a16:creationId xmlns:a16="http://schemas.microsoft.com/office/drawing/2014/main" id="{2163CB53-A8BD-7234-A2BD-7FC25827EAC0}"/>
              </a:ext>
            </a:extLst>
          </p:cNvPr>
          <p:cNvSpPr/>
          <p:nvPr/>
        </p:nvSpPr>
        <p:spPr>
          <a:xfrm>
            <a:off x="254000" y="2453248"/>
            <a:ext cx="8178800" cy="1981200"/>
          </a:xfrm>
          <a:prstGeom prst="roundRect">
            <a:avLst/>
          </a:prstGeom>
          <a:solidFill>
            <a:srgbClr val="FCCA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pic>
        <p:nvPicPr>
          <p:cNvPr id="18" name="Graphic 17" descr="Lightbulb and gear outline">
            <a:extLst>
              <a:ext uri="{FF2B5EF4-FFF2-40B4-BE49-F238E27FC236}">
                <a16:creationId xmlns:a16="http://schemas.microsoft.com/office/drawing/2014/main" id="{8B6EBB55-4588-6C8A-2D3B-714C5BA1B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512" y="2813809"/>
            <a:ext cx="1000973" cy="1000973"/>
          </a:xfrm>
          <a:prstGeom prst="rect">
            <a:avLst/>
          </a:prstGeom>
        </p:spPr>
      </p:pic>
      <p:sp>
        <p:nvSpPr>
          <p:cNvPr id="19" name="TextBox 7">
            <a:extLst>
              <a:ext uri="{FF2B5EF4-FFF2-40B4-BE49-F238E27FC236}">
                <a16:creationId xmlns:a16="http://schemas.microsoft.com/office/drawing/2014/main" id="{3C97DC5B-B59D-5EF1-1390-0E4FF5D356CF}"/>
              </a:ext>
            </a:extLst>
          </p:cNvPr>
          <p:cNvSpPr txBox="1"/>
          <p:nvPr/>
        </p:nvSpPr>
        <p:spPr>
          <a:xfrm>
            <a:off x="1947333" y="3300038"/>
            <a:ext cx="5842000" cy="5129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spcBef>
                <a:spcPct val="0"/>
              </a:spcBef>
            </a:pPr>
            <a:r>
              <a:rPr lang="en-US" sz="3334" u="none" strike="noStrike">
                <a:solidFill>
                  <a:srgbClr val="331975"/>
                </a:solidFill>
                <a:latin typeface="Montserrat" panose="00000500000000000000" pitchFamily="2" charset="0"/>
                <a:ea typeface="Montserrat 2"/>
                <a:cs typeface="Montserrat 2"/>
                <a:sym typeface="Montserrat 2"/>
              </a:rPr>
              <a:t>Act Green Research 2026</a:t>
            </a:r>
          </a:p>
        </p:txBody>
      </p:sp>
      <p:pic>
        <p:nvPicPr>
          <p:cNvPr id="21" name="Picture 20">
            <a:extLst>
              <a:ext uri="{FF2B5EF4-FFF2-40B4-BE49-F238E27FC236}">
                <a16:creationId xmlns:a16="http://schemas.microsoft.com/office/drawing/2014/main" id="{00A0FE5A-576C-65C3-8C7E-414178CC268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748776" y="2646382"/>
            <a:ext cx="1306653" cy="667914"/>
          </a:xfrm>
          <a:prstGeom prst="rect">
            <a:avLst/>
          </a:prstGeom>
        </p:spPr>
      </p:pic>
      <p:sp>
        <p:nvSpPr>
          <p:cNvPr id="23" name="TextBox 7">
            <a:extLst>
              <a:ext uri="{FF2B5EF4-FFF2-40B4-BE49-F238E27FC236}">
                <a16:creationId xmlns:a16="http://schemas.microsoft.com/office/drawing/2014/main" id="{5878F90A-AF0A-E531-2601-24D122F987E9}"/>
              </a:ext>
            </a:extLst>
          </p:cNvPr>
          <p:cNvSpPr txBox="1"/>
          <p:nvPr/>
        </p:nvSpPr>
        <p:spPr>
          <a:xfrm>
            <a:off x="5961781" y="6383910"/>
            <a:ext cx="5842000" cy="28725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spcBef>
                <a:spcPct val="0"/>
              </a:spcBef>
            </a:pPr>
            <a:r>
              <a:rPr lang="en-US" sz="1867" b="1" u="none" strike="noStrike">
                <a:solidFill>
                  <a:srgbClr val="331975"/>
                </a:solidFill>
                <a:latin typeface="Montserrat" panose="00000500000000000000" pitchFamily="2" charset="0"/>
                <a:ea typeface="Montserrat 2"/>
                <a:cs typeface="Montserrat 2"/>
                <a:sym typeface="Montserrat 2"/>
              </a:rPr>
              <a:t>Indigo-ltd.com</a:t>
            </a:r>
          </a:p>
        </p:txBody>
      </p:sp>
      <p:sp>
        <p:nvSpPr>
          <p:cNvPr id="24" name="TextBox 7">
            <a:extLst>
              <a:ext uri="{FF2B5EF4-FFF2-40B4-BE49-F238E27FC236}">
                <a16:creationId xmlns:a16="http://schemas.microsoft.com/office/drawing/2014/main" id="{4ABDAEBD-56F8-6019-86C1-0C70486D62F0}"/>
              </a:ext>
            </a:extLst>
          </p:cNvPr>
          <p:cNvSpPr txBox="1"/>
          <p:nvPr/>
        </p:nvSpPr>
        <p:spPr>
          <a:xfrm>
            <a:off x="2082800" y="5103254"/>
            <a:ext cx="5842000" cy="5129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spcBef>
                <a:spcPct val="0"/>
              </a:spcBef>
            </a:pPr>
            <a:r>
              <a:rPr lang="en-US" sz="3334" u="none" strike="noStrike">
                <a:solidFill>
                  <a:srgbClr val="331975"/>
                </a:solidFill>
                <a:latin typeface="Montserrat" panose="00000500000000000000" pitchFamily="2" charset="0"/>
                <a:ea typeface="Montserrat 2"/>
                <a:cs typeface="Montserrat 2"/>
                <a:sym typeface="Montserrat 2"/>
              </a:rPr>
              <a:t>Sustainable Classical 2024</a:t>
            </a:r>
          </a:p>
        </p:txBody>
      </p:sp>
      <p:pic>
        <p:nvPicPr>
          <p:cNvPr id="25" name="Google Shape;270;p1" descr="Askonas Holt - Making Music Happen, Classical Arts Management">
            <a:extLst>
              <a:ext uri="{FF2B5EF4-FFF2-40B4-BE49-F238E27FC236}">
                <a16:creationId xmlns:a16="http://schemas.microsoft.com/office/drawing/2014/main" id="{1315FB96-A728-44A8-9179-85963E262DA9}"/>
              </a:ext>
            </a:extLst>
          </p:cNvPr>
          <p:cNvPicPr preferRelativeResize="0"/>
          <p:nvPr/>
        </p:nvPicPr>
        <p:blipFill rotWithShape="1">
          <a:blip r:embed="rId8">
            <a:alphaModFix/>
          </a:blip>
          <a:srcRect/>
          <a:stretch/>
        </p:blipFill>
        <p:spPr>
          <a:xfrm>
            <a:off x="886655" y="4967776"/>
            <a:ext cx="789745" cy="7750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BBEBC-4AF4-AE13-FEFB-18D54832537B}"/>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148F892-D007-5571-B930-99F05247958A}"/>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496F5B8D-786A-1984-9051-B9C7CD905BDE}"/>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DDAD0506-DFC1-6E73-3AED-490667079A4A}"/>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B32F752B-98FC-EEBC-B9EE-32A28C8B1F14}"/>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04AB241F-F5C4-9C5E-9529-39BACB021055}"/>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64197A4D-2FB0-F473-42FE-02EC4F0480CC}"/>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AA9ED98E-BC18-3724-5E89-8BD0F94AABDC}"/>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861ADCF0-685C-D663-19BF-B49875C2A59F}"/>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58D824AC-822C-E790-62BA-6DAC3FEDD8D9}"/>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4E0A979C-A25F-9852-473B-F7C576C681BF}"/>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AE831AA7-9820-AE54-99DF-5584AF9A95E8}"/>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1478C89B-7265-D58C-03E4-84DC8EAF95BB}"/>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1D8A23E3-4B18-D0AD-FBEA-1D481D410BE0}"/>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52B72BF1-2369-16B0-36D1-9A2287E39856}"/>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63B1C432-6806-A454-C81A-05A57785C132}"/>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sz="4400" b="1">
                <a:solidFill>
                  <a:srgbClr val="D5210C"/>
                </a:solidFill>
                <a:latin typeface="Gill Sans MT"/>
              </a:endParaRPr>
            </a:p>
          </p:txBody>
        </p:sp>
        <p:sp>
          <p:nvSpPr>
            <p:cNvPr id="26" name="TextBox 26">
              <a:extLst>
                <a:ext uri="{FF2B5EF4-FFF2-40B4-BE49-F238E27FC236}">
                  <a16:creationId xmlns:a16="http://schemas.microsoft.com/office/drawing/2014/main" id="{DE3BE7F0-22D5-108D-E731-6BE6543EFFBA}"/>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3F906D6A-F648-3C89-B61E-466BA5E28407}"/>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E6DB0F94-B610-ED4E-977A-4B1247CDB45F}"/>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3C2200B8-40E3-033F-520C-6CEF2795D3C4}"/>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39B47AA4-8408-5AC2-B785-C6D9279DD71C}"/>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DACA387D-D5B2-3DF3-13F6-6F3017DDA306}"/>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484CFBB2-BAA3-7B44-7624-743352097D8E}"/>
              </a:ext>
            </a:extLst>
          </p:cNvPr>
          <p:cNvSpPr txBox="1"/>
          <p:nvPr/>
        </p:nvSpPr>
        <p:spPr>
          <a:xfrm>
            <a:off x="203934" y="2785211"/>
            <a:ext cx="8145785"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b="1">
                <a:latin typeface="Gill Sans MT"/>
              </a:rPr>
              <a:t>ENVIRONMENTAL SUSTAINABILITY</a:t>
            </a:r>
          </a:p>
        </p:txBody>
      </p:sp>
      <p:sp>
        <p:nvSpPr>
          <p:cNvPr id="19" name="TextBox 18">
            <a:extLst>
              <a:ext uri="{FF2B5EF4-FFF2-40B4-BE49-F238E27FC236}">
                <a16:creationId xmlns:a16="http://schemas.microsoft.com/office/drawing/2014/main" id="{96F4A906-E66A-F4F8-208F-5E9708B89107}"/>
              </a:ext>
            </a:extLst>
          </p:cNvPr>
          <p:cNvSpPr txBox="1"/>
          <p:nvPr/>
        </p:nvSpPr>
        <p:spPr>
          <a:xfrm>
            <a:off x="179427" y="3332783"/>
            <a:ext cx="3746964" cy="584775"/>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3200">
                <a:latin typeface="Gill Sans MT"/>
              </a:rPr>
              <a:t>10am – 11.15am</a:t>
            </a:r>
          </a:p>
        </p:txBody>
      </p:sp>
      <p:sp>
        <p:nvSpPr>
          <p:cNvPr id="20" name="TextBox 19">
            <a:extLst>
              <a:ext uri="{FF2B5EF4-FFF2-40B4-BE49-F238E27FC236}">
                <a16:creationId xmlns:a16="http://schemas.microsoft.com/office/drawing/2014/main" id="{471C6312-6924-0E9E-ED5D-0ED3A96E6AA1}"/>
              </a:ext>
            </a:extLst>
          </p:cNvPr>
          <p:cNvSpPr txBox="1"/>
          <p:nvPr/>
        </p:nvSpPr>
        <p:spPr>
          <a:xfrm>
            <a:off x="300913" y="4231513"/>
            <a:ext cx="3746964" cy="2185214"/>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dirty="0">
                <a:latin typeface="Gill Sans MT"/>
              </a:rPr>
              <a:t>Nick Jackman (Chair)</a:t>
            </a:r>
          </a:p>
          <a:p>
            <a:r>
              <a:rPr lang="en-US" sz="2800" dirty="0">
                <a:solidFill>
                  <a:srgbClr val="242424"/>
                </a:solidFill>
                <a:highlight>
                  <a:srgbClr val="FFFFFF"/>
                </a:highlight>
                <a:latin typeface="Gill Sans MT"/>
              </a:rPr>
              <a:t>James Hardie</a:t>
            </a:r>
            <a:endParaRPr lang="en-US" sz="2800" dirty="0">
              <a:latin typeface="Gill Sans MT"/>
            </a:endParaRPr>
          </a:p>
          <a:p>
            <a:r>
              <a:rPr lang="en-US" sz="2800" dirty="0">
                <a:solidFill>
                  <a:srgbClr val="242424"/>
                </a:solidFill>
                <a:highlight>
                  <a:srgbClr val="FFFFFF"/>
                </a:highlight>
                <a:latin typeface="Gill Sans MT"/>
              </a:rPr>
              <a:t>Katy Raines</a:t>
            </a:r>
          </a:p>
          <a:p>
            <a:r>
              <a:rPr lang="en-US" sz="2800" dirty="0">
                <a:latin typeface="Gill Sans MT"/>
              </a:rPr>
              <a:t>Katie </a:t>
            </a:r>
            <a:r>
              <a:rPr lang="en-US" sz="2800" dirty="0" err="1">
                <a:latin typeface="Gill Sans MT"/>
              </a:rPr>
              <a:t>Sterland</a:t>
            </a:r>
            <a:endParaRPr lang="en-US" sz="2800" dirty="0">
              <a:latin typeface="Gill Sans MT"/>
            </a:endParaRPr>
          </a:p>
          <a:p>
            <a:endParaRPr lang="en-US" sz="2400">
              <a:latin typeface="Gill Sans Medium" panose="020B0604020202020204" charset="0"/>
            </a:endParaRPr>
          </a:p>
        </p:txBody>
      </p:sp>
    </p:spTree>
    <p:extLst>
      <p:ext uri="{BB962C8B-B14F-4D97-AF65-F5344CB8AC3E}">
        <p14:creationId xmlns:p14="http://schemas.microsoft.com/office/powerpoint/2010/main" val="220892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43A9-611C-3A3D-8CE7-894E688C0192}"/>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1FAA6C5E-A8A5-79D4-6627-37F2873F6108}"/>
              </a:ext>
            </a:extLst>
          </p:cNvPr>
          <p:cNvGrpSpPr>
            <a:grpSpLocks noGrp="1" noUngrp="1" noRot="1" noMove="1" noResize="1"/>
          </p:cNvGrpSpPr>
          <p:nvPr/>
        </p:nvGrpSpPr>
        <p:grpSpPr>
          <a:xfrm>
            <a:off x="304800" y="0"/>
            <a:ext cx="12543699" cy="6737083"/>
            <a:chOff x="207155" y="0"/>
            <a:chExt cx="9407774" cy="5052812"/>
          </a:xfrm>
        </p:grpSpPr>
        <p:sp>
          <p:nvSpPr>
            <p:cNvPr id="2" name="Freeform 2">
              <a:extLst>
                <a:ext uri="{FF2B5EF4-FFF2-40B4-BE49-F238E27FC236}">
                  <a16:creationId xmlns:a16="http://schemas.microsoft.com/office/drawing/2014/main" id="{ACA0CAF3-6E2D-9CD7-7606-3B9EA419268A}"/>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2"/>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86E6015C-D8C8-EAE4-DBB9-D78542DBEDB3}"/>
                </a:ext>
              </a:extLst>
            </p:cNvPr>
            <p:cNvGrpSpPr>
              <a:grpSpLocks noGrp="1" noUngrp="1" noRot="1" noMove="1" noResize="1"/>
            </p:cNvGrpSpPr>
            <p:nvPr/>
          </p:nvGrpSpPr>
          <p:grpSpPr>
            <a:xfrm rot="-62635">
              <a:off x="5300688" y="300748"/>
              <a:ext cx="1080246" cy="1499525"/>
              <a:chOff x="0" y="0"/>
              <a:chExt cx="569018" cy="789873"/>
            </a:xfrm>
          </p:grpSpPr>
          <p:sp>
            <p:nvSpPr>
              <p:cNvPr id="4" name="Freeform 4">
                <a:extLst>
                  <a:ext uri="{FF2B5EF4-FFF2-40B4-BE49-F238E27FC236}">
                    <a16:creationId xmlns:a16="http://schemas.microsoft.com/office/drawing/2014/main" id="{78D22708-72EF-9B98-85A2-26C69E19A689}"/>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A2241486-8CDA-30C7-1DC2-32E79F658E54}"/>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65D3E91B-BA49-FDA1-3F4F-A1B0277443BD}"/>
                </a:ext>
              </a:extLst>
            </p:cNvPr>
            <p:cNvGrpSpPr>
              <a:grpSpLocks noGrp="1" noUngrp="1" noRot="1" noMove="1" noResize="1"/>
            </p:cNvGrpSpPr>
            <p:nvPr/>
          </p:nvGrpSpPr>
          <p:grpSpPr>
            <a:xfrm>
              <a:off x="1114506" y="198484"/>
              <a:ext cx="1302149" cy="1261938"/>
              <a:chOff x="0" y="0"/>
              <a:chExt cx="739376" cy="716544"/>
            </a:xfrm>
          </p:grpSpPr>
          <p:sp>
            <p:nvSpPr>
              <p:cNvPr id="7" name="Freeform 7">
                <a:extLst>
                  <a:ext uri="{FF2B5EF4-FFF2-40B4-BE49-F238E27FC236}">
                    <a16:creationId xmlns:a16="http://schemas.microsoft.com/office/drawing/2014/main" id="{C4645803-3127-A99D-D717-DAF19DEA959C}"/>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1566B06B-E15E-621F-4D59-FF00BAEFC1DA}"/>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7A2946B9-5F1C-B97D-875E-980D2887B529}"/>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08D0F67E-84A7-3BB3-6885-5D12903BF506}"/>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5"/>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F8D95DA3-A7BC-3A70-0616-DFC1F4202E8A}"/>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37483E28-8E7F-881C-36EF-E3E08209EC67}"/>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7"/>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C4970528-6730-59E5-BCAE-C51340E93659}"/>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8"/>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53581554-2D87-E6AF-106A-E9E3E8B971BB}"/>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4A07F96A-1FD6-10A2-9370-C99CFA2821D5}"/>
                </a:ext>
              </a:extLst>
            </p:cNvPr>
            <p:cNvSpPr txBox="1">
              <a:spLocks noGrp="1" noRot="1" noMove="1" noResize="1" noEditPoints="1" noAdjustHandles="1" noChangeArrowheads="1" noChangeShapeType="1"/>
            </p:cNvSpPr>
            <p:nvPr/>
          </p:nvSpPr>
          <p:spPr>
            <a:xfrm>
              <a:off x="207155" y="1562949"/>
              <a:ext cx="5531752" cy="490519"/>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400" b="1">
                  <a:solidFill>
                    <a:srgbClr val="D5210C"/>
                  </a:solidFill>
                  <a:latin typeface="Gill Sans MT"/>
                  <a:ea typeface="Gill Sans Bold"/>
                  <a:cs typeface="Gill Sans Bold"/>
                  <a:sym typeface="Gill Sans Bold"/>
                </a:rPr>
                <a:t>ABO Annual Conference</a:t>
              </a:r>
              <a:endParaRPr lang="en-US"/>
            </a:p>
          </p:txBody>
        </p:sp>
        <p:sp>
          <p:nvSpPr>
            <p:cNvPr id="26" name="TextBox 26">
              <a:extLst>
                <a:ext uri="{FF2B5EF4-FFF2-40B4-BE49-F238E27FC236}">
                  <a16:creationId xmlns:a16="http://schemas.microsoft.com/office/drawing/2014/main" id="{68C5D1CA-C452-AE62-83AB-047DFA31461C}"/>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CFAD6B5C-D656-FA16-FDFD-DF8E894600C8}"/>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9BD6FFDB-9461-8993-A422-C7BD5D8EDC74}"/>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FA56035E-644D-E365-E5E1-F62B9DAC283F}"/>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0DFB0485-9969-5011-9E7A-2355CF46DFCE}"/>
                </a:ext>
              </a:extLst>
            </p:cNvPr>
            <p:cNvSpPr txBox="1">
              <a:spLocks noGrp="1" noRot="1" noMove="1" noResize="1" noEditPoints="1" noAdjustHandles="1" noChangeArrowheads="1" noChangeShapeType="1"/>
            </p:cNvSpPr>
            <p:nvPr/>
          </p:nvSpPr>
          <p:spPr>
            <a:xfrm>
              <a:off x="6781800" y="4530105"/>
              <a:ext cx="2833129" cy="52270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solidFill>
                    <a:srgbClr val="000000"/>
                  </a:solidFill>
                  <a:latin typeface="Gill Sans MT"/>
                  <a:ea typeface="Gill Sans Medium"/>
                  <a:cs typeface="Gill Sans Medium"/>
                  <a:sym typeface="Gill Sans Medium"/>
                </a:rPr>
                <a:t>Join the conversation! </a:t>
              </a:r>
              <a:endParaRPr lang="en-US" sz="2100" b="1">
                <a:solidFill>
                  <a:srgbClr val="000000"/>
                </a:solidFill>
                <a:latin typeface="Gill Sans MT"/>
                <a:ea typeface="Gill Sans Medium"/>
                <a:cs typeface="Gill Sans Medium"/>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35B289A3-A73E-7493-37C4-D232FE82BE50}"/>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20" name="TextBox 19">
            <a:extLst>
              <a:ext uri="{FF2B5EF4-FFF2-40B4-BE49-F238E27FC236}">
                <a16:creationId xmlns:a16="http://schemas.microsoft.com/office/drawing/2014/main" id="{9C2EEEA8-0565-2599-5EDE-E79CEDC766DF}"/>
              </a:ext>
            </a:extLst>
          </p:cNvPr>
          <p:cNvSpPr txBox="1"/>
          <p:nvPr/>
        </p:nvSpPr>
        <p:spPr>
          <a:xfrm>
            <a:off x="317478" y="4016165"/>
            <a:ext cx="3746964" cy="461665"/>
          </a:xfrm>
          <a:prstGeom prst="rect">
            <a:avLst/>
          </a:prstGeom>
          <a:noFill/>
        </p:spPr>
        <p:txBody>
          <a:bodyPr wrap="square" rtlCol="0">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400">
                <a:latin typeface="Gill Sans Medium" panose="020B0604020202020204" charset="0"/>
              </a:rPr>
              <a:t>speakers</a:t>
            </a:r>
          </a:p>
        </p:txBody>
      </p:sp>
      <p:pic>
        <p:nvPicPr>
          <p:cNvPr id="15" name="Picture 14">
            <a:extLst>
              <a:ext uri="{FF2B5EF4-FFF2-40B4-BE49-F238E27FC236}">
                <a16:creationId xmlns:a16="http://schemas.microsoft.com/office/drawing/2014/main" id="{14FD8FE1-AF64-ECE7-F1E7-63F05D00D47F}"/>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0" y="2857658"/>
            <a:ext cx="7061856" cy="3945877"/>
          </a:xfrm>
          <a:prstGeom prst="rect">
            <a:avLst/>
          </a:prstGeom>
        </p:spPr>
      </p:pic>
    </p:spTree>
    <p:extLst>
      <p:ext uri="{BB962C8B-B14F-4D97-AF65-F5344CB8AC3E}">
        <p14:creationId xmlns:p14="http://schemas.microsoft.com/office/powerpoint/2010/main" val="346408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A53373F-6FA2-BB66-51B7-7BE25B79090A}"/>
              </a:ext>
            </a:extLst>
          </p:cNvPr>
          <p:cNvSpPr/>
          <p:nvPr/>
        </p:nvSpPr>
        <p:spPr>
          <a:xfrm>
            <a:off x="3668073" y="3273200"/>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2" name="TextBox 2"/>
          <p:cNvSpPr txBox="1"/>
          <p:nvPr/>
        </p:nvSpPr>
        <p:spPr>
          <a:xfrm>
            <a:off x="619760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just">
              <a:lnSpc>
                <a:spcPts val="7146"/>
              </a:lnSpc>
            </a:pPr>
            <a:r>
              <a:rPr lang="en-US" sz="6245">
                <a:solidFill>
                  <a:srgbClr val="331975"/>
                </a:solidFill>
                <a:latin typeface="Montserrat 2"/>
                <a:ea typeface="Montserrat 2"/>
                <a:cs typeface="Montserrat 2"/>
                <a:sym typeface="Montserrat 2"/>
              </a:rPr>
              <a:t>76</a:t>
            </a:r>
            <a:r>
              <a:rPr lang="en-US" sz="6245" b="1">
                <a:solidFill>
                  <a:srgbClr val="331975"/>
                </a:solidFill>
                <a:latin typeface="Montserrat 2"/>
                <a:ea typeface="Montserrat 2"/>
                <a:cs typeface="Montserrat 2"/>
                <a:sym typeface="Montserrat 2"/>
              </a:rPr>
              <a:t>%</a:t>
            </a:r>
          </a:p>
        </p:txBody>
      </p:sp>
      <p:sp>
        <p:nvSpPr>
          <p:cNvPr id="3" name="TextBox 3"/>
          <p:cNvSpPr txBox="1"/>
          <p:nvPr/>
        </p:nvSpPr>
        <p:spPr>
          <a:xfrm>
            <a:off x="14033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331975"/>
                </a:solidFill>
                <a:latin typeface="Montserrat 2"/>
                <a:ea typeface="Montserrat 2"/>
                <a:cs typeface="Montserrat 2"/>
                <a:sym typeface="Montserrat 2"/>
              </a:rPr>
              <a:t>86</a:t>
            </a:r>
            <a:r>
              <a:rPr lang="en-US" sz="6245" b="1">
                <a:solidFill>
                  <a:srgbClr val="331975"/>
                </a:solidFill>
                <a:latin typeface="Montserrat 2"/>
                <a:ea typeface="Montserrat 2"/>
                <a:cs typeface="Montserrat 2"/>
                <a:sym typeface="Montserrat 2"/>
              </a:rPr>
              <a:t>%</a:t>
            </a:r>
          </a:p>
        </p:txBody>
      </p:sp>
      <p:grpSp>
        <p:nvGrpSpPr>
          <p:cNvPr id="4" name="Group 4"/>
          <p:cNvGrpSpPr/>
          <p:nvPr/>
        </p:nvGrpSpPr>
        <p:grpSpPr>
          <a:xfrm>
            <a:off x="444500" y="444501"/>
            <a:ext cx="9385300" cy="2184699"/>
            <a:chOff x="0" y="0"/>
            <a:chExt cx="18770600" cy="4369399"/>
          </a:xfrm>
        </p:grpSpPr>
        <p:sp>
          <p:nvSpPr>
            <p:cNvPr id="5" name="TextBox 5"/>
            <p:cNvSpPr txBox="1"/>
            <p:nvPr/>
          </p:nvSpPr>
          <p:spPr>
            <a:xfrm>
              <a:off x="0" y="123825"/>
              <a:ext cx="18770600" cy="32302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220"/>
                </a:lnSpc>
                <a:spcBef>
                  <a:spcPct val="0"/>
                </a:spcBef>
              </a:pPr>
              <a:r>
                <a:rPr lang="en-US" sz="5854" b="1" u="none" strike="noStrike">
                  <a:solidFill>
                    <a:srgbClr val="331975"/>
                  </a:solidFill>
                  <a:latin typeface="Montserrat 2"/>
                  <a:ea typeface="Montserrat 2"/>
                  <a:cs typeface="Montserrat 2"/>
                  <a:sym typeface="Montserrat 2"/>
                </a:rPr>
                <a:t>Audiences Care About Climate Crisis</a:t>
              </a:r>
            </a:p>
          </p:txBody>
        </p:sp>
        <p:sp>
          <p:nvSpPr>
            <p:cNvPr id="6" name="TextBox 6"/>
            <p:cNvSpPr txBox="1"/>
            <p:nvPr/>
          </p:nvSpPr>
          <p:spPr>
            <a:xfrm>
              <a:off x="0" y="3739370"/>
              <a:ext cx="18770600" cy="63002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655"/>
                </a:lnSpc>
                <a:spcBef>
                  <a:spcPct val="0"/>
                </a:spcBef>
              </a:pPr>
              <a:r>
                <a:rPr lang="en-US" sz="1946" u="none" strike="noStrike">
                  <a:solidFill>
                    <a:srgbClr val="000000"/>
                  </a:solidFill>
                  <a:latin typeface="Montserrat 1"/>
                  <a:ea typeface="Montserrat 1"/>
                  <a:cs typeface="Montserrat 1"/>
                  <a:sym typeface="Montserrat 1"/>
                </a:rPr>
                <a:t>Cultural audiences show strong concern levels</a:t>
              </a:r>
            </a:p>
          </p:txBody>
        </p:sp>
      </p:grpSp>
      <p:grpSp>
        <p:nvGrpSpPr>
          <p:cNvPr id="7" name="Group 7"/>
          <p:cNvGrpSpPr/>
          <p:nvPr/>
        </p:nvGrpSpPr>
        <p:grpSpPr>
          <a:xfrm>
            <a:off x="1403350" y="5244149"/>
            <a:ext cx="4591050" cy="684575"/>
            <a:chOff x="0" y="0"/>
            <a:chExt cx="9182100" cy="1369149"/>
          </a:xfrm>
        </p:grpSpPr>
        <p:sp>
          <p:nvSpPr>
            <p:cNvPr id="8" name="TextBox 8"/>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u="none" strike="noStrike">
                  <a:solidFill>
                    <a:srgbClr val="331975"/>
                  </a:solidFill>
                  <a:latin typeface="Montserrat 1"/>
                  <a:ea typeface="Montserrat 1"/>
                  <a:cs typeface="Montserrat 1"/>
                  <a:sym typeface="Montserrat 1"/>
                </a:rPr>
                <a:t>Cultural Audiences </a:t>
              </a:r>
            </a:p>
          </p:txBody>
        </p:sp>
        <p:sp>
          <p:nvSpPr>
            <p:cNvPr id="9" name="TextBox 9"/>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grpSp>
        <p:nvGrpSpPr>
          <p:cNvPr id="10" name="Group 10"/>
          <p:cNvGrpSpPr/>
          <p:nvPr/>
        </p:nvGrpSpPr>
        <p:grpSpPr>
          <a:xfrm>
            <a:off x="6197600" y="5219701"/>
            <a:ext cx="4591050" cy="709023"/>
            <a:chOff x="0" y="0"/>
            <a:chExt cx="9182100" cy="1418047"/>
          </a:xfrm>
        </p:grpSpPr>
        <p:sp>
          <p:nvSpPr>
            <p:cNvPr id="11" name="TextBox 11"/>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u="none" strike="noStrike">
                  <a:solidFill>
                    <a:srgbClr val="331975"/>
                  </a:solidFill>
                  <a:latin typeface="Montserrat 1"/>
                  <a:ea typeface="Montserrat 1"/>
                  <a:cs typeface="Montserrat 1"/>
                  <a:sym typeface="Montserrat 1"/>
                </a:rPr>
                <a:t>UK General Population </a:t>
              </a:r>
            </a:p>
          </p:txBody>
        </p:sp>
        <p:sp>
          <p:nvSpPr>
            <p:cNvPr id="12" name="TextBox 12"/>
            <p:cNvSpPr txBox="1"/>
            <p:nvPr/>
          </p:nvSpPr>
          <p:spPr>
            <a:xfrm>
              <a:off x="0" y="921144"/>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
        <p:nvSpPr>
          <p:cNvPr id="13" name="Freeform 13"/>
          <p:cNvSpPr/>
          <p:nvPr/>
        </p:nvSpPr>
        <p:spPr>
          <a:xfrm flipH="1">
            <a:off x="11233912" y="461567"/>
            <a:ext cx="1250722" cy="998303"/>
          </a:xfrm>
          <a:custGeom>
            <a:avLst/>
            <a:gdLst/>
            <a:ahLst/>
            <a:cxnLst/>
            <a:rect l="l" t="t" r="r" b="b"/>
            <a:pathLst>
              <a:path w="1876083" h="1497455">
                <a:moveTo>
                  <a:pt x="1876083" y="0"/>
                </a:moveTo>
                <a:lnTo>
                  <a:pt x="0" y="0"/>
                </a:lnTo>
                <a:lnTo>
                  <a:pt x="0" y="1497455"/>
                </a:lnTo>
                <a:lnTo>
                  <a:pt x="1876083" y="1497455"/>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4" name="Freeform 14"/>
          <p:cNvSpPr/>
          <p:nvPr/>
        </p:nvSpPr>
        <p:spPr>
          <a:xfrm rot="9828254" flipH="1">
            <a:off x="-464376" y="5190397"/>
            <a:ext cx="1250722" cy="998303"/>
          </a:xfrm>
          <a:custGeom>
            <a:avLst/>
            <a:gdLst/>
            <a:ahLst/>
            <a:cxnLst/>
            <a:rect l="l" t="t" r="r" b="b"/>
            <a:pathLst>
              <a:path w="1876083" h="1497455">
                <a:moveTo>
                  <a:pt x="1876083" y="0"/>
                </a:moveTo>
                <a:lnTo>
                  <a:pt x="0" y="0"/>
                </a:lnTo>
                <a:lnTo>
                  <a:pt x="0" y="1497456"/>
                </a:lnTo>
                <a:lnTo>
                  <a:pt x="1876083" y="1497456"/>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5" name="TextBox 15"/>
          <p:cNvSpPr txBox="1"/>
          <p:nvPr/>
        </p:nvSpPr>
        <p:spPr>
          <a:xfrm>
            <a:off x="37909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FD625C"/>
                </a:solidFill>
                <a:latin typeface="Montserrat 2"/>
                <a:ea typeface="Montserrat 2"/>
                <a:cs typeface="Montserrat 2"/>
                <a:sym typeface="Montserrat 2"/>
              </a:rPr>
              <a:t>85</a:t>
            </a:r>
            <a:r>
              <a:rPr lang="en-US" sz="6245" b="1">
                <a:solidFill>
                  <a:srgbClr val="FD625C"/>
                </a:solidFill>
                <a:latin typeface="Montserrat 2"/>
                <a:ea typeface="Montserrat 2"/>
                <a:cs typeface="Montserrat 2"/>
                <a:sym typeface="Montserrat 2"/>
              </a:rPr>
              <a:t>%</a:t>
            </a:r>
          </a:p>
        </p:txBody>
      </p:sp>
      <p:grpSp>
        <p:nvGrpSpPr>
          <p:cNvPr id="16" name="Group 16"/>
          <p:cNvGrpSpPr/>
          <p:nvPr/>
        </p:nvGrpSpPr>
        <p:grpSpPr>
          <a:xfrm>
            <a:off x="3790950" y="4693493"/>
            <a:ext cx="4591050" cy="684575"/>
            <a:chOff x="0" y="0"/>
            <a:chExt cx="9182100" cy="1369149"/>
          </a:xfrm>
        </p:grpSpPr>
        <p:sp>
          <p:nvSpPr>
            <p:cNvPr id="17" name="TextBox 17"/>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Classical Audiences</a:t>
              </a:r>
            </a:p>
          </p:txBody>
        </p:sp>
        <p:sp>
          <p:nvSpPr>
            <p:cNvPr id="18" name="TextBox 18"/>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Tree>
    <p:extLst>
      <p:ext uri="{BB962C8B-B14F-4D97-AF65-F5344CB8AC3E}">
        <p14:creationId xmlns:p14="http://schemas.microsoft.com/office/powerpoint/2010/main" val="35683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C71F5D6-ED08-66ED-C270-C3326AA15C6F}"/>
              </a:ext>
            </a:extLst>
          </p:cNvPr>
          <p:cNvSpPr/>
          <p:nvPr/>
        </p:nvSpPr>
        <p:spPr>
          <a:xfrm>
            <a:off x="5994400" y="3249888"/>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15" name="Rectangle: Rounded Corners 14">
            <a:extLst>
              <a:ext uri="{FF2B5EF4-FFF2-40B4-BE49-F238E27FC236}">
                <a16:creationId xmlns:a16="http://schemas.microsoft.com/office/drawing/2014/main" id="{D806E9BD-7B20-0D4E-C36B-365DE79B8167}"/>
              </a:ext>
            </a:extLst>
          </p:cNvPr>
          <p:cNvSpPr/>
          <p:nvPr/>
        </p:nvSpPr>
        <p:spPr>
          <a:xfrm>
            <a:off x="1219200" y="3225800"/>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2" name="TextBox 2"/>
          <p:cNvSpPr txBox="1"/>
          <p:nvPr/>
        </p:nvSpPr>
        <p:spPr>
          <a:xfrm>
            <a:off x="619760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just">
              <a:lnSpc>
                <a:spcPts val="7146"/>
              </a:lnSpc>
            </a:pPr>
            <a:r>
              <a:rPr lang="en-US" sz="6245">
                <a:solidFill>
                  <a:srgbClr val="331975"/>
                </a:solidFill>
                <a:latin typeface="Montserrat 2"/>
                <a:ea typeface="Montserrat 2"/>
                <a:cs typeface="Montserrat 2"/>
                <a:sym typeface="Montserrat 2"/>
              </a:rPr>
              <a:t>80%</a:t>
            </a:r>
          </a:p>
        </p:txBody>
      </p:sp>
      <p:sp>
        <p:nvSpPr>
          <p:cNvPr id="3" name="TextBox 3"/>
          <p:cNvSpPr txBox="1"/>
          <p:nvPr/>
        </p:nvSpPr>
        <p:spPr>
          <a:xfrm>
            <a:off x="14033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331975"/>
                </a:solidFill>
                <a:latin typeface="Montserrat 2"/>
                <a:ea typeface="Montserrat 2"/>
                <a:cs typeface="Montserrat 2"/>
                <a:sym typeface="Montserrat 2"/>
              </a:rPr>
              <a:t>81%</a:t>
            </a:r>
          </a:p>
        </p:txBody>
      </p:sp>
      <p:grpSp>
        <p:nvGrpSpPr>
          <p:cNvPr id="4" name="Group 4"/>
          <p:cNvGrpSpPr/>
          <p:nvPr/>
        </p:nvGrpSpPr>
        <p:grpSpPr>
          <a:xfrm>
            <a:off x="444500" y="444501"/>
            <a:ext cx="9385300" cy="1397299"/>
            <a:chOff x="0" y="0"/>
            <a:chExt cx="18770600" cy="2794599"/>
          </a:xfrm>
        </p:grpSpPr>
        <p:sp>
          <p:nvSpPr>
            <p:cNvPr id="5" name="TextBox 5"/>
            <p:cNvSpPr txBox="1"/>
            <p:nvPr/>
          </p:nvSpPr>
          <p:spPr>
            <a:xfrm>
              <a:off x="0" y="123825"/>
              <a:ext cx="18770600" cy="16554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220"/>
                </a:lnSpc>
                <a:spcBef>
                  <a:spcPct val="0"/>
                </a:spcBef>
              </a:pPr>
              <a:r>
                <a:rPr lang="en-US" sz="5854">
                  <a:solidFill>
                    <a:srgbClr val="331975"/>
                  </a:solidFill>
                  <a:latin typeface="Montserrat 2"/>
                  <a:ea typeface="Montserrat 2"/>
                  <a:cs typeface="Montserrat 2"/>
                  <a:sym typeface="Montserrat 2"/>
                </a:rPr>
                <a:t>The Industry cares too...</a:t>
              </a:r>
            </a:p>
          </p:txBody>
        </p:sp>
        <p:sp>
          <p:nvSpPr>
            <p:cNvPr id="6" name="TextBox 6"/>
            <p:cNvSpPr txBox="1"/>
            <p:nvPr/>
          </p:nvSpPr>
          <p:spPr>
            <a:xfrm>
              <a:off x="0" y="2164570"/>
              <a:ext cx="18770600" cy="63002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655"/>
                </a:lnSpc>
                <a:spcBef>
                  <a:spcPct val="0"/>
                </a:spcBef>
              </a:pPr>
              <a:endParaRPr sz="800"/>
            </a:p>
          </p:txBody>
        </p:sp>
      </p:grpSp>
      <p:grpSp>
        <p:nvGrpSpPr>
          <p:cNvPr id="7" name="Group 7"/>
          <p:cNvGrpSpPr/>
          <p:nvPr/>
        </p:nvGrpSpPr>
        <p:grpSpPr>
          <a:xfrm>
            <a:off x="1403350" y="5244149"/>
            <a:ext cx="4591050" cy="684575"/>
            <a:chOff x="0" y="0"/>
            <a:chExt cx="9182100" cy="1369149"/>
          </a:xfrm>
        </p:grpSpPr>
        <p:sp>
          <p:nvSpPr>
            <p:cNvPr id="8" name="TextBox 8"/>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Orchestras</a:t>
              </a:r>
            </a:p>
          </p:txBody>
        </p:sp>
        <p:sp>
          <p:nvSpPr>
            <p:cNvPr id="9" name="TextBox 9"/>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grpSp>
        <p:nvGrpSpPr>
          <p:cNvPr id="10" name="Group 10"/>
          <p:cNvGrpSpPr/>
          <p:nvPr/>
        </p:nvGrpSpPr>
        <p:grpSpPr>
          <a:xfrm>
            <a:off x="6197600" y="5219701"/>
            <a:ext cx="4591050" cy="709023"/>
            <a:chOff x="0" y="0"/>
            <a:chExt cx="9182100" cy="1418047"/>
          </a:xfrm>
        </p:grpSpPr>
        <p:sp>
          <p:nvSpPr>
            <p:cNvPr id="11" name="TextBox 11"/>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Concert Halls</a:t>
              </a:r>
            </a:p>
          </p:txBody>
        </p:sp>
        <p:sp>
          <p:nvSpPr>
            <p:cNvPr id="12" name="TextBox 12"/>
            <p:cNvSpPr txBox="1"/>
            <p:nvPr/>
          </p:nvSpPr>
          <p:spPr>
            <a:xfrm>
              <a:off x="0" y="921144"/>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
        <p:nvSpPr>
          <p:cNvPr id="13" name="Freeform 13"/>
          <p:cNvSpPr/>
          <p:nvPr/>
        </p:nvSpPr>
        <p:spPr>
          <a:xfrm flipH="1">
            <a:off x="11233912" y="461567"/>
            <a:ext cx="1250722" cy="998303"/>
          </a:xfrm>
          <a:custGeom>
            <a:avLst/>
            <a:gdLst/>
            <a:ahLst/>
            <a:cxnLst/>
            <a:rect l="l" t="t" r="r" b="b"/>
            <a:pathLst>
              <a:path w="1876083" h="1497455">
                <a:moveTo>
                  <a:pt x="1876083" y="0"/>
                </a:moveTo>
                <a:lnTo>
                  <a:pt x="0" y="0"/>
                </a:lnTo>
                <a:lnTo>
                  <a:pt x="0" y="1497455"/>
                </a:lnTo>
                <a:lnTo>
                  <a:pt x="1876083" y="1497455"/>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4" name="Freeform 14"/>
          <p:cNvSpPr/>
          <p:nvPr/>
        </p:nvSpPr>
        <p:spPr>
          <a:xfrm rot="9828254" flipH="1">
            <a:off x="-464376" y="5190397"/>
            <a:ext cx="1250722" cy="998303"/>
          </a:xfrm>
          <a:custGeom>
            <a:avLst/>
            <a:gdLst/>
            <a:ahLst/>
            <a:cxnLst/>
            <a:rect l="l" t="t" r="r" b="b"/>
            <a:pathLst>
              <a:path w="1876083" h="1497455">
                <a:moveTo>
                  <a:pt x="1876083" y="0"/>
                </a:moveTo>
                <a:lnTo>
                  <a:pt x="0" y="0"/>
                </a:lnTo>
                <a:lnTo>
                  <a:pt x="0" y="1497456"/>
                </a:lnTo>
                <a:lnTo>
                  <a:pt x="1876083" y="1497456"/>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34457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49DCCA0-67D4-2F29-7171-4290C5314D67}"/>
              </a:ext>
            </a:extLst>
          </p:cNvPr>
          <p:cNvSpPr/>
          <p:nvPr/>
        </p:nvSpPr>
        <p:spPr>
          <a:xfrm>
            <a:off x="3533775" y="3230978"/>
            <a:ext cx="2082800" cy="127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sp>
        <p:nvSpPr>
          <p:cNvPr id="2" name="TextBox 2"/>
          <p:cNvSpPr txBox="1"/>
          <p:nvPr/>
        </p:nvSpPr>
        <p:spPr>
          <a:xfrm>
            <a:off x="619760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just">
              <a:lnSpc>
                <a:spcPts val="7146"/>
              </a:lnSpc>
            </a:pPr>
            <a:r>
              <a:rPr lang="en-US" sz="6245">
                <a:solidFill>
                  <a:srgbClr val="331975"/>
                </a:solidFill>
                <a:latin typeface="Montserrat 2"/>
                <a:ea typeface="Montserrat 2"/>
                <a:cs typeface="Montserrat 2"/>
                <a:sym typeface="Montserrat 2"/>
              </a:rPr>
              <a:t>80%</a:t>
            </a:r>
          </a:p>
        </p:txBody>
      </p:sp>
      <p:sp>
        <p:nvSpPr>
          <p:cNvPr id="3" name="TextBox 3"/>
          <p:cNvSpPr txBox="1"/>
          <p:nvPr/>
        </p:nvSpPr>
        <p:spPr>
          <a:xfrm>
            <a:off x="14033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331975"/>
                </a:solidFill>
                <a:latin typeface="Montserrat 2"/>
                <a:ea typeface="Montserrat 2"/>
                <a:cs typeface="Montserrat 2"/>
                <a:sym typeface="Montserrat 2"/>
              </a:rPr>
              <a:t>81%</a:t>
            </a:r>
          </a:p>
        </p:txBody>
      </p:sp>
      <p:grpSp>
        <p:nvGrpSpPr>
          <p:cNvPr id="4" name="Group 4"/>
          <p:cNvGrpSpPr/>
          <p:nvPr/>
        </p:nvGrpSpPr>
        <p:grpSpPr>
          <a:xfrm>
            <a:off x="444500" y="444501"/>
            <a:ext cx="9385300" cy="1397299"/>
            <a:chOff x="0" y="0"/>
            <a:chExt cx="18770600" cy="2794599"/>
          </a:xfrm>
        </p:grpSpPr>
        <p:sp>
          <p:nvSpPr>
            <p:cNvPr id="5" name="TextBox 5"/>
            <p:cNvSpPr txBox="1"/>
            <p:nvPr/>
          </p:nvSpPr>
          <p:spPr>
            <a:xfrm>
              <a:off x="0" y="123825"/>
              <a:ext cx="18770600" cy="16554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220"/>
                </a:lnSpc>
                <a:spcBef>
                  <a:spcPct val="0"/>
                </a:spcBef>
              </a:pPr>
              <a:r>
                <a:rPr lang="en-US" sz="5854">
                  <a:solidFill>
                    <a:srgbClr val="331975"/>
                  </a:solidFill>
                  <a:latin typeface="Montserrat 2"/>
                  <a:ea typeface="Montserrat 2"/>
                  <a:cs typeface="Montserrat 2"/>
                  <a:sym typeface="Montserrat 2"/>
                </a:rPr>
                <a:t>The Industry cares too...</a:t>
              </a:r>
            </a:p>
          </p:txBody>
        </p:sp>
        <p:sp>
          <p:nvSpPr>
            <p:cNvPr id="6" name="TextBox 6"/>
            <p:cNvSpPr txBox="1"/>
            <p:nvPr/>
          </p:nvSpPr>
          <p:spPr>
            <a:xfrm>
              <a:off x="0" y="2164570"/>
              <a:ext cx="18770600" cy="63002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655"/>
                </a:lnSpc>
                <a:spcBef>
                  <a:spcPct val="0"/>
                </a:spcBef>
              </a:pPr>
              <a:r>
                <a:rPr lang="en-US" sz="1946">
                  <a:solidFill>
                    <a:srgbClr val="000000"/>
                  </a:solidFill>
                  <a:latin typeface="Montserrat 1"/>
                  <a:ea typeface="Montserrat 1"/>
                  <a:cs typeface="Montserrat 1"/>
                  <a:sym typeface="Montserrat 1"/>
                </a:rPr>
                <a:t>Artists less so</a:t>
              </a:r>
            </a:p>
          </p:txBody>
        </p:sp>
      </p:grpSp>
      <p:grpSp>
        <p:nvGrpSpPr>
          <p:cNvPr id="7" name="Group 7"/>
          <p:cNvGrpSpPr/>
          <p:nvPr/>
        </p:nvGrpSpPr>
        <p:grpSpPr>
          <a:xfrm>
            <a:off x="1403350" y="5244149"/>
            <a:ext cx="4591050" cy="684575"/>
            <a:chOff x="0" y="0"/>
            <a:chExt cx="9182100" cy="1369149"/>
          </a:xfrm>
        </p:grpSpPr>
        <p:sp>
          <p:nvSpPr>
            <p:cNvPr id="8" name="TextBox 8"/>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Orchestras</a:t>
              </a:r>
            </a:p>
          </p:txBody>
        </p:sp>
        <p:sp>
          <p:nvSpPr>
            <p:cNvPr id="9" name="TextBox 9"/>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grpSp>
        <p:nvGrpSpPr>
          <p:cNvPr id="10" name="Group 10"/>
          <p:cNvGrpSpPr/>
          <p:nvPr/>
        </p:nvGrpSpPr>
        <p:grpSpPr>
          <a:xfrm>
            <a:off x="6197600" y="5219701"/>
            <a:ext cx="4591050" cy="709023"/>
            <a:chOff x="0" y="0"/>
            <a:chExt cx="9182100" cy="1418047"/>
          </a:xfrm>
        </p:grpSpPr>
        <p:sp>
          <p:nvSpPr>
            <p:cNvPr id="11" name="TextBox 11"/>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Concert Halls</a:t>
              </a:r>
            </a:p>
          </p:txBody>
        </p:sp>
        <p:sp>
          <p:nvSpPr>
            <p:cNvPr id="12" name="TextBox 12"/>
            <p:cNvSpPr txBox="1"/>
            <p:nvPr/>
          </p:nvSpPr>
          <p:spPr>
            <a:xfrm>
              <a:off x="0" y="921144"/>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
        <p:nvSpPr>
          <p:cNvPr id="13" name="Freeform 13"/>
          <p:cNvSpPr/>
          <p:nvPr/>
        </p:nvSpPr>
        <p:spPr>
          <a:xfrm flipH="1">
            <a:off x="11233912" y="461567"/>
            <a:ext cx="1250722" cy="998303"/>
          </a:xfrm>
          <a:custGeom>
            <a:avLst/>
            <a:gdLst/>
            <a:ahLst/>
            <a:cxnLst/>
            <a:rect l="l" t="t" r="r" b="b"/>
            <a:pathLst>
              <a:path w="1876083" h="1497455">
                <a:moveTo>
                  <a:pt x="1876083" y="0"/>
                </a:moveTo>
                <a:lnTo>
                  <a:pt x="0" y="0"/>
                </a:lnTo>
                <a:lnTo>
                  <a:pt x="0" y="1497455"/>
                </a:lnTo>
                <a:lnTo>
                  <a:pt x="1876083" y="1497455"/>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4" name="Freeform 14"/>
          <p:cNvSpPr/>
          <p:nvPr/>
        </p:nvSpPr>
        <p:spPr>
          <a:xfrm rot="9828254" flipH="1">
            <a:off x="-464376" y="5190397"/>
            <a:ext cx="1250722" cy="998303"/>
          </a:xfrm>
          <a:custGeom>
            <a:avLst/>
            <a:gdLst/>
            <a:ahLst/>
            <a:cxnLst/>
            <a:rect l="l" t="t" r="r" b="b"/>
            <a:pathLst>
              <a:path w="1876083" h="1497455">
                <a:moveTo>
                  <a:pt x="1876083" y="0"/>
                </a:moveTo>
                <a:lnTo>
                  <a:pt x="0" y="0"/>
                </a:lnTo>
                <a:lnTo>
                  <a:pt x="0" y="1497456"/>
                </a:lnTo>
                <a:lnTo>
                  <a:pt x="1876083" y="1497456"/>
                </a:lnTo>
                <a:lnTo>
                  <a:pt x="1876083"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5" name="TextBox 15"/>
          <p:cNvSpPr txBox="1"/>
          <p:nvPr/>
        </p:nvSpPr>
        <p:spPr>
          <a:xfrm>
            <a:off x="3790950" y="3460750"/>
            <a:ext cx="3632200" cy="9142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7146"/>
              </a:lnSpc>
            </a:pPr>
            <a:r>
              <a:rPr lang="en-US" sz="6245">
                <a:solidFill>
                  <a:srgbClr val="FD625C"/>
                </a:solidFill>
                <a:latin typeface="Montserrat 2"/>
                <a:ea typeface="Montserrat 2"/>
                <a:cs typeface="Montserrat 2"/>
                <a:sym typeface="Montserrat 2"/>
              </a:rPr>
              <a:t>58%</a:t>
            </a:r>
          </a:p>
        </p:txBody>
      </p:sp>
      <p:grpSp>
        <p:nvGrpSpPr>
          <p:cNvPr id="16" name="Group 16"/>
          <p:cNvGrpSpPr/>
          <p:nvPr/>
        </p:nvGrpSpPr>
        <p:grpSpPr>
          <a:xfrm>
            <a:off x="3790950" y="4693493"/>
            <a:ext cx="4591050" cy="684575"/>
            <a:chOff x="0" y="0"/>
            <a:chExt cx="9182100" cy="1369149"/>
          </a:xfrm>
        </p:grpSpPr>
        <p:sp>
          <p:nvSpPr>
            <p:cNvPr id="17" name="TextBox 17"/>
            <p:cNvSpPr txBox="1"/>
            <p:nvPr/>
          </p:nvSpPr>
          <p:spPr>
            <a:xfrm>
              <a:off x="0" y="-9525"/>
              <a:ext cx="9182100" cy="6370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509"/>
                </a:lnSpc>
                <a:spcBef>
                  <a:spcPct val="0"/>
                </a:spcBef>
              </a:pPr>
              <a:r>
                <a:rPr lang="en-US" sz="2066">
                  <a:solidFill>
                    <a:srgbClr val="331975"/>
                  </a:solidFill>
                  <a:latin typeface="Montserrat 1"/>
                  <a:ea typeface="Montserrat 1"/>
                  <a:cs typeface="Montserrat 1"/>
                  <a:sym typeface="Montserrat 1"/>
                </a:rPr>
                <a:t>Artists</a:t>
              </a:r>
            </a:p>
          </p:txBody>
        </p:sp>
        <p:sp>
          <p:nvSpPr>
            <p:cNvPr id="18" name="TextBox 18"/>
            <p:cNvSpPr txBox="1"/>
            <p:nvPr/>
          </p:nvSpPr>
          <p:spPr>
            <a:xfrm>
              <a:off x="0" y="872246"/>
              <a:ext cx="9182100" cy="4969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95"/>
                </a:lnSpc>
                <a:spcBef>
                  <a:spcPct val="0"/>
                </a:spcBef>
              </a:pPr>
              <a:endParaRPr sz="800"/>
            </a:p>
          </p:txBody>
        </p:sp>
      </p:grpSp>
    </p:spTree>
    <p:extLst>
      <p:ext uri="{BB962C8B-B14F-4D97-AF65-F5344CB8AC3E}">
        <p14:creationId xmlns:p14="http://schemas.microsoft.com/office/powerpoint/2010/main" val="149173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CAB6"/>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F1FC75-A743-8870-D0AC-74CD72EB233D}"/>
              </a:ext>
            </a:extLst>
          </p:cNvPr>
          <p:cNvSpPr/>
          <p:nvPr/>
        </p:nvSpPr>
        <p:spPr>
          <a:xfrm>
            <a:off x="7849073" y="3544818"/>
            <a:ext cx="1879600" cy="117654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grpSp>
        <p:nvGrpSpPr>
          <p:cNvPr id="2" name="Group 2"/>
          <p:cNvGrpSpPr/>
          <p:nvPr/>
        </p:nvGrpSpPr>
        <p:grpSpPr>
          <a:xfrm>
            <a:off x="0" y="0"/>
            <a:ext cx="5511800" cy="6858000"/>
            <a:chOff x="0" y="0"/>
            <a:chExt cx="2177501" cy="2709333"/>
          </a:xfrm>
        </p:grpSpPr>
        <p:sp>
          <p:nvSpPr>
            <p:cNvPr id="3" name="Freeform 3"/>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327"/>
                </a:lnSpc>
              </a:pPr>
              <a:endParaRPr sz="800"/>
            </a:p>
          </p:txBody>
        </p:sp>
      </p:grpSp>
      <p:grpSp>
        <p:nvGrpSpPr>
          <p:cNvPr id="5" name="Group 5"/>
          <p:cNvGrpSpPr/>
          <p:nvPr/>
        </p:nvGrpSpPr>
        <p:grpSpPr>
          <a:xfrm>
            <a:off x="444500" y="3682700"/>
            <a:ext cx="4591050" cy="2730801"/>
            <a:chOff x="0" y="0"/>
            <a:chExt cx="1366488" cy="812800"/>
          </a:xfrm>
        </p:grpSpPr>
        <p:sp>
          <p:nvSpPr>
            <p:cNvPr id="6" name="Freeform 6"/>
            <p:cNvSpPr/>
            <p:nvPr/>
          </p:nvSpPr>
          <p:spPr>
            <a:xfrm>
              <a:off x="0" y="0"/>
              <a:ext cx="1366488" cy="812800"/>
            </a:xfrm>
            <a:custGeom>
              <a:avLst/>
              <a:gdLst/>
              <a:ahLst/>
              <a:cxnLst/>
              <a:rect l="l" t="t" r="r" b="b"/>
              <a:pathLst>
                <a:path w="1366488" h="812800">
                  <a:moveTo>
                    <a:pt x="44968" y="0"/>
                  </a:moveTo>
                  <a:lnTo>
                    <a:pt x="1321519" y="0"/>
                  </a:lnTo>
                  <a:cubicBezTo>
                    <a:pt x="1333446" y="0"/>
                    <a:pt x="1344884" y="4738"/>
                    <a:pt x="1353317" y="13171"/>
                  </a:cubicBezTo>
                  <a:cubicBezTo>
                    <a:pt x="1361750" y="21604"/>
                    <a:pt x="1366488" y="33042"/>
                    <a:pt x="1366488" y="44968"/>
                  </a:cubicBezTo>
                  <a:lnTo>
                    <a:pt x="1366488" y="767832"/>
                  </a:lnTo>
                  <a:cubicBezTo>
                    <a:pt x="1366488" y="779758"/>
                    <a:pt x="1361750" y="791196"/>
                    <a:pt x="1353317" y="799629"/>
                  </a:cubicBezTo>
                  <a:cubicBezTo>
                    <a:pt x="1344884" y="808062"/>
                    <a:pt x="1333446" y="812800"/>
                    <a:pt x="1321519" y="812800"/>
                  </a:cubicBezTo>
                  <a:lnTo>
                    <a:pt x="44968" y="812800"/>
                  </a:lnTo>
                  <a:cubicBezTo>
                    <a:pt x="33042" y="812800"/>
                    <a:pt x="21604" y="808062"/>
                    <a:pt x="13171" y="799629"/>
                  </a:cubicBezTo>
                  <a:cubicBezTo>
                    <a:pt x="4738" y="791196"/>
                    <a:pt x="0" y="779758"/>
                    <a:pt x="0" y="767832"/>
                  </a:cubicBezTo>
                  <a:lnTo>
                    <a:pt x="0" y="44968"/>
                  </a:lnTo>
                  <a:cubicBezTo>
                    <a:pt x="0" y="33042"/>
                    <a:pt x="4738" y="21604"/>
                    <a:pt x="13171" y="13171"/>
                  </a:cubicBezTo>
                  <a:cubicBezTo>
                    <a:pt x="21604" y="4738"/>
                    <a:pt x="33042" y="0"/>
                    <a:pt x="44968" y="0"/>
                  </a:cubicBezTo>
                  <a:close/>
                </a:path>
              </a:pathLst>
            </a:custGeom>
            <a:blipFill>
              <a:blip r:embed="rId2"/>
              <a:stretch>
                <a:fillRect l="-89" r="-89"/>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grpSp>
        <p:nvGrpSpPr>
          <p:cNvPr id="7" name="Group 7"/>
          <p:cNvGrpSpPr/>
          <p:nvPr/>
        </p:nvGrpSpPr>
        <p:grpSpPr>
          <a:xfrm>
            <a:off x="460375" y="435971"/>
            <a:ext cx="4591050" cy="2729419"/>
            <a:chOff x="0" y="0"/>
            <a:chExt cx="1367180" cy="812800"/>
          </a:xfrm>
        </p:grpSpPr>
        <p:sp>
          <p:nvSpPr>
            <p:cNvPr id="8" name="Freeform 8"/>
            <p:cNvSpPr/>
            <p:nvPr/>
          </p:nvSpPr>
          <p:spPr>
            <a:xfrm>
              <a:off x="0" y="0"/>
              <a:ext cx="1367180" cy="812800"/>
            </a:xfrm>
            <a:custGeom>
              <a:avLst/>
              <a:gdLst/>
              <a:ahLst/>
              <a:cxnLst/>
              <a:rect l="l" t="t" r="r" b="b"/>
              <a:pathLst>
                <a:path w="1367180" h="812800">
                  <a:moveTo>
                    <a:pt x="44968" y="0"/>
                  </a:moveTo>
                  <a:lnTo>
                    <a:pt x="1322211" y="0"/>
                  </a:lnTo>
                  <a:cubicBezTo>
                    <a:pt x="1334138" y="0"/>
                    <a:pt x="1345576" y="4738"/>
                    <a:pt x="1354009" y="13171"/>
                  </a:cubicBezTo>
                  <a:cubicBezTo>
                    <a:pt x="1362442" y="21604"/>
                    <a:pt x="1367180" y="33042"/>
                    <a:pt x="1367180" y="44968"/>
                  </a:cubicBezTo>
                  <a:lnTo>
                    <a:pt x="1367180" y="767832"/>
                  </a:lnTo>
                  <a:cubicBezTo>
                    <a:pt x="1367180" y="779758"/>
                    <a:pt x="1362442" y="791196"/>
                    <a:pt x="1354009" y="799629"/>
                  </a:cubicBezTo>
                  <a:cubicBezTo>
                    <a:pt x="1345576" y="808062"/>
                    <a:pt x="1334138" y="812800"/>
                    <a:pt x="1322211" y="812800"/>
                  </a:cubicBezTo>
                  <a:lnTo>
                    <a:pt x="44968" y="812800"/>
                  </a:lnTo>
                  <a:cubicBezTo>
                    <a:pt x="33042" y="812800"/>
                    <a:pt x="21604" y="808062"/>
                    <a:pt x="13171" y="799629"/>
                  </a:cubicBezTo>
                  <a:cubicBezTo>
                    <a:pt x="4738" y="791196"/>
                    <a:pt x="0" y="779758"/>
                    <a:pt x="0" y="767832"/>
                  </a:cubicBezTo>
                  <a:lnTo>
                    <a:pt x="0" y="44968"/>
                  </a:lnTo>
                  <a:cubicBezTo>
                    <a:pt x="0" y="33042"/>
                    <a:pt x="4738" y="21604"/>
                    <a:pt x="13171" y="13171"/>
                  </a:cubicBezTo>
                  <a:cubicBezTo>
                    <a:pt x="21604" y="4738"/>
                    <a:pt x="33042" y="0"/>
                    <a:pt x="44968" y="0"/>
                  </a:cubicBezTo>
                  <a:close/>
                </a:path>
              </a:pathLst>
            </a:custGeom>
            <a:blipFill>
              <a:blip r:embed="rId3"/>
              <a:stretch>
                <a:fillRect l="-63" r="-6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grpSp>
        <p:nvGrpSpPr>
          <p:cNvPr id="9" name="Group 9"/>
          <p:cNvGrpSpPr/>
          <p:nvPr/>
        </p:nvGrpSpPr>
        <p:grpSpPr>
          <a:xfrm>
            <a:off x="6013924" y="705134"/>
            <a:ext cx="5557482" cy="4044666"/>
            <a:chOff x="0" y="-164532"/>
            <a:chExt cx="11114964" cy="7427080"/>
          </a:xfrm>
        </p:grpSpPr>
        <p:sp>
          <p:nvSpPr>
            <p:cNvPr id="10" name="TextBox 10"/>
            <p:cNvSpPr txBox="1"/>
            <p:nvPr/>
          </p:nvSpPr>
          <p:spPr>
            <a:xfrm>
              <a:off x="0" y="5243565"/>
              <a:ext cx="11099800" cy="201898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422"/>
                </a:lnSpc>
              </a:pPr>
              <a:r>
                <a:rPr lang="en-US" sz="6174" b="1">
                  <a:solidFill>
                    <a:srgbClr val="331975"/>
                  </a:solidFill>
                  <a:latin typeface="Montserrat 1 Bold"/>
                  <a:ea typeface="Montserrat 1 Bold"/>
                  <a:cs typeface="Montserrat 1 Bold"/>
                  <a:sym typeface="Montserrat 1 Bold"/>
                </a:rPr>
                <a:t>72%</a:t>
              </a:r>
            </a:p>
          </p:txBody>
        </p:sp>
        <p:sp>
          <p:nvSpPr>
            <p:cNvPr id="11" name="TextBox 11"/>
            <p:cNvSpPr txBox="1"/>
            <p:nvPr/>
          </p:nvSpPr>
          <p:spPr>
            <a:xfrm>
              <a:off x="15164" y="-164532"/>
              <a:ext cx="11099800" cy="5203349"/>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747"/>
                </a:lnSpc>
                <a:spcBef>
                  <a:spcPct val="0"/>
                </a:spcBef>
              </a:pPr>
              <a:r>
                <a:rPr lang="en-US" sz="6350" b="1" u="none" strike="noStrike">
                  <a:solidFill>
                    <a:srgbClr val="331975"/>
                  </a:solidFill>
                  <a:latin typeface="Montserrat 2"/>
                  <a:ea typeface="Montserrat 2"/>
                  <a:cs typeface="Montserrat 2"/>
                  <a:sym typeface="Montserrat 2"/>
                </a:rPr>
                <a:t>Leadership Expectations of Audiences</a:t>
              </a:r>
            </a:p>
          </p:txBody>
        </p:sp>
      </p:grpSp>
      <p:sp>
        <p:nvSpPr>
          <p:cNvPr id="12" name="Freeform 12"/>
          <p:cNvSpPr/>
          <p:nvPr/>
        </p:nvSpPr>
        <p:spPr>
          <a:xfrm>
            <a:off x="0" y="3244243"/>
            <a:ext cx="958850" cy="876912"/>
          </a:xfrm>
          <a:custGeom>
            <a:avLst/>
            <a:gdLst/>
            <a:ahLst/>
            <a:cxnLst/>
            <a:rect l="l" t="t" r="r" b="b"/>
            <a:pathLst>
              <a:path w="1438275" h="1315368">
                <a:moveTo>
                  <a:pt x="0" y="0"/>
                </a:moveTo>
                <a:lnTo>
                  <a:pt x="1438275" y="0"/>
                </a:lnTo>
                <a:lnTo>
                  <a:pt x="1438275" y="1315368"/>
                </a:lnTo>
                <a:lnTo>
                  <a:pt x="0" y="131536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3" name="TextBox 13"/>
          <p:cNvSpPr txBox="1"/>
          <p:nvPr/>
        </p:nvSpPr>
        <p:spPr>
          <a:xfrm>
            <a:off x="6521790" y="4995652"/>
            <a:ext cx="4698321" cy="88485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40"/>
              </a:lnSpc>
              <a:spcBef>
                <a:spcPct val="0"/>
              </a:spcBef>
            </a:pPr>
            <a:r>
              <a:rPr lang="en-US" sz="2045">
                <a:solidFill>
                  <a:srgbClr val="331975"/>
                </a:solidFill>
                <a:latin typeface="Montserrat 1"/>
                <a:ea typeface="Montserrat 1"/>
                <a:cs typeface="Montserrat 1"/>
                <a:sym typeface="Montserrat 1"/>
              </a:rPr>
              <a:t>“Cultural </a:t>
            </a:r>
            <a:r>
              <a:rPr lang="en-US" sz="2045" err="1">
                <a:solidFill>
                  <a:srgbClr val="331975"/>
                </a:solidFill>
                <a:latin typeface="Montserrat 1"/>
                <a:ea typeface="Montserrat 1"/>
                <a:cs typeface="Montserrat 1"/>
                <a:sym typeface="Montserrat 1"/>
              </a:rPr>
              <a:t>organisations</a:t>
            </a:r>
            <a:r>
              <a:rPr lang="en-US" sz="2045">
                <a:solidFill>
                  <a:srgbClr val="331975"/>
                </a:solidFill>
                <a:latin typeface="Montserrat 1"/>
                <a:ea typeface="Montserrat 1"/>
                <a:cs typeface="Montserrat 1"/>
                <a:sym typeface="Montserrat 1"/>
              </a:rPr>
              <a:t> have a responsibility to influence society to make radical change to address the climate emergency”</a:t>
            </a:r>
          </a:p>
        </p:txBody>
      </p:sp>
    </p:spTree>
    <p:extLst>
      <p:ext uri="{BB962C8B-B14F-4D97-AF65-F5344CB8AC3E}">
        <p14:creationId xmlns:p14="http://schemas.microsoft.com/office/powerpoint/2010/main" val="4348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605564A-D5A6-1EC2-AEE6-1CF6981EAB73}"/>
              </a:ext>
            </a:extLst>
          </p:cNvPr>
          <p:cNvSpPr/>
          <p:nvPr/>
        </p:nvSpPr>
        <p:spPr>
          <a:xfrm>
            <a:off x="7829550" y="3617086"/>
            <a:ext cx="2082800" cy="1270000"/>
          </a:xfrm>
          <a:prstGeom prst="roundRect">
            <a:avLst/>
          </a:prstGeom>
          <a:solidFill>
            <a:schemeClr val="bg1"/>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GB" sz="800"/>
          </a:p>
        </p:txBody>
      </p:sp>
      <p:grpSp>
        <p:nvGrpSpPr>
          <p:cNvPr id="2" name="Group 2"/>
          <p:cNvGrpSpPr/>
          <p:nvPr/>
        </p:nvGrpSpPr>
        <p:grpSpPr>
          <a:xfrm>
            <a:off x="6096000" y="1645877"/>
            <a:ext cx="5549900" cy="3122759"/>
            <a:chOff x="0" y="133351"/>
            <a:chExt cx="11099800" cy="6245517"/>
          </a:xfrm>
        </p:grpSpPr>
        <p:sp>
          <p:nvSpPr>
            <p:cNvPr id="3" name="TextBox 3"/>
            <p:cNvSpPr txBox="1"/>
            <p:nvPr/>
          </p:nvSpPr>
          <p:spPr>
            <a:xfrm>
              <a:off x="0" y="4380531"/>
              <a:ext cx="11099800" cy="199833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8371"/>
                </a:lnSpc>
                <a:spcBef>
                  <a:spcPct val="0"/>
                </a:spcBef>
              </a:pPr>
              <a:r>
                <a:rPr lang="en-US" sz="6136" b="1">
                  <a:solidFill>
                    <a:srgbClr val="FD625C"/>
                  </a:solidFill>
                  <a:latin typeface="Montserrat 1 Bold"/>
                  <a:ea typeface="Montserrat 1 Bold"/>
                  <a:cs typeface="Montserrat 1 Bold"/>
                  <a:sym typeface="Montserrat 1 Bold"/>
                </a:rPr>
                <a:t>13%</a:t>
              </a:r>
            </a:p>
          </p:txBody>
        </p:sp>
        <p:sp>
          <p:nvSpPr>
            <p:cNvPr id="4" name="TextBox 4"/>
            <p:cNvSpPr txBox="1"/>
            <p:nvPr/>
          </p:nvSpPr>
          <p:spPr>
            <a:xfrm>
              <a:off x="0" y="133351"/>
              <a:ext cx="11099800" cy="362576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6952"/>
                </a:lnSpc>
                <a:spcBef>
                  <a:spcPct val="0"/>
                </a:spcBef>
              </a:pPr>
              <a:r>
                <a:rPr lang="en-US" sz="6543" b="1" u="none" strike="noStrike">
                  <a:solidFill>
                    <a:srgbClr val="331975"/>
                  </a:solidFill>
                  <a:latin typeface="Montserrat 2"/>
                  <a:ea typeface="Montserrat 2"/>
                  <a:cs typeface="Montserrat 2"/>
                  <a:sym typeface="Montserrat 2"/>
                </a:rPr>
                <a:t>Visibility of Action</a:t>
              </a:r>
            </a:p>
          </p:txBody>
        </p:sp>
        <p:sp>
          <p:nvSpPr>
            <p:cNvPr id="5" name="TextBox 5"/>
            <p:cNvSpPr txBox="1"/>
            <p:nvPr/>
          </p:nvSpPr>
          <p:spPr>
            <a:xfrm>
              <a:off x="0" y="3780284"/>
              <a:ext cx="11099800" cy="48439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018"/>
                </a:lnSpc>
                <a:spcBef>
                  <a:spcPct val="0"/>
                </a:spcBef>
              </a:pPr>
              <a:endParaRPr sz="800"/>
            </a:p>
          </p:txBody>
        </p:sp>
      </p:grpSp>
      <p:grpSp>
        <p:nvGrpSpPr>
          <p:cNvPr id="6" name="Group 6"/>
          <p:cNvGrpSpPr/>
          <p:nvPr/>
        </p:nvGrpSpPr>
        <p:grpSpPr>
          <a:xfrm>
            <a:off x="0" y="0"/>
            <a:ext cx="5511800" cy="6858000"/>
            <a:chOff x="0" y="0"/>
            <a:chExt cx="2177501" cy="2709333"/>
          </a:xfrm>
        </p:grpSpPr>
        <p:sp>
          <p:nvSpPr>
            <p:cNvPr id="7" name="Freeform 7"/>
            <p:cNvSpPr/>
            <p:nvPr/>
          </p:nvSpPr>
          <p:spPr>
            <a:xfrm>
              <a:off x="0" y="0"/>
              <a:ext cx="2177501" cy="2709333"/>
            </a:xfrm>
            <a:custGeom>
              <a:avLst/>
              <a:gdLst/>
              <a:ahLst/>
              <a:cxnLst/>
              <a:rect l="l" t="t" r="r" b="b"/>
              <a:pathLst>
                <a:path w="2177501" h="2709333">
                  <a:moveTo>
                    <a:pt x="0" y="0"/>
                  </a:moveTo>
                  <a:lnTo>
                    <a:pt x="2177501" y="0"/>
                  </a:lnTo>
                  <a:lnTo>
                    <a:pt x="2177501" y="2709333"/>
                  </a:lnTo>
                  <a:lnTo>
                    <a:pt x="0" y="2709333"/>
                  </a:lnTo>
                  <a:close/>
                </a:path>
              </a:pathLst>
            </a:custGeom>
            <a:solidFill>
              <a:srgbClr val="FD625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8"/>
            <p:cNvSpPr txBox="1"/>
            <p:nvPr/>
          </p:nvSpPr>
          <p:spPr>
            <a:xfrm>
              <a:off x="0" y="-28575"/>
              <a:ext cx="2177501" cy="273790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1327"/>
                </a:lnSpc>
              </a:pPr>
              <a:endParaRPr sz="800"/>
            </a:p>
          </p:txBody>
        </p:sp>
      </p:grpSp>
      <p:grpSp>
        <p:nvGrpSpPr>
          <p:cNvPr id="9" name="Group 9"/>
          <p:cNvGrpSpPr/>
          <p:nvPr/>
        </p:nvGrpSpPr>
        <p:grpSpPr>
          <a:xfrm>
            <a:off x="460375" y="2039217"/>
            <a:ext cx="4591050" cy="2729419"/>
            <a:chOff x="0" y="0"/>
            <a:chExt cx="1367180" cy="812800"/>
          </a:xfrm>
        </p:grpSpPr>
        <p:sp>
          <p:nvSpPr>
            <p:cNvPr id="10" name="Freeform 10"/>
            <p:cNvSpPr/>
            <p:nvPr/>
          </p:nvSpPr>
          <p:spPr>
            <a:xfrm>
              <a:off x="0" y="0"/>
              <a:ext cx="1367180" cy="812800"/>
            </a:xfrm>
            <a:custGeom>
              <a:avLst/>
              <a:gdLst/>
              <a:ahLst/>
              <a:cxnLst/>
              <a:rect l="l" t="t" r="r" b="b"/>
              <a:pathLst>
                <a:path w="1367180" h="812800">
                  <a:moveTo>
                    <a:pt x="44968" y="0"/>
                  </a:moveTo>
                  <a:lnTo>
                    <a:pt x="1322211" y="0"/>
                  </a:lnTo>
                  <a:cubicBezTo>
                    <a:pt x="1334138" y="0"/>
                    <a:pt x="1345576" y="4738"/>
                    <a:pt x="1354009" y="13171"/>
                  </a:cubicBezTo>
                  <a:cubicBezTo>
                    <a:pt x="1362442" y="21604"/>
                    <a:pt x="1367180" y="33042"/>
                    <a:pt x="1367180" y="44968"/>
                  </a:cubicBezTo>
                  <a:lnTo>
                    <a:pt x="1367180" y="767832"/>
                  </a:lnTo>
                  <a:cubicBezTo>
                    <a:pt x="1367180" y="779758"/>
                    <a:pt x="1362442" y="791196"/>
                    <a:pt x="1354009" y="799629"/>
                  </a:cubicBezTo>
                  <a:cubicBezTo>
                    <a:pt x="1345576" y="808062"/>
                    <a:pt x="1334138" y="812800"/>
                    <a:pt x="1322211" y="812800"/>
                  </a:cubicBezTo>
                  <a:lnTo>
                    <a:pt x="44968" y="812800"/>
                  </a:lnTo>
                  <a:cubicBezTo>
                    <a:pt x="33042" y="812800"/>
                    <a:pt x="21604" y="808062"/>
                    <a:pt x="13171" y="799629"/>
                  </a:cubicBezTo>
                  <a:cubicBezTo>
                    <a:pt x="4738" y="791196"/>
                    <a:pt x="0" y="779758"/>
                    <a:pt x="0" y="767832"/>
                  </a:cubicBezTo>
                  <a:lnTo>
                    <a:pt x="0" y="44968"/>
                  </a:lnTo>
                  <a:cubicBezTo>
                    <a:pt x="0" y="33042"/>
                    <a:pt x="4738" y="21604"/>
                    <a:pt x="13171" y="13171"/>
                  </a:cubicBezTo>
                  <a:cubicBezTo>
                    <a:pt x="21604" y="4738"/>
                    <a:pt x="33042" y="0"/>
                    <a:pt x="44968" y="0"/>
                  </a:cubicBezTo>
                  <a:close/>
                </a:path>
              </a:pathLst>
            </a:custGeom>
            <a:blipFill>
              <a:blip r:embed="rId2"/>
              <a:stretch>
                <a:fillRect t="-5928" b="-592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1" name="Freeform 11"/>
          <p:cNvSpPr/>
          <p:nvPr/>
        </p:nvSpPr>
        <p:spPr>
          <a:xfrm rot="16200000">
            <a:off x="419406" y="4609644"/>
            <a:ext cx="958850" cy="876912"/>
          </a:xfrm>
          <a:custGeom>
            <a:avLst/>
            <a:gdLst/>
            <a:ahLst/>
            <a:cxnLst/>
            <a:rect l="l" t="t" r="r" b="b"/>
            <a:pathLst>
              <a:path w="1438275" h="1315368">
                <a:moveTo>
                  <a:pt x="0" y="0"/>
                </a:moveTo>
                <a:lnTo>
                  <a:pt x="1438275" y="0"/>
                </a:lnTo>
                <a:lnTo>
                  <a:pt x="1438275" y="1315367"/>
                </a:lnTo>
                <a:lnTo>
                  <a:pt x="0" y="1315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12" name="TextBox 12"/>
          <p:cNvSpPr txBox="1"/>
          <p:nvPr/>
        </p:nvSpPr>
        <p:spPr>
          <a:xfrm>
            <a:off x="6428507" y="5048099"/>
            <a:ext cx="4689293" cy="12208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93"/>
              </a:lnSpc>
              <a:spcBef>
                <a:spcPct val="0"/>
              </a:spcBef>
            </a:pPr>
            <a:r>
              <a:rPr lang="en-US" sz="1970">
                <a:solidFill>
                  <a:srgbClr val="331975"/>
                </a:solidFill>
                <a:latin typeface="Montserrat 1"/>
                <a:ea typeface="Montserrat 1"/>
                <a:cs typeface="Montserrat 1"/>
                <a:sym typeface="Montserrat 1"/>
              </a:rPr>
              <a:t>of Classical Audiences think cultural </a:t>
            </a:r>
            <a:r>
              <a:rPr lang="en-US" sz="1970" err="1">
                <a:solidFill>
                  <a:srgbClr val="331975"/>
                </a:solidFill>
                <a:latin typeface="Montserrat 1"/>
                <a:ea typeface="Montserrat 1"/>
                <a:cs typeface="Montserrat 1"/>
                <a:sym typeface="Montserrat 1"/>
              </a:rPr>
              <a:t>organisations</a:t>
            </a:r>
            <a:r>
              <a:rPr lang="en-US" sz="1970">
                <a:solidFill>
                  <a:srgbClr val="331975"/>
                </a:solidFill>
                <a:latin typeface="Montserrat 1"/>
                <a:ea typeface="Montserrat 1"/>
                <a:cs typeface="Montserrat 1"/>
                <a:sym typeface="Montserrat 1"/>
              </a:rPr>
              <a:t> place great </a:t>
            </a:r>
            <a:r>
              <a:rPr lang="en-US" sz="1970" u="sng">
                <a:solidFill>
                  <a:srgbClr val="331975"/>
                </a:solidFill>
                <a:latin typeface="Montserrat 1"/>
                <a:ea typeface="Montserrat 1"/>
                <a:cs typeface="Montserrat 1"/>
                <a:sym typeface="Montserrat 1"/>
              </a:rPr>
              <a:t>importance</a:t>
            </a:r>
            <a:r>
              <a:rPr lang="en-US" sz="1970">
                <a:solidFill>
                  <a:srgbClr val="331975"/>
                </a:solidFill>
                <a:latin typeface="Montserrat 1"/>
                <a:ea typeface="Montserrat 1"/>
                <a:cs typeface="Montserrat 1"/>
                <a:sym typeface="Montserrat 1"/>
              </a:rPr>
              <a:t> on playing an active role in tackling climate change</a:t>
            </a:r>
          </a:p>
        </p:txBody>
      </p:sp>
    </p:spTree>
    <p:extLst>
      <p:ext uri="{BB962C8B-B14F-4D97-AF65-F5344CB8AC3E}">
        <p14:creationId xmlns:p14="http://schemas.microsoft.com/office/powerpoint/2010/main" val="6039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AA2">
  <a:themeElements>
    <a:clrScheme name="TAA 2025">
      <a:dk1>
        <a:srgbClr val="2F2F2F"/>
      </a:dk1>
      <a:lt1>
        <a:srgbClr val="FAF9F8"/>
      </a:lt1>
      <a:dk2>
        <a:srgbClr val="5F5F5E"/>
      </a:dk2>
      <a:lt2>
        <a:srgbClr val="E8E8E8"/>
      </a:lt2>
      <a:accent1>
        <a:srgbClr val="E9004F"/>
      </a:accent1>
      <a:accent2>
        <a:srgbClr val="F08597"/>
      </a:accent2>
      <a:accent3>
        <a:srgbClr val="2CB8C5"/>
      </a:accent3>
      <a:accent4>
        <a:srgbClr val="1D7981"/>
      </a:accent4>
      <a:accent5>
        <a:srgbClr val="6369AF"/>
      </a:accent5>
      <a:accent6>
        <a:srgbClr val="AFB1D3"/>
      </a:accent6>
      <a:hlink>
        <a:srgbClr val="E9004F"/>
      </a:hlink>
      <a:folHlink>
        <a:srgbClr val="E9004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A2" id="{077CAA0D-4383-1A4B-A832-5C4BFA8C3A12}" vid="{A7F5ED68-7F1B-0043-AF52-2513504ACC63}"/>
    </a:ext>
  </a:extLst>
</a:theme>
</file>

<file path=ppt/theme/theme5.xml><?xml version="1.0" encoding="utf-8"?>
<a:theme xmlns:a="http://schemas.openxmlformats.org/drawingml/2006/main" name="SLR Presentation Themes 2022/23">
  <a:themeElements>
    <a:clrScheme name="SLR 2023 Colours">
      <a:dk1>
        <a:srgbClr val="1E1E1E"/>
      </a:dk1>
      <a:lt1>
        <a:srgbClr val="FFFFFF"/>
      </a:lt1>
      <a:dk2>
        <a:srgbClr val="3C533C"/>
      </a:dk2>
      <a:lt2>
        <a:srgbClr val="F6F6F2"/>
      </a:lt2>
      <a:accent1>
        <a:srgbClr val="3C533C"/>
      </a:accent1>
      <a:accent2>
        <a:srgbClr val="A9C272"/>
      </a:accent2>
      <a:accent3>
        <a:srgbClr val="667545"/>
      </a:accent3>
      <a:accent4>
        <a:srgbClr val="263326"/>
      </a:accent4>
      <a:accent5>
        <a:srgbClr val="D6F591"/>
      </a:accent5>
      <a:accent6>
        <a:srgbClr val="EEF7DB"/>
      </a:accent6>
      <a:hlink>
        <a:srgbClr val="92B2F5"/>
      </a:hlink>
      <a:folHlink>
        <a:srgbClr val="717568"/>
      </a:folHlink>
    </a:clrScheme>
    <a:fontScheme name="SLR Brand Fonts">
      <a:majorFont>
        <a:latin typeface="Albra Light"/>
        <a:ea typeface=""/>
        <a:cs typeface=""/>
      </a:majorFont>
      <a:minorFont>
        <a:latin typeface="Figtr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bodyPr vert="horz" lIns="0" tIns="0" rIns="0" bIns="0" rtlCol="0">
        <a:normAutofit/>
      </a:bodyPr>
      <a:lstStyle>
        <a:defPPr marL="0" indent="0" algn="l">
          <a:buFont typeface="Wingdings" panose="05000000000000000000" pitchFamily="2" charset="2"/>
          <a:buNone/>
          <a:defRPr sz="1400" smtClean="0"/>
        </a:defPPr>
      </a:lstStyle>
    </a:txDef>
  </a:objectDefaults>
  <a:extraClrSchemeLst/>
  <a:extLst>
    <a:ext uri="{05A4C25C-085E-4340-85A3-A5531E510DB2}">
      <thm15:themeFamily xmlns:thm15="http://schemas.microsoft.com/office/thememl/2012/main" name="Presentation3" id="{167C2E01-ED3F-4D50-A2FB-513C2AB65ECC}" vid="{A8951705-88C7-4CAB-852D-CE9ECB1368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da8360-be32-4ce8-8a8c-b1c935396eb4" xsi:nil="true"/>
    <lcf76f155ced4ddcb4097134ff3c332f xmlns="3331f0b5-065f-4d19-b2cb-a4ec05f737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7B9783F16A1345B423FF307C94A636" ma:contentTypeVersion="19" ma:contentTypeDescription="Create a new document." ma:contentTypeScope="" ma:versionID="842dfd0ea7048ae560cc4528e7c82d7f">
  <xsd:schema xmlns:xsd="http://www.w3.org/2001/XMLSchema" xmlns:xs="http://www.w3.org/2001/XMLSchema" xmlns:p="http://schemas.microsoft.com/office/2006/metadata/properties" xmlns:ns2="3331f0b5-065f-4d19-b2cb-a4ec05f73739" xmlns:ns3="72da8360-be32-4ce8-8a8c-b1c935396eb4" targetNamespace="http://schemas.microsoft.com/office/2006/metadata/properties" ma:root="true" ma:fieldsID="15e44daa199c8c877d0b6bdca2b60ac3" ns2:_="" ns3:_="">
    <xsd:import namespace="3331f0b5-065f-4d19-b2cb-a4ec05f73739"/>
    <xsd:import namespace="72da8360-be32-4ce8-8a8c-b1c935396e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1f0b5-065f-4d19-b2cb-a4ec05f73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4bed4e-aa13-4ff6-99a1-91ce07783e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da8360-be32-4ce8-8a8c-b1c935396e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048428-bbc3-429a-b8bf-9775ca1a04b0}" ma:internalName="TaxCatchAll" ma:showField="CatchAllData" ma:web="72da8360-be32-4ce8-8a8c-b1c935396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AFA4CC-F861-42CE-A864-D7F5B971EF31}">
  <ds:schemaRefs>
    <ds:schemaRef ds:uri="1364a245-e493-41ed-bb8d-07b284efa9d7"/>
    <ds:schemaRef ds:uri="3331f0b5-065f-4d19-b2cb-a4ec05f73739"/>
    <ds:schemaRef ds:uri="369a6785-7c20-4394-a076-f65286349692"/>
    <ds:schemaRef ds:uri="72da8360-be32-4ce8-8a8c-b1c935396e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581F01-2C89-43E4-8B3D-132A88170885}">
  <ds:schemaRefs>
    <ds:schemaRef ds:uri="3331f0b5-065f-4d19-b2cb-a4ec05f73739"/>
    <ds:schemaRef ds:uri="72da8360-be32-4ce8-8a8c-b1c935396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C0CB0E-FFBF-4004-A993-56985C11CE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1839</Words>
  <Application>Microsoft Office PowerPoint</Application>
  <PresentationFormat>Widescreen</PresentationFormat>
  <Paragraphs>390</Paragraphs>
  <Slides>49</Slides>
  <Notes>24</Notes>
  <HiddenSlides>1</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49</vt:i4>
      </vt:variant>
    </vt:vector>
  </HeadingPairs>
  <TitlesOfParts>
    <vt:vector size="75" baseType="lpstr">
      <vt:lpstr>Albra Light</vt:lpstr>
      <vt:lpstr>Aptos</vt:lpstr>
      <vt:lpstr>Aptos Display</vt:lpstr>
      <vt:lpstr>Arial</vt:lpstr>
      <vt:lpstr>Caecilia LT Pro 55 Roman</vt:lpstr>
      <vt:lpstr>Calibri</vt:lpstr>
      <vt:lpstr>Figtree</vt:lpstr>
      <vt:lpstr>fkGroteskNeue</vt:lpstr>
      <vt:lpstr>Gill Sans</vt:lpstr>
      <vt:lpstr>Gill Sans Medium</vt:lpstr>
      <vt:lpstr>Gill Sans MT</vt:lpstr>
      <vt:lpstr>Montserrat</vt:lpstr>
      <vt:lpstr>Montserrat 1</vt:lpstr>
      <vt:lpstr>Montserrat 1 Bold</vt:lpstr>
      <vt:lpstr>Montserrat 2</vt:lpstr>
      <vt:lpstr>Noto Sans</vt:lpstr>
      <vt:lpstr>Open Sans Bold</vt:lpstr>
      <vt:lpstr>System Font Regular</vt:lpstr>
      <vt:lpstr>Times New Roman</vt:lpstr>
      <vt:lpstr>Trebuchet MS</vt:lpstr>
      <vt:lpstr>Wingdings</vt:lpstr>
      <vt:lpstr>office theme</vt:lpstr>
      <vt:lpstr>Office Theme</vt:lpstr>
      <vt:lpstr>Office Theme</vt:lpstr>
      <vt:lpstr>TAA2</vt:lpstr>
      <vt:lpstr>SLR Presentation Themes 2022/23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Understanding, Reducing</vt:lpstr>
      <vt:lpstr>Advocacy &amp; Collaboration</vt:lpstr>
      <vt:lpstr>Looking Ahead</vt:lpstr>
      <vt:lpstr>Challenges</vt:lpstr>
      <vt:lpstr>PowerPoint Presentation</vt:lpstr>
      <vt:lpstr>Environmental Sustainability: How to get started</vt:lpstr>
      <vt:lpstr>Don’t let perfect be the enemy of the good</vt:lpstr>
      <vt:lpstr>1. Measuring your carbon footprint</vt:lpstr>
      <vt:lpstr>Greenhouse Gas Emissions </vt:lpstr>
      <vt:lpstr>GHG Emissions Calculations</vt:lpstr>
      <vt:lpstr>Carbon Footprint</vt:lpstr>
      <vt:lpstr>Guidance for Measurement</vt:lpstr>
      <vt:lpstr>2. Setting Targets</vt:lpstr>
      <vt:lpstr>Set realistic targets</vt:lpstr>
      <vt:lpstr>‘Carbon Neutral’ vs. ‘Net Zero’</vt:lpstr>
      <vt:lpstr>3. Decarbonisation Levers </vt:lpstr>
      <vt:lpstr>PowerPoint Presentation</vt:lpstr>
      <vt:lpstr>Operations &amp; Procurement </vt:lpstr>
      <vt:lpstr>The needle-mover: Travel &amp; Touring</vt:lpstr>
      <vt:lpstr>Audience Travel</vt:lpstr>
      <vt:lpstr>4. Embed into wider sustainability strategy</vt:lpstr>
      <vt:lpstr>Consider wider sustainability strategy</vt:lpstr>
      <vt:lpstr>Key Takeaways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Osborn-Forde</dc:creator>
  <cp:lastModifiedBy>Office</cp:lastModifiedBy>
  <cp:revision>31</cp:revision>
  <dcterms:created xsi:type="dcterms:W3CDTF">2025-04-04T14:42:47Z</dcterms:created>
  <dcterms:modified xsi:type="dcterms:W3CDTF">2026-02-23T16:26:05Z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0x0101007B7B9783F16A1345B423FF307C94A636</vt:lpwstr>
  </property>
  <property fmtid="{D5CDD505-2E9C-101B-9397-08002B2CF9AE}" pid="3" name="MediaServiceImageTags">
    <vt:lpwstr/>
  </property>
</Properties>
</file>