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6"/>
  </p:notesMasterIdLst>
  <p:handoutMasterIdLst>
    <p:handoutMasterId r:id="rId17"/>
  </p:handoutMasterIdLst>
  <p:sldIdLst>
    <p:sldId id="283" r:id="rId2"/>
    <p:sldId id="278" r:id="rId3"/>
    <p:sldId id="265" r:id="rId4"/>
    <p:sldId id="263" r:id="rId5"/>
    <p:sldId id="271" r:id="rId6"/>
    <p:sldId id="268" r:id="rId7"/>
    <p:sldId id="269" r:id="rId8"/>
    <p:sldId id="273" r:id="rId9"/>
    <p:sldId id="274" r:id="rId10"/>
    <p:sldId id="280" r:id="rId11"/>
    <p:sldId id="266" r:id="rId12"/>
    <p:sldId id="281" r:id="rId13"/>
    <p:sldId id="275" r:id="rId14"/>
    <p:sldId id="2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Atherton" initials="JA" lastIdx="1" clrIdx="0"/>
  <p:cmAuthor id="2" name="John Atherton" initials="JA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67856-8005-4126-A60D-02DAA0921BCF}" v="845" dt="2020-01-26T23:29:52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85064" autoAdjust="0"/>
  </p:normalViewPr>
  <p:slideViewPr>
    <p:cSldViewPr snapToGrid="0">
      <p:cViewPr varScale="1">
        <p:scale>
          <a:sx n="61" d="100"/>
          <a:sy n="61" d="100"/>
        </p:scale>
        <p:origin x="78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C67454-7A15-45EE-84B9-8295BFCEF4F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34D479C-FDC0-44F5-9004-2D8B9B8B4644}">
      <dgm:prSet phldrT="[Text]" custT="1"/>
      <dgm:spPr/>
      <dgm:t>
        <a:bodyPr/>
        <a:lstStyle/>
        <a:p>
          <a:r>
            <a:rPr lang="en-GB" sz="2200"/>
            <a:t>Big picture: what will society need from music and musicians in the future?</a:t>
          </a:r>
          <a:endParaRPr lang="en-GB" sz="2200" dirty="0"/>
        </a:p>
      </dgm:t>
    </dgm:pt>
    <dgm:pt modelId="{C964CA0C-205D-42BA-8238-2B6D3C101A5A}" type="parTrans" cxnId="{AA642BBE-F091-47D0-BFD1-2EB4012759B0}">
      <dgm:prSet/>
      <dgm:spPr/>
      <dgm:t>
        <a:bodyPr/>
        <a:lstStyle/>
        <a:p>
          <a:endParaRPr lang="en-GB"/>
        </a:p>
      </dgm:t>
    </dgm:pt>
    <dgm:pt modelId="{98CE634F-4C56-4B1F-94E2-8CACAE9CA423}" type="sibTrans" cxnId="{AA642BBE-F091-47D0-BFD1-2EB4012759B0}">
      <dgm:prSet/>
      <dgm:spPr/>
      <dgm:t>
        <a:bodyPr/>
        <a:lstStyle/>
        <a:p>
          <a:endParaRPr lang="en-GB"/>
        </a:p>
      </dgm:t>
    </dgm:pt>
    <dgm:pt modelId="{1F6ADD12-320F-449C-952E-B1F4CF2E9D8A}">
      <dgm:prSet phldrT="[Text]" custT="1"/>
      <dgm:spPr/>
      <dgm:t>
        <a:bodyPr/>
        <a:lstStyle/>
        <a:p>
          <a:r>
            <a:rPr lang="en-GB" sz="2200"/>
            <a:t>How will the music industry need to change? </a:t>
          </a:r>
          <a:endParaRPr lang="en-GB" sz="2200" b="1" dirty="0"/>
        </a:p>
      </dgm:t>
    </dgm:pt>
    <dgm:pt modelId="{9B74AC18-E7AF-4E8D-8F27-400D00119857}" type="parTrans" cxnId="{D9A2BA43-38EE-4A20-A19F-675D64EA2764}">
      <dgm:prSet/>
      <dgm:spPr/>
      <dgm:t>
        <a:bodyPr/>
        <a:lstStyle/>
        <a:p>
          <a:endParaRPr lang="en-GB"/>
        </a:p>
      </dgm:t>
    </dgm:pt>
    <dgm:pt modelId="{AE78FA7C-49A6-47B8-8D7C-DB10FD443B82}" type="sibTrans" cxnId="{D9A2BA43-38EE-4A20-A19F-675D64EA2764}">
      <dgm:prSet/>
      <dgm:spPr/>
      <dgm:t>
        <a:bodyPr/>
        <a:lstStyle/>
        <a:p>
          <a:endParaRPr lang="en-GB"/>
        </a:p>
      </dgm:t>
    </dgm:pt>
    <dgm:pt modelId="{98ECDEA8-574B-4BE5-ABF9-8FD04210C068}">
      <dgm:prSet phldrT="[Text]" custT="1"/>
      <dgm:spPr/>
      <dgm:t>
        <a:bodyPr/>
        <a:lstStyle/>
        <a:p>
          <a:r>
            <a:rPr lang="en-GB" sz="2200"/>
            <a:t>How to create a life in music: what are the available career paths?</a:t>
          </a:r>
          <a:endParaRPr lang="en-GB" sz="2200" dirty="0"/>
        </a:p>
      </dgm:t>
    </dgm:pt>
    <dgm:pt modelId="{718F4F7A-C67A-43DC-94BC-04F5101E0EFE}" type="parTrans" cxnId="{A2C863D7-E44A-4A82-9B8C-21F723ABBD7C}">
      <dgm:prSet/>
      <dgm:spPr/>
      <dgm:t>
        <a:bodyPr/>
        <a:lstStyle/>
        <a:p>
          <a:endParaRPr lang="en-GB"/>
        </a:p>
      </dgm:t>
    </dgm:pt>
    <dgm:pt modelId="{EDA1AD2F-B857-49F9-96B6-4A462BE8AD18}" type="sibTrans" cxnId="{A2C863D7-E44A-4A82-9B8C-21F723ABBD7C}">
      <dgm:prSet/>
      <dgm:spPr/>
      <dgm:t>
        <a:bodyPr/>
        <a:lstStyle/>
        <a:p>
          <a:endParaRPr lang="en-GB"/>
        </a:p>
      </dgm:t>
    </dgm:pt>
    <dgm:pt modelId="{22CFBA8C-FAE5-4750-96AC-D0963869955F}">
      <dgm:prSet phldrT="[Text]" custT="1"/>
      <dgm:spPr/>
      <dgm:t>
        <a:bodyPr/>
        <a:lstStyle/>
        <a:p>
          <a:r>
            <a:rPr lang="en-GB" sz="2000"/>
            <a:t>How do we ensure we are preparing musicians for the future? What skills will they need? How can we ensure musicians reflect society?</a:t>
          </a:r>
          <a:endParaRPr lang="en-GB" sz="2000" dirty="0"/>
        </a:p>
      </dgm:t>
    </dgm:pt>
    <dgm:pt modelId="{E3F1F272-7F69-449E-B127-C1149C466C82}" type="parTrans" cxnId="{B0C70E19-BA7B-4C0A-877F-3433A901CD34}">
      <dgm:prSet/>
      <dgm:spPr/>
      <dgm:t>
        <a:bodyPr/>
        <a:lstStyle/>
        <a:p>
          <a:endParaRPr lang="en-GB"/>
        </a:p>
      </dgm:t>
    </dgm:pt>
    <dgm:pt modelId="{70B9415B-37A7-416A-B9C4-C34E521CE2E0}" type="sibTrans" cxnId="{B0C70E19-BA7B-4C0A-877F-3433A901CD34}">
      <dgm:prSet/>
      <dgm:spPr/>
      <dgm:t>
        <a:bodyPr/>
        <a:lstStyle/>
        <a:p>
          <a:endParaRPr lang="en-GB"/>
        </a:p>
      </dgm:t>
    </dgm:pt>
    <dgm:pt modelId="{F722D4D2-BC87-42ED-B8E8-CB27CFED211A}" type="pres">
      <dgm:prSet presAssocID="{8DC67454-7A15-45EE-84B9-8295BFCEF4F3}" presName="Name0" presStyleCnt="0">
        <dgm:presLayoutVars>
          <dgm:dir/>
          <dgm:resizeHandles val="exact"/>
        </dgm:presLayoutVars>
      </dgm:prSet>
      <dgm:spPr/>
    </dgm:pt>
    <dgm:pt modelId="{6969B507-AA50-4C9B-9D6B-F1D2D1734553}" type="pres">
      <dgm:prSet presAssocID="{8DC67454-7A15-45EE-84B9-8295BFCEF4F3}" presName="cycle" presStyleCnt="0"/>
      <dgm:spPr/>
    </dgm:pt>
    <dgm:pt modelId="{89662024-F05B-4D6E-A998-AD60BB2CB95D}" type="pres">
      <dgm:prSet presAssocID="{634D479C-FDC0-44F5-9004-2D8B9B8B4644}" presName="nodeFirstNode" presStyleLbl="node1" presStyleIdx="0" presStyleCnt="4" custScaleX="89761" custScaleY="89761" custRadScaleRad="99239">
        <dgm:presLayoutVars>
          <dgm:bulletEnabled val="1"/>
        </dgm:presLayoutVars>
      </dgm:prSet>
      <dgm:spPr/>
    </dgm:pt>
    <dgm:pt modelId="{AA014785-D6C9-4137-A305-812E50D0E5AA}" type="pres">
      <dgm:prSet presAssocID="{98CE634F-4C56-4B1F-94E2-8CACAE9CA423}" presName="sibTransFirstNode" presStyleLbl="bgShp" presStyleIdx="0" presStyleCnt="1"/>
      <dgm:spPr/>
    </dgm:pt>
    <dgm:pt modelId="{1849CBDE-3A1E-43B6-972C-322B0D3208A6}" type="pres">
      <dgm:prSet presAssocID="{1F6ADD12-320F-449C-952E-B1F4CF2E9D8A}" presName="nodeFollowingNodes" presStyleLbl="node1" presStyleIdx="1" presStyleCnt="4" custScaleX="89761" custScaleY="89761" custRadScaleRad="93229" custRadScaleInc="4161">
        <dgm:presLayoutVars>
          <dgm:bulletEnabled val="1"/>
        </dgm:presLayoutVars>
      </dgm:prSet>
      <dgm:spPr/>
    </dgm:pt>
    <dgm:pt modelId="{6E9948D3-1031-402B-B67E-935C4D8693E5}" type="pres">
      <dgm:prSet presAssocID="{98ECDEA8-574B-4BE5-ABF9-8FD04210C068}" presName="nodeFollowingNodes" presStyleLbl="node1" presStyleIdx="2" presStyleCnt="4" custScaleX="89761" custScaleY="89761">
        <dgm:presLayoutVars>
          <dgm:bulletEnabled val="1"/>
        </dgm:presLayoutVars>
      </dgm:prSet>
      <dgm:spPr/>
    </dgm:pt>
    <dgm:pt modelId="{4D316A6D-2F99-4477-AB67-7FCEF63B405A}" type="pres">
      <dgm:prSet presAssocID="{22CFBA8C-FAE5-4750-96AC-D0963869955F}" presName="nodeFollowingNodes" presStyleLbl="node1" presStyleIdx="3" presStyleCnt="4" custScaleX="89761" custScaleY="89761">
        <dgm:presLayoutVars>
          <dgm:bulletEnabled val="1"/>
        </dgm:presLayoutVars>
      </dgm:prSet>
      <dgm:spPr/>
    </dgm:pt>
  </dgm:ptLst>
  <dgm:cxnLst>
    <dgm:cxn modelId="{B9434E0C-0B4A-4FE0-99E2-0CC9DF9DACBC}" type="presOf" srcId="{634D479C-FDC0-44F5-9004-2D8B9B8B4644}" destId="{89662024-F05B-4D6E-A998-AD60BB2CB95D}" srcOrd="0" destOrd="0" presId="urn:microsoft.com/office/officeart/2005/8/layout/cycle3"/>
    <dgm:cxn modelId="{B0C70E19-BA7B-4C0A-877F-3433A901CD34}" srcId="{8DC67454-7A15-45EE-84B9-8295BFCEF4F3}" destId="{22CFBA8C-FAE5-4750-96AC-D0963869955F}" srcOrd="3" destOrd="0" parTransId="{E3F1F272-7F69-449E-B127-C1149C466C82}" sibTransId="{70B9415B-37A7-416A-B9C4-C34E521CE2E0}"/>
    <dgm:cxn modelId="{0B9F891E-D7FA-4026-95B9-450269E286D9}" type="presOf" srcId="{98ECDEA8-574B-4BE5-ABF9-8FD04210C068}" destId="{6E9948D3-1031-402B-B67E-935C4D8693E5}" srcOrd="0" destOrd="0" presId="urn:microsoft.com/office/officeart/2005/8/layout/cycle3"/>
    <dgm:cxn modelId="{D9A2BA43-38EE-4A20-A19F-675D64EA2764}" srcId="{8DC67454-7A15-45EE-84B9-8295BFCEF4F3}" destId="{1F6ADD12-320F-449C-952E-B1F4CF2E9D8A}" srcOrd="1" destOrd="0" parTransId="{9B74AC18-E7AF-4E8D-8F27-400D00119857}" sibTransId="{AE78FA7C-49A6-47B8-8D7C-DB10FD443B82}"/>
    <dgm:cxn modelId="{43D38671-9360-4C12-9EA7-9FDD6F83550A}" type="presOf" srcId="{8DC67454-7A15-45EE-84B9-8295BFCEF4F3}" destId="{F722D4D2-BC87-42ED-B8E8-CB27CFED211A}" srcOrd="0" destOrd="0" presId="urn:microsoft.com/office/officeart/2005/8/layout/cycle3"/>
    <dgm:cxn modelId="{74DDE795-D3DD-4EE9-AF87-80E20A772B25}" type="presOf" srcId="{22CFBA8C-FAE5-4750-96AC-D0963869955F}" destId="{4D316A6D-2F99-4477-AB67-7FCEF63B405A}" srcOrd="0" destOrd="0" presId="urn:microsoft.com/office/officeart/2005/8/layout/cycle3"/>
    <dgm:cxn modelId="{F1FD1F97-83DD-406A-A515-CBC0D3AA7B97}" type="presOf" srcId="{1F6ADD12-320F-449C-952E-B1F4CF2E9D8A}" destId="{1849CBDE-3A1E-43B6-972C-322B0D3208A6}" srcOrd="0" destOrd="0" presId="urn:microsoft.com/office/officeart/2005/8/layout/cycle3"/>
    <dgm:cxn modelId="{3A688A99-530F-4CAD-B28A-17721EF2B3AB}" type="presOf" srcId="{98CE634F-4C56-4B1F-94E2-8CACAE9CA423}" destId="{AA014785-D6C9-4137-A305-812E50D0E5AA}" srcOrd="0" destOrd="0" presId="urn:microsoft.com/office/officeart/2005/8/layout/cycle3"/>
    <dgm:cxn modelId="{AA642BBE-F091-47D0-BFD1-2EB4012759B0}" srcId="{8DC67454-7A15-45EE-84B9-8295BFCEF4F3}" destId="{634D479C-FDC0-44F5-9004-2D8B9B8B4644}" srcOrd="0" destOrd="0" parTransId="{C964CA0C-205D-42BA-8238-2B6D3C101A5A}" sibTransId="{98CE634F-4C56-4B1F-94E2-8CACAE9CA423}"/>
    <dgm:cxn modelId="{A2C863D7-E44A-4A82-9B8C-21F723ABBD7C}" srcId="{8DC67454-7A15-45EE-84B9-8295BFCEF4F3}" destId="{98ECDEA8-574B-4BE5-ABF9-8FD04210C068}" srcOrd="2" destOrd="0" parTransId="{718F4F7A-C67A-43DC-94BC-04F5101E0EFE}" sibTransId="{EDA1AD2F-B857-49F9-96B6-4A462BE8AD18}"/>
    <dgm:cxn modelId="{D0EA241B-2738-443D-A749-232E95C7955B}" type="presParOf" srcId="{F722D4D2-BC87-42ED-B8E8-CB27CFED211A}" destId="{6969B507-AA50-4C9B-9D6B-F1D2D1734553}" srcOrd="0" destOrd="0" presId="urn:microsoft.com/office/officeart/2005/8/layout/cycle3"/>
    <dgm:cxn modelId="{523C3996-5A6D-45BC-8906-712CFC4A3866}" type="presParOf" srcId="{6969B507-AA50-4C9B-9D6B-F1D2D1734553}" destId="{89662024-F05B-4D6E-A998-AD60BB2CB95D}" srcOrd="0" destOrd="0" presId="urn:microsoft.com/office/officeart/2005/8/layout/cycle3"/>
    <dgm:cxn modelId="{787710E8-8105-49AB-A709-10809B4D0F01}" type="presParOf" srcId="{6969B507-AA50-4C9B-9D6B-F1D2D1734553}" destId="{AA014785-D6C9-4137-A305-812E50D0E5AA}" srcOrd="1" destOrd="0" presId="urn:microsoft.com/office/officeart/2005/8/layout/cycle3"/>
    <dgm:cxn modelId="{12BDED1C-00CA-4A93-A9C5-73681956ADD0}" type="presParOf" srcId="{6969B507-AA50-4C9B-9D6B-F1D2D1734553}" destId="{1849CBDE-3A1E-43B6-972C-322B0D3208A6}" srcOrd="2" destOrd="0" presId="urn:microsoft.com/office/officeart/2005/8/layout/cycle3"/>
    <dgm:cxn modelId="{DF878BD7-3A82-4908-A51A-E42529628E11}" type="presParOf" srcId="{6969B507-AA50-4C9B-9D6B-F1D2D1734553}" destId="{6E9948D3-1031-402B-B67E-935C4D8693E5}" srcOrd="3" destOrd="0" presId="urn:microsoft.com/office/officeart/2005/8/layout/cycle3"/>
    <dgm:cxn modelId="{67EA5993-E05B-4089-8493-DB0360ADDA29}" type="presParOf" srcId="{6969B507-AA50-4C9B-9D6B-F1D2D1734553}" destId="{4D316A6D-2F99-4477-AB67-7FCEF63B405A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C67454-7A15-45EE-84B9-8295BFCEF4F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34D479C-FDC0-44F5-9004-2D8B9B8B4644}">
      <dgm:prSet phldrT="[Text]" custT="1"/>
      <dgm:spPr/>
      <dgm:t>
        <a:bodyPr/>
        <a:lstStyle/>
        <a:p>
          <a:r>
            <a:rPr lang="en-GB" sz="2200" dirty="0"/>
            <a:t>Big picture: what will society need from music and musicians in the future?</a:t>
          </a:r>
        </a:p>
      </dgm:t>
    </dgm:pt>
    <dgm:pt modelId="{C964CA0C-205D-42BA-8238-2B6D3C101A5A}" type="parTrans" cxnId="{AA642BBE-F091-47D0-BFD1-2EB4012759B0}">
      <dgm:prSet/>
      <dgm:spPr/>
      <dgm:t>
        <a:bodyPr/>
        <a:lstStyle/>
        <a:p>
          <a:endParaRPr lang="en-GB"/>
        </a:p>
      </dgm:t>
    </dgm:pt>
    <dgm:pt modelId="{98CE634F-4C56-4B1F-94E2-8CACAE9CA423}" type="sibTrans" cxnId="{AA642BBE-F091-47D0-BFD1-2EB4012759B0}">
      <dgm:prSet/>
      <dgm:spPr/>
      <dgm:t>
        <a:bodyPr/>
        <a:lstStyle/>
        <a:p>
          <a:endParaRPr lang="en-GB"/>
        </a:p>
      </dgm:t>
    </dgm:pt>
    <dgm:pt modelId="{1F6ADD12-320F-449C-952E-B1F4CF2E9D8A}">
      <dgm:prSet phldrT="[Text]" custT="1"/>
      <dgm:spPr/>
      <dgm:t>
        <a:bodyPr/>
        <a:lstStyle/>
        <a:p>
          <a:r>
            <a:rPr lang="en-GB" sz="2200" dirty="0"/>
            <a:t>How will the music industry need to change? </a:t>
          </a:r>
          <a:endParaRPr lang="en-GB" sz="2200" b="1" dirty="0"/>
        </a:p>
      </dgm:t>
    </dgm:pt>
    <dgm:pt modelId="{9B74AC18-E7AF-4E8D-8F27-400D00119857}" type="parTrans" cxnId="{D9A2BA43-38EE-4A20-A19F-675D64EA2764}">
      <dgm:prSet/>
      <dgm:spPr/>
      <dgm:t>
        <a:bodyPr/>
        <a:lstStyle/>
        <a:p>
          <a:endParaRPr lang="en-GB"/>
        </a:p>
      </dgm:t>
    </dgm:pt>
    <dgm:pt modelId="{AE78FA7C-49A6-47B8-8D7C-DB10FD443B82}" type="sibTrans" cxnId="{D9A2BA43-38EE-4A20-A19F-675D64EA2764}">
      <dgm:prSet/>
      <dgm:spPr/>
      <dgm:t>
        <a:bodyPr/>
        <a:lstStyle/>
        <a:p>
          <a:endParaRPr lang="en-GB"/>
        </a:p>
      </dgm:t>
    </dgm:pt>
    <dgm:pt modelId="{98ECDEA8-574B-4BE5-ABF9-8FD04210C068}">
      <dgm:prSet phldrT="[Text]" custT="1"/>
      <dgm:spPr/>
      <dgm:t>
        <a:bodyPr/>
        <a:lstStyle/>
        <a:p>
          <a:r>
            <a:rPr lang="en-GB" sz="2200" dirty="0"/>
            <a:t>How to create a life in music: what are the available career paths?</a:t>
          </a:r>
        </a:p>
      </dgm:t>
    </dgm:pt>
    <dgm:pt modelId="{718F4F7A-C67A-43DC-94BC-04F5101E0EFE}" type="parTrans" cxnId="{A2C863D7-E44A-4A82-9B8C-21F723ABBD7C}">
      <dgm:prSet/>
      <dgm:spPr/>
      <dgm:t>
        <a:bodyPr/>
        <a:lstStyle/>
        <a:p>
          <a:endParaRPr lang="en-GB"/>
        </a:p>
      </dgm:t>
    </dgm:pt>
    <dgm:pt modelId="{EDA1AD2F-B857-49F9-96B6-4A462BE8AD18}" type="sibTrans" cxnId="{A2C863D7-E44A-4A82-9B8C-21F723ABBD7C}">
      <dgm:prSet/>
      <dgm:spPr/>
      <dgm:t>
        <a:bodyPr/>
        <a:lstStyle/>
        <a:p>
          <a:endParaRPr lang="en-GB"/>
        </a:p>
      </dgm:t>
    </dgm:pt>
    <dgm:pt modelId="{22CFBA8C-FAE5-4750-96AC-D0963869955F}">
      <dgm:prSet phldrT="[Text]" custT="1"/>
      <dgm:spPr/>
      <dgm:t>
        <a:bodyPr/>
        <a:lstStyle/>
        <a:p>
          <a:r>
            <a:rPr lang="en-GB" sz="2000" dirty="0"/>
            <a:t>How do we ensure we are preparing musicians for the future? What skills will they need? How can we ensure musicians reflect society?</a:t>
          </a:r>
        </a:p>
      </dgm:t>
    </dgm:pt>
    <dgm:pt modelId="{E3F1F272-7F69-449E-B127-C1149C466C82}" type="parTrans" cxnId="{B0C70E19-BA7B-4C0A-877F-3433A901CD34}">
      <dgm:prSet/>
      <dgm:spPr/>
      <dgm:t>
        <a:bodyPr/>
        <a:lstStyle/>
        <a:p>
          <a:endParaRPr lang="en-GB"/>
        </a:p>
      </dgm:t>
    </dgm:pt>
    <dgm:pt modelId="{70B9415B-37A7-416A-B9C4-C34E521CE2E0}" type="sibTrans" cxnId="{B0C70E19-BA7B-4C0A-877F-3433A901CD34}">
      <dgm:prSet/>
      <dgm:spPr/>
      <dgm:t>
        <a:bodyPr/>
        <a:lstStyle/>
        <a:p>
          <a:endParaRPr lang="en-GB"/>
        </a:p>
      </dgm:t>
    </dgm:pt>
    <dgm:pt modelId="{F722D4D2-BC87-42ED-B8E8-CB27CFED211A}" type="pres">
      <dgm:prSet presAssocID="{8DC67454-7A15-45EE-84B9-8295BFCEF4F3}" presName="Name0" presStyleCnt="0">
        <dgm:presLayoutVars>
          <dgm:dir/>
          <dgm:resizeHandles val="exact"/>
        </dgm:presLayoutVars>
      </dgm:prSet>
      <dgm:spPr/>
    </dgm:pt>
    <dgm:pt modelId="{6969B507-AA50-4C9B-9D6B-F1D2D1734553}" type="pres">
      <dgm:prSet presAssocID="{8DC67454-7A15-45EE-84B9-8295BFCEF4F3}" presName="cycle" presStyleCnt="0"/>
      <dgm:spPr/>
    </dgm:pt>
    <dgm:pt modelId="{89662024-F05B-4D6E-A998-AD60BB2CB95D}" type="pres">
      <dgm:prSet presAssocID="{634D479C-FDC0-44F5-9004-2D8B9B8B4644}" presName="nodeFirstNode" presStyleLbl="node1" presStyleIdx="0" presStyleCnt="4" custScaleX="89761" custScaleY="89761" custRadScaleRad="99239">
        <dgm:presLayoutVars>
          <dgm:bulletEnabled val="1"/>
        </dgm:presLayoutVars>
      </dgm:prSet>
      <dgm:spPr/>
    </dgm:pt>
    <dgm:pt modelId="{AA014785-D6C9-4137-A305-812E50D0E5AA}" type="pres">
      <dgm:prSet presAssocID="{98CE634F-4C56-4B1F-94E2-8CACAE9CA423}" presName="sibTransFirstNode" presStyleLbl="bgShp" presStyleIdx="0" presStyleCnt="1"/>
      <dgm:spPr/>
    </dgm:pt>
    <dgm:pt modelId="{1849CBDE-3A1E-43B6-972C-322B0D3208A6}" type="pres">
      <dgm:prSet presAssocID="{1F6ADD12-320F-449C-952E-B1F4CF2E9D8A}" presName="nodeFollowingNodes" presStyleLbl="node1" presStyleIdx="1" presStyleCnt="4" custScaleX="89761" custScaleY="89761" custRadScaleRad="93229" custRadScaleInc="4161">
        <dgm:presLayoutVars>
          <dgm:bulletEnabled val="1"/>
        </dgm:presLayoutVars>
      </dgm:prSet>
      <dgm:spPr/>
    </dgm:pt>
    <dgm:pt modelId="{6E9948D3-1031-402B-B67E-935C4D8693E5}" type="pres">
      <dgm:prSet presAssocID="{98ECDEA8-574B-4BE5-ABF9-8FD04210C068}" presName="nodeFollowingNodes" presStyleLbl="node1" presStyleIdx="2" presStyleCnt="4" custScaleX="89761" custScaleY="89761">
        <dgm:presLayoutVars>
          <dgm:bulletEnabled val="1"/>
        </dgm:presLayoutVars>
      </dgm:prSet>
      <dgm:spPr/>
    </dgm:pt>
    <dgm:pt modelId="{4D316A6D-2F99-4477-AB67-7FCEF63B405A}" type="pres">
      <dgm:prSet presAssocID="{22CFBA8C-FAE5-4750-96AC-D0963869955F}" presName="nodeFollowingNodes" presStyleLbl="node1" presStyleIdx="3" presStyleCnt="4" custScaleX="89761" custScaleY="89761">
        <dgm:presLayoutVars>
          <dgm:bulletEnabled val="1"/>
        </dgm:presLayoutVars>
      </dgm:prSet>
      <dgm:spPr/>
    </dgm:pt>
  </dgm:ptLst>
  <dgm:cxnLst>
    <dgm:cxn modelId="{16B3830B-73F9-410F-8A5A-B4F6832DC0DA}" type="presOf" srcId="{1F6ADD12-320F-449C-952E-B1F4CF2E9D8A}" destId="{1849CBDE-3A1E-43B6-972C-322B0D3208A6}" srcOrd="0" destOrd="0" presId="urn:microsoft.com/office/officeart/2005/8/layout/cycle3"/>
    <dgm:cxn modelId="{A129020D-EEFE-446A-82B5-A5F5876184B7}" type="presOf" srcId="{98ECDEA8-574B-4BE5-ABF9-8FD04210C068}" destId="{6E9948D3-1031-402B-B67E-935C4D8693E5}" srcOrd="0" destOrd="0" presId="urn:microsoft.com/office/officeart/2005/8/layout/cycle3"/>
    <dgm:cxn modelId="{B0C70E19-BA7B-4C0A-877F-3433A901CD34}" srcId="{8DC67454-7A15-45EE-84B9-8295BFCEF4F3}" destId="{22CFBA8C-FAE5-4750-96AC-D0963869955F}" srcOrd="3" destOrd="0" parTransId="{E3F1F272-7F69-449E-B127-C1149C466C82}" sibTransId="{70B9415B-37A7-416A-B9C4-C34E521CE2E0}"/>
    <dgm:cxn modelId="{D9A2BA43-38EE-4A20-A19F-675D64EA2764}" srcId="{8DC67454-7A15-45EE-84B9-8295BFCEF4F3}" destId="{1F6ADD12-320F-449C-952E-B1F4CF2E9D8A}" srcOrd="1" destOrd="0" parTransId="{9B74AC18-E7AF-4E8D-8F27-400D00119857}" sibTransId="{AE78FA7C-49A6-47B8-8D7C-DB10FD443B82}"/>
    <dgm:cxn modelId="{AA132758-BA22-48C3-9727-68C754419255}" type="presOf" srcId="{98CE634F-4C56-4B1F-94E2-8CACAE9CA423}" destId="{AA014785-D6C9-4137-A305-812E50D0E5AA}" srcOrd="0" destOrd="0" presId="urn:microsoft.com/office/officeart/2005/8/layout/cycle3"/>
    <dgm:cxn modelId="{CF3F448A-0D7D-488E-94D7-906E86ED0C64}" type="presOf" srcId="{634D479C-FDC0-44F5-9004-2D8B9B8B4644}" destId="{89662024-F05B-4D6E-A998-AD60BB2CB95D}" srcOrd="0" destOrd="0" presId="urn:microsoft.com/office/officeart/2005/8/layout/cycle3"/>
    <dgm:cxn modelId="{7DE5F69B-3992-4F06-AC30-EEBC512F086B}" type="presOf" srcId="{22CFBA8C-FAE5-4750-96AC-D0963869955F}" destId="{4D316A6D-2F99-4477-AB67-7FCEF63B405A}" srcOrd="0" destOrd="0" presId="urn:microsoft.com/office/officeart/2005/8/layout/cycle3"/>
    <dgm:cxn modelId="{AA642BBE-F091-47D0-BFD1-2EB4012759B0}" srcId="{8DC67454-7A15-45EE-84B9-8295BFCEF4F3}" destId="{634D479C-FDC0-44F5-9004-2D8B9B8B4644}" srcOrd="0" destOrd="0" parTransId="{C964CA0C-205D-42BA-8238-2B6D3C101A5A}" sibTransId="{98CE634F-4C56-4B1F-94E2-8CACAE9CA423}"/>
    <dgm:cxn modelId="{A2C863D7-E44A-4A82-9B8C-21F723ABBD7C}" srcId="{8DC67454-7A15-45EE-84B9-8295BFCEF4F3}" destId="{98ECDEA8-574B-4BE5-ABF9-8FD04210C068}" srcOrd="2" destOrd="0" parTransId="{718F4F7A-C67A-43DC-94BC-04F5101E0EFE}" sibTransId="{EDA1AD2F-B857-49F9-96B6-4A462BE8AD18}"/>
    <dgm:cxn modelId="{C778D0EF-FBD4-4A9E-B922-73AFE2E487F7}" type="presOf" srcId="{8DC67454-7A15-45EE-84B9-8295BFCEF4F3}" destId="{F722D4D2-BC87-42ED-B8E8-CB27CFED211A}" srcOrd="0" destOrd="0" presId="urn:microsoft.com/office/officeart/2005/8/layout/cycle3"/>
    <dgm:cxn modelId="{A01EE9CF-4DE2-4344-A96E-7932AC43A8D7}" type="presParOf" srcId="{F722D4D2-BC87-42ED-B8E8-CB27CFED211A}" destId="{6969B507-AA50-4C9B-9D6B-F1D2D1734553}" srcOrd="0" destOrd="0" presId="urn:microsoft.com/office/officeart/2005/8/layout/cycle3"/>
    <dgm:cxn modelId="{08D802D4-2AEF-45F9-9C7F-B0ACA997F8D4}" type="presParOf" srcId="{6969B507-AA50-4C9B-9D6B-F1D2D1734553}" destId="{89662024-F05B-4D6E-A998-AD60BB2CB95D}" srcOrd="0" destOrd="0" presId="urn:microsoft.com/office/officeart/2005/8/layout/cycle3"/>
    <dgm:cxn modelId="{14FE0763-9DC5-42A1-A6C6-8E690B842EB6}" type="presParOf" srcId="{6969B507-AA50-4C9B-9D6B-F1D2D1734553}" destId="{AA014785-D6C9-4137-A305-812E50D0E5AA}" srcOrd="1" destOrd="0" presId="urn:microsoft.com/office/officeart/2005/8/layout/cycle3"/>
    <dgm:cxn modelId="{3449ACCC-B764-4954-81D0-30F0018E7667}" type="presParOf" srcId="{6969B507-AA50-4C9B-9D6B-F1D2D1734553}" destId="{1849CBDE-3A1E-43B6-972C-322B0D3208A6}" srcOrd="2" destOrd="0" presId="urn:microsoft.com/office/officeart/2005/8/layout/cycle3"/>
    <dgm:cxn modelId="{6445F759-D711-4A05-AEAB-313FBB0D907C}" type="presParOf" srcId="{6969B507-AA50-4C9B-9D6B-F1D2D1734553}" destId="{6E9948D3-1031-402B-B67E-935C4D8693E5}" srcOrd="3" destOrd="0" presId="urn:microsoft.com/office/officeart/2005/8/layout/cycle3"/>
    <dgm:cxn modelId="{1DEC826B-64A1-4E71-998B-B75AB49436E8}" type="presParOf" srcId="{6969B507-AA50-4C9B-9D6B-F1D2D1734553}" destId="{4D316A6D-2F99-4477-AB67-7FCEF63B405A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14785-D6C9-4137-A305-812E50D0E5AA}">
      <dsp:nvSpPr>
        <dsp:cNvPr id="0" name=""/>
        <dsp:cNvSpPr/>
      </dsp:nvSpPr>
      <dsp:spPr>
        <a:xfrm>
          <a:off x="2558383" y="47239"/>
          <a:ext cx="5398833" cy="5398833"/>
        </a:xfrm>
        <a:prstGeom prst="circularArrow">
          <a:avLst>
            <a:gd name="adj1" fmla="val 4668"/>
            <a:gd name="adj2" fmla="val 272909"/>
            <a:gd name="adj3" fmla="val 13206231"/>
            <a:gd name="adj4" fmla="val 17780832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62024-F05B-4D6E-A998-AD60BB2CB95D}">
      <dsp:nvSpPr>
        <dsp:cNvPr id="0" name=""/>
        <dsp:cNvSpPr/>
      </dsp:nvSpPr>
      <dsp:spPr>
        <a:xfrm>
          <a:off x="3637792" y="108627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Big picture: what will society need from music and musicians in the future?</a:t>
          </a:r>
          <a:endParaRPr lang="en-GB" sz="2200" kern="1200" dirty="0"/>
        </a:p>
      </dsp:txBody>
      <dsp:txXfrm>
        <a:off x="3716874" y="187709"/>
        <a:ext cx="3081851" cy="1461843"/>
      </dsp:txXfrm>
    </dsp:sp>
    <dsp:sp modelId="{1849CBDE-3A1E-43B6-972C-322B0D3208A6}">
      <dsp:nvSpPr>
        <dsp:cNvPr id="0" name=""/>
        <dsp:cNvSpPr/>
      </dsp:nvSpPr>
      <dsp:spPr>
        <a:xfrm>
          <a:off x="5442603" y="2126872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How will the music industry need to change? </a:t>
          </a:r>
          <a:endParaRPr lang="en-GB" sz="2200" b="1" kern="1200" dirty="0"/>
        </a:p>
      </dsp:txBody>
      <dsp:txXfrm>
        <a:off x="5521685" y="2205954"/>
        <a:ext cx="3081851" cy="1461843"/>
      </dsp:txXfrm>
    </dsp:sp>
    <dsp:sp modelId="{6E9948D3-1031-402B-B67E-935C4D8693E5}">
      <dsp:nvSpPr>
        <dsp:cNvPr id="0" name=""/>
        <dsp:cNvSpPr/>
      </dsp:nvSpPr>
      <dsp:spPr>
        <a:xfrm>
          <a:off x="3637792" y="3970954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How to create a life in music: what are the available career paths?</a:t>
          </a:r>
          <a:endParaRPr lang="en-GB" sz="2200" kern="1200" dirty="0"/>
        </a:p>
      </dsp:txBody>
      <dsp:txXfrm>
        <a:off x="3716874" y="4050036"/>
        <a:ext cx="3081851" cy="1461843"/>
      </dsp:txXfrm>
    </dsp:sp>
    <dsp:sp modelId="{4D316A6D-2F99-4477-AB67-7FCEF63B405A}">
      <dsp:nvSpPr>
        <dsp:cNvPr id="0" name=""/>
        <dsp:cNvSpPr/>
      </dsp:nvSpPr>
      <dsp:spPr>
        <a:xfrm>
          <a:off x="1699252" y="2032415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How do we ensure we are preparing musicians for the future? What skills will they need? How can we ensure musicians reflect society?</a:t>
          </a:r>
          <a:endParaRPr lang="en-GB" sz="2000" kern="1200" dirty="0"/>
        </a:p>
      </dsp:txBody>
      <dsp:txXfrm>
        <a:off x="1778334" y="2111497"/>
        <a:ext cx="3081851" cy="1461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14785-D6C9-4137-A305-812E50D0E5AA}">
      <dsp:nvSpPr>
        <dsp:cNvPr id="0" name=""/>
        <dsp:cNvSpPr/>
      </dsp:nvSpPr>
      <dsp:spPr>
        <a:xfrm>
          <a:off x="2558383" y="47239"/>
          <a:ext cx="5398833" cy="5398833"/>
        </a:xfrm>
        <a:prstGeom prst="circularArrow">
          <a:avLst>
            <a:gd name="adj1" fmla="val 4668"/>
            <a:gd name="adj2" fmla="val 272909"/>
            <a:gd name="adj3" fmla="val 13206231"/>
            <a:gd name="adj4" fmla="val 17780832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62024-F05B-4D6E-A998-AD60BB2CB95D}">
      <dsp:nvSpPr>
        <dsp:cNvPr id="0" name=""/>
        <dsp:cNvSpPr/>
      </dsp:nvSpPr>
      <dsp:spPr>
        <a:xfrm>
          <a:off x="3637792" y="108627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Big picture: what will society need from music and musicians in the future?</a:t>
          </a:r>
        </a:p>
      </dsp:txBody>
      <dsp:txXfrm>
        <a:off x="3716874" y="187709"/>
        <a:ext cx="3081851" cy="1461843"/>
      </dsp:txXfrm>
    </dsp:sp>
    <dsp:sp modelId="{1849CBDE-3A1E-43B6-972C-322B0D3208A6}">
      <dsp:nvSpPr>
        <dsp:cNvPr id="0" name=""/>
        <dsp:cNvSpPr/>
      </dsp:nvSpPr>
      <dsp:spPr>
        <a:xfrm>
          <a:off x="5442603" y="2126872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How will the music industry need to change? </a:t>
          </a:r>
          <a:endParaRPr lang="en-GB" sz="2200" b="1" kern="1200" dirty="0"/>
        </a:p>
      </dsp:txBody>
      <dsp:txXfrm>
        <a:off x="5521685" y="2205954"/>
        <a:ext cx="3081851" cy="1461843"/>
      </dsp:txXfrm>
    </dsp:sp>
    <dsp:sp modelId="{6E9948D3-1031-402B-B67E-935C4D8693E5}">
      <dsp:nvSpPr>
        <dsp:cNvPr id="0" name=""/>
        <dsp:cNvSpPr/>
      </dsp:nvSpPr>
      <dsp:spPr>
        <a:xfrm>
          <a:off x="3637792" y="3970954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How to create a life in music: what are the available career paths?</a:t>
          </a:r>
        </a:p>
      </dsp:txBody>
      <dsp:txXfrm>
        <a:off x="3716874" y="4050036"/>
        <a:ext cx="3081851" cy="1461843"/>
      </dsp:txXfrm>
    </dsp:sp>
    <dsp:sp modelId="{4D316A6D-2F99-4477-AB67-7FCEF63B405A}">
      <dsp:nvSpPr>
        <dsp:cNvPr id="0" name=""/>
        <dsp:cNvSpPr/>
      </dsp:nvSpPr>
      <dsp:spPr>
        <a:xfrm>
          <a:off x="1699252" y="2032415"/>
          <a:ext cx="3240015" cy="1620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How do we ensure we are preparing musicians for the future? What skills will they need? How can we ensure musicians reflect society?</a:t>
          </a:r>
        </a:p>
      </dsp:txBody>
      <dsp:txXfrm>
        <a:off x="1778334" y="2111497"/>
        <a:ext cx="3081851" cy="1461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51060-F057-654A-A35B-4673FF175331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B51C4-AE13-8D46-997D-A65536237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94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EBF30-92B4-4422-8EF6-C70AC8F5C721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3FF7B-4EF3-4467-AB3C-5BC00E5ADF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0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Room layout: theatre style, 100 chairs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Requested from ABO: Post-Its, flip charts x 4 + PowerPoint presentation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[we may need to request colour-coded Post-Its!]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488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98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11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13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56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925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911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391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096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QUESTIONS – 10 mins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413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3FF7B-4EF3-4467-AB3C-5BC00E5ADF7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498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84FD5-40D0-4CD8-B80D-6DE9A894B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3F6881-1E05-4293-9F9C-290233685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87472-8E12-438E-93CF-D0D81BD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17B60-294C-4BB9-AD4E-7242AA5B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FA3F6-CB17-4D20-BAEB-A706DA1B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82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4604-D906-4C03-BE0A-01938B62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A699D-466C-4B4C-BA0A-EB0CA05CF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99456-9CA4-4018-87AA-780121707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F2604-4E1C-4F30-8B8C-F0140A10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A0468-BFFF-4018-A8C7-BFB207C06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43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EFCE5F-4E8C-4B5F-8B8C-4610C09A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BC4090-C937-4838-8ACC-AFFC6AA06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32D26-9F35-48E4-9C4F-705D82850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22B94-87DE-48F6-801A-ECA02A603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3211F-6B23-4A45-B321-BD9B1BB6D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33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D3CF-2D2B-45DA-A1BB-A3AEE1139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8683F-25A4-4C31-809A-C927E7491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3377D-2857-4820-9062-7B7D64A5A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AAD35-F82C-472C-A7E5-875749235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597C7-0686-42A7-B938-74DF1387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567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1FFEF-A844-4C3E-B5B3-29ABEFF6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A4895-A6CE-4B18-BFE6-C75D5D48F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8598E-A9CE-4E46-9C8D-6BC66562C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D9F44-80B7-46DF-8A9B-AC64A3F6D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8E5A4-5C97-43C7-BD10-CD203610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0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31D8-FEDE-4BE1-9EC4-45E9A427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ECF97-D66A-4906-AA2F-D02C72842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A4EBE-3145-4E28-A023-E7DAC8844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8ED74-9810-48FD-A725-CC04C0692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C368F-1717-4122-B975-3C7FF198E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239C5-789E-4E8B-AA9B-840F9BDF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87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3B827-4CCF-4CE2-A6C1-C12EBB3AB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B09BD-388F-4657-8C55-FD4AF7AD1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7C6AA6-C512-4B2B-B6CD-DD85AFADD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A4A242-3EB3-4352-8F2F-075CD6608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6CE870-EC9F-4B14-BAAD-CE6B7F736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6AF895-32EB-420B-A68E-BCB0E7FB7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C26DAC-5E5A-469E-AD79-25713A235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38D001-8D57-4E83-84A9-E25682AF5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29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BD02C-23DD-46F6-8C76-3009E718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90C9B3-792A-4F68-A1D3-4340FF15F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C8DD98-3077-4ACB-A2A1-74093E98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7286B-EE15-4DC5-A6A6-01BD96C1E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832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F994EC-82BD-4418-8E64-B7821A14E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E81425-6CC8-4D56-8734-44DBFF802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D4708-2F7F-495B-BE47-532562FF4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289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76AF8-6DE1-4E1B-B161-07811369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5BC22-6902-40D6-80B0-F35F600F5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978BA-A54D-4A0A-9BC0-9E2772A5D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4F3AC0-D67C-4ED5-BB3D-EF0667FB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27D87-DBA6-4993-811B-432767321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7DD48-31B6-46D9-AE0F-7224C7084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47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AFDB0-A555-4583-AE4A-E0644FAD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A24413-DFB9-46CF-9714-D38B8036B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8D5A6-24BE-4A61-97C4-A550D89C9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07FCC5-87FA-420E-AEF7-F59014AA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909D8-A632-4B11-872F-97830667E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CBB1B-4685-4E78-AB86-34F1E41CC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1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004C4-A939-49B7-8D30-6D55C0C0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5CDA6-1190-45C3-BDD1-37CEBDDE5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C208F-6271-4CC3-81A6-A2A4B8F5D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6022-BB4C-42B4-A696-DA1D4187C140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66BE2-0D27-4399-A977-122B4E50D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5EE83-3B91-4B5A-A31A-330C47224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63791-FDCB-4B3A-855E-31A1E27E6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2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na@eastburn.me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jane@janewilliamsmusic.co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83FDE-9296-401A-8C26-A9BBBD71F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2488"/>
            <a:ext cx="9144000" cy="617551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sz="4000" dirty="0"/>
              <a:t>ABO conference 30 January 2020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 </a:t>
            </a:r>
            <a:br>
              <a:rPr lang="en-GB" sz="4000" dirty="0"/>
            </a:br>
            <a:r>
              <a:rPr lang="en-GB" sz="5300" b="1" kern="1800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2020 VISION: TRAINING THE FUTURE MUSIC CREATOR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5300" dirty="0"/>
              <a:t>The Future of Classical Music Careers</a:t>
            </a:r>
            <a:br>
              <a:rPr lang="en-GB" sz="5300" dirty="0"/>
            </a:br>
            <a:br>
              <a:rPr lang="en-GB" sz="5300" dirty="0"/>
            </a:br>
            <a:r>
              <a:rPr lang="en-GB" sz="3600" dirty="0"/>
              <a:t>Help Musicians research project 2019-20</a:t>
            </a:r>
            <a:br>
              <a:rPr lang="en-GB" sz="3600" dirty="0"/>
            </a:br>
            <a:r>
              <a:rPr lang="en-GB" sz="3600" dirty="0"/>
              <a:t>Researchers: Susanna Eastburn MBE &amp; Jane Williams</a:t>
            </a:r>
            <a:br>
              <a:rPr lang="en-GB" sz="3600" dirty="0"/>
            </a:b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458722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FF1AF80-EB01-4271-83A8-524C9671F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32685" y="478615"/>
          <a:ext cx="10515600" cy="5684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7241" y="337749"/>
            <a:ext cx="4445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Emerging narrative</a:t>
            </a:r>
          </a:p>
        </p:txBody>
      </p:sp>
    </p:spTree>
    <p:extLst>
      <p:ext uri="{BB962C8B-B14F-4D97-AF65-F5344CB8AC3E}">
        <p14:creationId xmlns:p14="http://schemas.microsoft.com/office/powerpoint/2010/main" val="17337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2A8A-22D8-4B4F-89A9-7C3CF5D6D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Your questions</a:t>
            </a:r>
          </a:p>
        </p:txBody>
      </p:sp>
      <p:pic>
        <p:nvPicPr>
          <p:cNvPr id="7" name="Content Placeholder 6" descr="Help">
            <a:extLst>
              <a:ext uri="{FF2B5EF4-FFF2-40B4-BE49-F238E27FC236}">
                <a16:creationId xmlns:a16="http://schemas.microsoft.com/office/drawing/2014/main" id="{B81F0552-A291-4285-A021-8534AD407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1971" y="2404971"/>
            <a:ext cx="2048058" cy="2048058"/>
          </a:xfrm>
        </p:spPr>
      </p:pic>
    </p:spTree>
    <p:extLst>
      <p:ext uri="{BB962C8B-B14F-4D97-AF65-F5344CB8AC3E}">
        <p14:creationId xmlns:p14="http://schemas.microsoft.com/office/powerpoint/2010/main" val="3647782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2A8A-22D8-4B4F-89A9-7C3CF5D6D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Task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0009C-1047-4B5A-94FD-DE69D417F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7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Please use colour-coded post-it notes!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B050"/>
                </a:solidFill>
              </a:rPr>
              <a:t>What feels right about the story you heard today? </a:t>
            </a:r>
            <a:r>
              <a:rPr lang="en-GB" dirty="0"/>
              <a:t>[green post-it]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accent2"/>
                </a:solidFill>
              </a:rPr>
              <a:t>What do you disagree with / are uncertain about </a:t>
            </a:r>
            <a:r>
              <a:rPr lang="en-GB" dirty="0"/>
              <a:t>[orange post-it]</a:t>
            </a:r>
          </a:p>
        </p:txBody>
      </p:sp>
    </p:spTree>
    <p:extLst>
      <p:ext uri="{BB962C8B-B14F-4D97-AF65-F5344CB8AC3E}">
        <p14:creationId xmlns:p14="http://schemas.microsoft.com/office/powerpoint/2010/main" val="3491648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2A8A-22D8-4B4F-89A9-7C3CF5D6D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Task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0009C-1047-4B5A-94FD-DE69D417F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79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Please discuss and be ready to feed back: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600" dirty="0"/>
              <a:t>What's the most important change that we as a sector can work on together to ensure that we are supporting postgraduate and early career musicians to thrive in the future? </a:t>
            </a:r>
          </a:p>
        </p:txBody>
      </p:sp>
    </p:spTree>
    <p:extLst>
      <p:ext uri="{BB962C8B-B14F-4D97-AF65-F5344CB8AC3E}">
        <p14:creationId xmlns:p14="http://schemas.microsoft.com/office/powerpoint/2010/main" val="4274063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DB217-F4E2-46DB-B411-34E0CB825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47963"/>
          </a:xfrm>
        </p:spPr>
        <p:txBody>
          <a:bodyPr>
            <a:normAutofit/>
          </a:bodyPr>
          <a:lstStyle/>
          <a:p>
            <a:br>
              <a:rPr lang="en-GB" dirty="0"/>
            </a:br>
            <a:r>
              <a:rPr lang="en-GB" b="1" dirty="0"/>
              <a:t>Thank you</a:t>
            </a:r>
            <a:br>
              <a:rPr lang="en-GB" dirty="0"/>
            </a:br>
            <a:br>
              <a:rPr lang="en-GB" dirty="0"/>
            </a:br>
            <a:r>
              <a:rPr lang="en-GB" sz="3600" dirty="0"/>
              <a:t>Please send us your follow-up questions and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E6ADE-CF54-4185-8129-8A50871AA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274796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3"/>
              </a:rPr>
              <a:t>susanna@eastburn.me.uk</a:t>
            </a: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dirty="0">
                <a:hlinkClick r:id="rId4"/>
              </a:rPr>
              <a:t>jane@janewilliamsmusic.co.uk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BC51C3-F033-46E7-82BC-E9E1D34CE7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38" y="4683774"/>
            <a:ext cx="2915512" cy="121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4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4840-6E75-4878-993E-EBC075AB1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2646" y="936494"/>
            <a:ext cx="4669132" cy="1141715"/>
          </a:xfrm>
        </p:spPr>
        <p:txBody>
          <a:bodyPr anchor="t">
            <a:normAutofit fontScale="90000"/>
          </a:bodyPr>
          <a:lstStyle/>
          <a:p>
            <a:pPr algn="l"/>
            <a:br>
              <a:rPr lang="en-GB" sz="5400" dirty="0">
                <a:latin typeface="Arial"/>
                <a:cs typeface="Arial"/>
              </a:rPr>
            </a:br>
            <a:r>
              <a:rPr lang="en-GB" sz="5400" dirty="0">
                <a:latin typeface="Arial"/>
                <a:cs typeface="Arial"/>
              </a:rPr>
              <a:t>Help Musicians</a:t>
            </a:r>
            <a:br>
              <a:rPr lang="en-GB" sz="5400" dirty="0"/>
            </a:br>
            <a:endParaRPr lang="en-GB" sz="5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C5873-6A49-4590-AF7A-060B1E4A18AE}"/>
              </a:ext>
            </a:extLst>
          </p:cNvPr>
          <p:cNvSpPr txBox="1"/>
          <p:nvPr/>
        </p:nvSpPr>
        <p:spPr>
          <a:xfrm>
            <a:off x="8892578" y="4779792"/>
            <a:ext cx="291551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latin typeface="Arial"/>
                <a:ea typeface="+mn-lt"/>
                <a:cs typeface="Arial" panose="020B0604020202020204" pitchFamily="34" charset="0"/>
              </a:rPr>
              <a:t>helpmusicians.org.uk</a:t>
            </a:r>
          </a:p>
          <a:p>
            <a:r>
              <a:rPr lang="en-GB">
                <a:latin typeface="Arial"/>
                <a:ea typeface="+mn-lt"/>
                <a:cs typeface="Arial" panose="020B0604020202020204" pitchFamily="34" charset="0"/>
              </a:rPr>
              <a:t>@HelpMusiciansUK</a:t>
            </a:r>
          </a:p>
          <a:p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2C26F-A402-BF47-89B7-3B35EA583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842" y="1507351"/>
            <a:ext cx="2915512" cy="12114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31106A-D77B-4EBB-8351-899989802934}"/>
              </a:ext>
            </a:extLst>
          </p:cNvPr>
          <p:cNvSpPr/>
          <p:nvPr/>
        </p:nvSpPr>
        <p:spPr>
          <a:xfrm>
            <a:off x="1022646" y="3244333"/>
            <a:ext cx="587959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latin typeface="Arial"/>
              <a:cs typeface="Segoe UI"/>
            </a:endParaRPr>
          </a:p>
          <a:p>
            <a:endParaRPr lang="en-GB" dirty="0">
              <a:latin typeface="Arial"/>
              <a:cs typeface="Segoe UI"/>
            </a:endParaRPr>
          </a:p>
          <a:p>
            <a:endParaRPr lang="en-GB" dirty="0">
              <a:latin typeface="Arial"/>
              <a:cs typeface="Segoe UI"/>
            </a:endParaRPr>
          </a:p>
          <a:p>
            <a:endParaRPr lang="en-GB" dirty="0">
              <a:latin typeface="Arial"/>
              <a:cs typeface="Segoe UI"/>
            </a:endParaRPr>
          </a:p>
          <a:p>
            <a:endParaRPr lang="en-GB" dirty="0">
              <a:latin typeface="Arial"/>
              <a:cs typeface="Segoe UI"/>
            </a:endParaRPr>
          </a:p>
          <a:p>
            <a:r>
              <a:rPr lang="en-GB" sz="2800" dirty="0">
                <a:latin typeface="Arial"/>
                <a:cs typeface="Segoe UI"/>
              </a:rPr>
              <a:t>Claire </a:t>
            </a:r>
            <a:r>
              <a:rPr lang="en-GB" sz="2800" dirty="0" err="1">
                <a:latin typeface="Arial"/>
                <a:cs typeface="Segoe UI"/>
              </a:rPr>
              <a:t>Gevaux</a:t>
            </a:r>
            <a:r>
              <a:rPr lang="en-GB" sz="2800" dirty="0">
                <a:latin typeface="Arial"/>
                <a:cs typeface="Segoe UI"/>
              </a:rPr>
              <a:t>, Creative Director</a:t>
            </a:r>
          </a:p>
          <a:p>
            <a:endParaRPr lang="en-GB" sz="2800" dirty="0">
              <a:latin typeface="Arial"/>
              <a:cs typeface="Segoe U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92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36425-6A52-453E-AC5F-5409A75D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Research questions: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02D38-89F9-48C9-AFF1-444F032B1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are the skills musicians will need in the future?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support and training is, and should be, offered?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is a sustainable career path? 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do employers and commissioners need and/or expect in terms of classical music creators coming into the profession?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are the opportunities (and threats) of new technologies?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</a:pPr>
            <a:r>
              <a:rPr lang="en-GB" sz="3200"/>
              <a:t>What is the highest priority for change?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580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699A6-691A-4ABD-897E-0BC3D6BA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832"/>
          </a:xfrm>
        </p:spPr>
        <p:txBody>
          <a:bodyPr>
            <a:normAutofit/>
          </a:bodyPr>
          <a:lstStyle/>
          <a:p>
            <a:r>
              <a:rPr lang="en-GB" dirty="0"/>
              <a:t>Methodology: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61F77-7C48-4158-9E9A-EBE17C7D1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688" y="1487875"/>
            <a:ext cx="10908323" cy="5159031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4100" b="1" dirty="0"/>
              <a:t>Interviews with a diverse range of nearly 60 people</a:t>
            </a:r>
          </a:p>
          <a:p>
            <a:pPr lvl="1"/>
            <a:endParaRPr lang="en-GB" dirty="0"/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500" dirty="0"/>
              <a:t>Classical music creators, emerging and established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500" dirty="0"/>
              <a:t>Employers, commissioners, creative partners – major institutions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500" dirty="0"/>
              <a:t>Employers, commissioners, creative partners – DIY/smaller-scale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500" dirty="0"/>
              <a:t>Providers of support/training 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500" dirty="0"/>
              <a:t>Funders</a:t>
            </a:r>
          </a:p>
          <a:p>
            <a:pPr marL="0" indent="0">
              <a:buNone/>
            </a:pPr>
            <a:endParaRPr lang="en-GB" sz="2400" b="1" dirty="0"/>
          </a:p>
          <a:p>
            <a:pPr marL="514350" indent="-514350">
              <a:buFont typeface="+mj-lt"/>
              <a:buAutoNum type="arabicPeriod" startAt="2"/>
            </a:pPr>
            <a:r>
              <a:rPr lang="en-GB" sz="4100" b="1" dirty="0"/>
              <a:t>Desk research</a:t>
            </a:r>
            <a:endParaRPr lang="en-GB" dirty="0"/>
          </a:p>
          <a:p>
            <a:pPr lvl="0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414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FF1AF80-EB01-4271-83A8-524C9671F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680283"/>
              </p:ext>
            </p:extLst>
          </p:nvPr>
        </p:nvGraphicFramePr>
        <p:xfrm>
          <a:off x="1432685" y="478615"/>
          <a:ext cx="10515600" cy="5684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7241" y="337749"/>
            <a:ext cx="4445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/>
              <a:t>Emerging narrative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96735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709C-A526-40EB-A13B-25C9D5558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Emerging narrative 1: What will society need from music and musicians in the future?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7308-228B-4750-9B5B-8C6633B50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60632"/>
          </a:xfrm>
        </p:spPr>
        <p:txBody>
          <a:bodyPr>
            <a:noAutofit/>
          </a:bodyPr>
          <a:lstStyle/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2800" dirty="0"/>
              <a:t>What role do we want music to have in society in the future?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2800" dirty="0"/>
              <a:t>Societal context: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400" dirty="0"/>
              <a:t>Climate crisis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400" dirty="0"/>
              <a:t>Health and wellbeing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400" dirty="0"/>
              <a:t>Inequality; political divisions in society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400" dirty="0"/>
              <a:t>Automation of jobs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400" dirty="0"/>
              <a:t>Media fragmentation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2800" dirty="0"/>
              <a:t>Music’s power to play and experiment; express and process emotions; bring people together; show what humanity is capable of; offer possibility of a spiritual life</a:t>
            </a:r>
          </a:p>
        </p:txBody>
      </p:sp>
    </p:spTree>
    <p:extLst>
      <p:ext uri="{BB962C8B-B14F-4D97-AF65-F5344CB8AC3E}">
        <p14:creationId xmlns:p14="http://schemas.microsoft.com/office/powerpoint/2010/main" val="337779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709C-A526-40EB-A13B-25C9D5558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24464"/>
            <a:ext cx="11065625" cy="1325563"/>
          </a:xfrm>
        </p:spPr>
        <p:txBody>
          <a:bodyPr>
            <a:noAutofit/>
          </a:bodyPr>
          <a:lstStyle/>
          <a:p>
            <a:pPr lvl="0"/>
            <a:r>
              <a:rPr lang="en-GB" b="1" dirty="0"/>
              <a:t>Emerging narrative 2: How will the music industry need to change? </a:t>
            </a:r>
            <a:br>
              <a:rPr lang="en-GB" b="1" dirty="0"/>
            </a:b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7308-228B-4750-9B5B-8C6633B50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178" y="1950720"/>
            <a:ext cx="10515600" cy="4587240"/>
          </a:xfrm>
        </p:spPr>
        <p:txBody>
          <a:bodyPr>
            <a:normAutofit fontScale="85000" lnSpcReduction="20000"/>
          </a:bodyPr>
          <a:lstStyle/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000" dirty="0"/>
              <a:t>Positive recent developments: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Starting to take diversity seriously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Musicians and ensembles playing a broader role in society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Some great examples of very imaginative and collaborative programming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000" dirty="0"/>
              <a:t>But structural and cultural issues: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Funding will not get any easier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The challenges of UK music education (not the focus of our research)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Closing the gap between training and employment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Lack of diversity</a:t>
            </a:r>
          </a:p>
          <a:p>
            <a:pPr marL="914400" lvl="2" indent="-457200">
              <a:lnSpc>
                <a:spcPct val="100000"/>
              </a:lnSpc>
              <a:spcBef>
                <a:spcPts val="1000"/>
              </a:spcBef>
            </a:pPr>
            <a:r>
              <a:rPr lang="en-GB" sz="2600" dirty="0"/>
              <a:t>Job insecurity, resilience and mental health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000" dirty="0"/>
              <a:t>Is the industry preparing for that future? </a:t>
            </a:r>
          </a:p>
        </p:txBody>
      </p:sp>
    </p:spTree>
    <p:extLst>
      <p:ext uri="{BB962C8B-B14F-4D97-AF65-F5344CB8AC3E}">
        <p14:creationId xmlns:p14="http://schemas.microsoft.com/office/powerpoint/2010/main" val="3909855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709C-A526-40EB-A13B-25C9D5558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GB" b="1" dirty="0"/>
              <a:t>Emerging narrative 3: How to create a life in music: what are the available career paths?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7308-228B-4750-9B5B-8C6633B50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5110"/>
            <a:ext cx="10515600" cy="42538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200" dirty="0"/>
              <a:t>Current career paths for players (will be interlinked and combined):</a:t>
            </a:r>
          </a:p>
          <a:p>
            <a:pPr marL="0" indent="0">
              <a:buNone/>
            </a:pPr>
            <a:endParaRPr lang="en-GB" dirty="0"/>
          </a:p>
          <a:p>
            <a:pPr marL="514350" lvl="1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2800" dirty="0"/>
              <a:t>I have one main job in an orchestra</a:t>
            </a:r>
          </a:p>
          <a:p>
            <a:pPr marL="514350" lvl="1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2800" dirty="0"/>
              <a:t>I have a mix of freelance engagements</a:t>
            </a:r>
          </a:p>
          <a:p>
            <a:pPr marL="514350" lvl="1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2800" dirty="0"/>
              <a:t>I make my own stuff happen</a:t>
            </a:r>
          </a:p>
          <a:p>
            <a:pPr marL="514350" lvl="1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2800" dirty="0"/>
              <a:t>I teach</a:t>
            </a:r>
          </a:p>
          <a:p>
            <a:pPr marL="514350" lvl="1" indent="-514350">
              <a:lnSpc>
                <a:spcPct val="11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en-GB" sz="2800" dirty="0"/>
              <a:t>I work in administration or management</a:t>
            </a:r>
          </a:p>
          <a:p>
            <a:pPr marL="0" lvl="1" indent="0">
              <a:lnSpc>
                <a:spcPct val="110000"/>
              </a:lnSpc>
              <a:spcBef>
                <a:spcPts val="1000"/>
              </a:spcBef>
              <a:buNone/>
            </a:pPr>
            <a:endParaRPr lang="en-GB" sz="3200" dirty="0"/>
          </a:p>
          <a:p>
            <a:pPr marL="0" lvl="1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GB" sz="3200" dirty="0"/>
              <a:t>How will this change in the future?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446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9709C-A526-40EB-A13B-25C9D5558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793"/>
            <a:ext cx="10515600" cy="1325563"/>
          </a:xfrm>
        </p:spPr>
        <p:txBody>
          <a:bodyPr>
            <a:noAutofit/>
          </a:bodyPr>
          <a:lstStyle/>
          <a:p>
            <a:pPr lvl="0"/>
            <a:r>
              <a:rPr lang="en-GB" b="1" dirty="0"/>
              <a:t>Emerging narrative 4: How do we ensure we are preparing musicians for the future?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7308-228B-4750-9B5B-8C6633B50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178" y="2158585"/>
            <a:ext cx="10515600" cy="4069514"/>
          </a:xfrm>
        </p:spPr>
        <p:txBody>
          <a:bodyPr>
            <a:normAutofit/>
          </a:bodyPr>
          <a:lstStyle/>
          <a:p>
            <a:pPr marL="457200" lvl="1" indent="-457200">
              <a:lnSpc>
                <a:spcPct val="100000"/>
              </a:lnSpc>
              <a:spcBef>
                <a:spcPts val="1000"/>
              </a:spcBef>
            </a:pPr>
            <a:r>
              <a:rPr lang="en-GB" sz="3200"/>
              <a:t>Technical skills not the main problem</a:t>
            </a:r>
            <a:r>
              <a:rPr lang="mr-IN" sz="3200"/>
              <a:t>…</a:t>
            </a:r>
            <a:endParaRPr lang="en-GB" sz="3200"/>
          </a:p>
          <a:p>
            <a:pPr marL="457200" lvl="1" indent="-457200">
              <a:spcBef>
                <a:spcPts val="1000"/>
              </a:spcBef>
            </a:pPr>
            <a:r>
              <a:rPr lang="en-GB" sz="3200"/>
              <a:t>How do we equip emerging musicians to work across those career routes with confidence and flexibility?</a:t>
            </a:r>
          </a:p>
          <a:p>
            <a:pPr marL="457200" lvl="1" indent="-457200">
              <a:spcBef>
                <a:spcPts val="1000"/>
              </a:spcBef>
            </a:pPr>
            <a:r>
              <a:rPr lang="en-GB" sz="3200"/>
              <a:t>What are the broader skills needed – self-knowledge, goal-setting, communication, resilience etc?</a:t>
            </a:r>
          </a:p>
          <a:p>
            <a:pPr marL="457200" lvl="1" indent="-457200">
              <a:spcBef>
                <a:spcPts val="1000"/>
              </a:spcBef>
            </a:pPr>
            <a:r>
              <a:rPr lang="en-GB" sz="3200"/>
              <a:t>And what do we do about the diversity of people able to make these careers?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040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779</Words>
  <Application>Microsoft Office PowerPoint</Application>
  <PresentationFormat>Widescreen</PresentationFormat>
  <Paragraphs>103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      ABO conference 30 January 2020    2020 VISION: TRAINING THE FUTURE MUSIC CREATOR  The Future of Classical Music Careers  Help Musicians research project 2019-20 Researchers: Susanna Eastburn MBE &amp; Jane Williams </vt:lpstr>
      <vt:lpstr> Help Musicians </vt:lpstr>
      <vt:lpstr>Research questions:</vt:lpstr>
      <vt:lpstr>Methodology:</vt:lpstr>
      <vt:lpstr>PowerPoint Presentation</vt:lpstr>
      <vt:lpstr>Emerging narrative 1: What will society need from music and musicians in the future?</vt:lpstr>
      <vt:lpstr>Emerging narrative 2: How will the music industry need to change?   </vt:lpstr>
      <vt:lpstr>Emerging narrative 3: How to create a life in music: what are the available career paths? </vt:lpstr>
      <vt:lpstr>Emerging narrative 4: How do we ensure we are preparing musicians for the future? </vt:lpstr>
      <vt:lpstr>PowerPoint Presentation</vt:lpstr>
      <vt:lpstr>Your questions</vt:lpstr>
      <vt:lpstr>Task 1</vt:lpstr>
      <vt:lpstr>Task 2</vt:lpstr>
      <vt:lpstr> Thank you  Please send us your follow-up questions and 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ABO conference 30 January 2020    2020 VISION: TRAINING THE FUTURE MUSIC CREATOR  The Future of Classical Music Careers  Help Musicians research project 2019-20 Researchers: Susanna Eastburn MBE &amp; Jane Williams </dc:title>
  <dc:creator>Jane Williams</dc:creator>
  <cp:lastModifiedBy>Jane Williams</cp:lastModifiedBy>
  <cp:revision>6</cp:revision>
  <dcterms:created xsi:type="dcterms:W3CDTF">2020-01-29T22:30:34Z</dcterms:created>
  <dcterms:modified xsi:type="dcterms:W3CDTF">2020-08-13T11:46:56Z</dcterms:modified>
</cp:coreProperties>
</file>