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87" r:id="rId2"/>
    <p:sldId id="260" r:id="rId3"/>
    <p:sldId id="261" r:id="rId4"/>
    <p:sldId id="278" r:id="rId5"/>
    <p:sldId id="257" r:id="rId6"/>
    <p:sldId id="268" r:id="rId7"/>
    <p:sldId id="263" r:id="rId8"/>
    <p:sldId id="270" r:id="rId9"/>
    <p:sldId id="256" r:id="rId10"/>
    <p:sldId id="284" r:id="rId11"/>
    <p:sldId id="286" r:id="rId12"/>
    <p:sldId id="271" r:id="rId13"/>
    <p:sldId id="274" r:id="rId14"/>
    <p:sldId id="285" r:id="rId15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4D43"/>
    <a:srgbClr val="7F7F6B"/>
    <a:srgbClr val="7F7F60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4047"/>
  </p:normalViewPr>
  <p:slideViewPr>
    <p:cSldViewPr snapToGrid="0" snapToObjects="1">
      <p:cViewPr varScale="1">
        <p:scale>
          <a:sx n="107" d="100"/>
          <a:sy n="107" d="100"/>
        </p:scale>
        <p:origin x="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78D1F-29F4-40D1-A65B-F1AB860421A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4710446-FFD7-4BEE-BDB0-CF82033AB08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Responsible Influence in Arts &amp; Culture or ‘RIAC’ to create new network of young trustees: riac-uk.org</a:t>
          </a:r>
          <a:endParaRPr lang="en-US" b="1" dirty="0"/>
        </a:p>
      </dgm:t>
    </dgm:pt>
    <dgm:pt modelId="{81B45B3E-34F1-411B-BA4B-B18F7917BB5F}" type="parTrans" cxnId="{50C6CF6B-6444-4065-A060-381EC4DB6620}">
      <dgm:prSet/>
      <dgm:spPr/>
      <dgm:t>
        <a:bodyPr/>
        <a:lstStyle/>
        <a:p>
          <a:endParaRPr lang="en-US"/>
        </a:p>
      </dgm:t>
    </dgm:pt>
    <dgm:pt modelId="{C83D35E3-ACDD-4AFB-96BF-884CB75A42B9}" type="sibTrans" cxnId="{50C6CF6B-6444-4065-A060-381EC4DB662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9F548D7-475C-4FF4-866B-DBA74C7719D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kern="1200" dirty="0"/>
            <a:t>Mentorship of RIAC trustees to be provided by NPAC members and their contacts </a:t>
          </a:r>
          <a:endParaRPr lang="en-US" b="1" kern="1200" cap="all" dirty="0">
            <a:latin typeface="Calibri" panose="020F0502020204030204"/>
            <a:ea typeface="+mn-ea"/>
            <a:cs typeface="+mn-cs"/>
          </a:endParaRPr>
        </a:p>
      </dgm:t>
    </dgm:pt>
    <dgm:pt modelId="{4561115B-646E-43F3-924E-F95F872C01EE}" type="parTrans" cxnId="{64CCE782-9A70-4A3B-B3B4-3EDDA3CD67D9}">
      <dgm:prSet/>
      <dgm:spPr/>
      <dgm:t>
        <a:bodyPr/>
        <a:lstStyle/>
        <a:p>
          <a:endParaRPr lang="en-US"/>
        </a:p>
      </dgm:t>
    </dgm:pt>
    <dgm:pt modelId="{FE3748B1-7B50-41C4-9806-643E499A09AA}" type="sibTrans" cxnId="{64CCE782-9A70-4A3B-B3B4-3EDDA3CD67D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61E02F9-7985-48DE-9A8E-931F75A0C28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kern="1200" dirty="0"/>
            <a:t>Partner arts organisations to be identified with board needs, primarily smaller organisations</a:t>
          </a:r>
          <a:endParaRPr lang="en-US" b="1" kern="1200" cap="all" dirty="0">
            <a:latin typeface="Calibri" panose="020F0502020204030204"/>
            <a:ea typeface="+mn-ea"/>
            <a:cs typeface="+mn-cs"/>
          </a:endParaRPr>
        </a:p>
      </dgm:t>
    </dgm:pt>
    <dgm:pt modelId="{F58ECD1D-E8FD-4E76-9764-0101AB9D090B}" type="parTrans" cxnId="{61264470-CF30-4C58-93E4-DA119899896C}">
      <dgm:prSet/>
      <dgm:spPr/>
      <dgm:t>
        <a:bodyPr/>
        <a:lstStyle/>
        <a:p>
          <a:endParaRPr lang="en-US"/>
        </a:p>
      </dgm:t>
    </dgm:pt>
    <dgm:pt modelId="{F2822482-2C2D-4F33-91B8-8BCB91FA818E}" type="sibTrans" cxnId="{61264470-CF30-4C58-93E4-DA119899896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EF4680C-3ADF-4C6C-9DD7-856A1DF79B0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kern="1200" dirty="0"/>
            <a:t>In time partnerships to be created with employers to identify next gen trustees</a:t>
          </a:r>
          <a:endParaRPr lang="en-US" b="1" kern="1200" cap="all" dirty="0">
            <a:latin typeface="Calibri" panose="020F0502020204030204"/>
            <a:ea typeface="+mn-ea"/>
            <a:cs typeface="+mn-cs"/>
          </a:endParaRPr>
        </a:p>
      </dgm:t>
    </dgm:pt>
    <dgm:pt modelId="{35CCD43A-983F-43D3-942B-B2299497F3B4}" type="parTrans" cxnId="{BDFFF9AD-4FFE-4F9D-B9E2-E85CC9F7DD71}">
      <dgm:prSet/>
      <dgm:spPr/>
      <dgm:t>
        <a:bodyPr/>
        <a:lstStyle/>
        <a:p>
          <a:endParaRPr lang="en-US"/>
        </a:p>
      </dgm:t>
    </dgm:pt>
    <dgm:pt modelId="{A8A469A4-4A49-4D18-A768-400F2A1BA7E8}" type="sibTrans" cxnId="{BDFFF9AD-4FFE-4F9D-B9E2-E85CC9F7DD71}">
      <dgm:prSet/>
      <dgm:spPr/>
      <dgm:t>
        <a:bodyPr/>
        <a:lstStyle/>
        <a:p>
          <a:endParaRPr lang="en-US"/>
        </a:p>
      </dgm:t>
    </dgm:pt>
    <dgm:pt modelId="{EC06CD87-4907-4757-8023-C0EA25BDD8A8}" type="pres">
      <dgm:prSet presAssocID="{F5778D1F-29F4-40D1-A65B-F1AB860421A0}" presName="root" presStyleCnt="0">
        <dgm:presLayoutVars>
          <dgm:dir/>
          <dgm:resizeHandles val="exact"/>
        </dgm:presLayoutVars>
      </dgm:prSet>
      <dgm:spPr/>
    </dgm:pt>
    <dgm:pt modelId="{06626D81-016D-400D-A69F-4FB11C9F09F2}" type="pres">
      <dgm:prSet presAssocID="{F5778D1F-29F4-40D1-A65B-F1AB860421A0}" presName="container" presStyleCnt="0">
        <dgm:presLayoutVars>
          <dgm:dir/>
          <dgm:resizeHandles val="exact"/>
        </dgm:presLayoutVars>
      </dgm:prSet>
      <dgm:spPr/>
    </dgm:pt>
    <dgm:pt modelId="{B1D67C83-612E-49DA-B826-9E380C970318}" type="pres">
      <dgm:prSet presAssocID="{04710446-FFD7-4BEE-BDB0-CF82033AB087}" presName="compNode" presStyleCnt="0"/>
      <dgm:spPr/>
    </dgm:pt>
    <dgm:pt modelId="{DEF39979-A195-4FFD-A923-35907375FD5B}" type="pres">
      <dgm:prSet presAssocID="{04710446-FFD7-4BEE-BDB0-CF82033AB087}" presName="iconBgRect" presStyleLbl="bgShp" presStyleIdx="0" presStyleCnt="4"/>
      <dgm:spPr/>
    </dgm:pt>
    <dgm:pt modelId="{0542D001-45A3-46B7-A066-502E9DAF717D}" type="pres">
      <dgm:prSet presAssocID="{04710446-FFD7-4BEE-BDB0-CF82033AB08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CD8AF773-F86D-4B65-9242-AD090FC743B2}" type="pres">
      <dgm:prSet presAssocID="{04710446-FFD7-4BEE-BDB0-CF82033AB087}" presName="spaceRect" presStyleCnt="0"/>
      <dgm:spPr/>
    </dgm:pt>
    <dgm:pt modelId="{08150708-9682-449C-A4A4-B1713644F9A9}" type="pres">
      <dgm:prSet presAssocID="{04710446-FFD7-4BEE-BDB0-CF82033AB087}" presName="textRect" presStyleLbl="revTx" presStyleIdx="0" presStyleCnt="4">
        <dgm:presLayoutVars>
          <dgm:chMax val="1"/>
          <dgm:chPref val="1"/>
        </dgm:presLayoutVars>
      </dgm:prSet>
      <dgm:spPr/>
    </dgm:pt>
    <dgm:pt modelId="{4B683A5A-342C-4931-B714-8568639ECDF1}" type="pres">
      <dgm:prSet presAssocID="{C83D35E3-ACDD-4AFB-96BF-884CB75A42B9}" presName="sibTrans" presStyleLbl="sibTrans2D1" presStyleIdx="0" presStyleCnt="0"/>
      <dgm:spPr/>
    </dgm:pt>
    <dgm:pt modelId="{2D991B3A-CA7E-4858-AFFC-A29CD152CA50}" type="pres">
      <dgm:prSet presAssocID="{F9F548D7-475C-4FF4-866B-DBA74C7719DB}" presName="compNode" presStyleCnt="0"/>
      <dgm:spPr/>
    </dgm:pt>
    <dgm:pt modelId="{D992D7D1-9BAE-4839-AEF3-A7B276EA1240}" type="pres">
      <dgm:prSet presAssocID="{F9F548D7-475C-4FF4-866B-DBA74C7719DB}" presName="iconBgRect" presStyleLbl="bgShp" presStyleIdx="1" presStyleCnt="4"/>
      <dgm:spPr/>
    </dgm:pt>
    <dgm:pt modelId="{43599EF3-B8F2-4EDC-A618-E8AEFBFAC18F}" type="pres">
      <dgm:prSet presAssocID="{F9F548D7-475C-4FF4-866B-DBA74C7719D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324DD1B1-ABF0-49C2-BB76-CADDA299DD68}" type="pres">
      <dgm:prSet presAssocID="{F9F548D7-475C-4FF4-866B-DBA74C7719DB}" presName="spaceRect" presStyleCnt="0"/>
      <dgm:spPr/>
    </dgm:pt>
    <dgm:pt modelId="{22527BC4-222C-44EB-B61C-F03ACCC6A194}" type="pres">
      <dgm:prSet presAssocID="{F9F548D7-475C-4FF4-866B-DBA74C7719DB}" presName="textRect" presStyleLbl="revTx" presStyleIdx="1" presStyleCnt="4">
        <dgm:presLayoutVars>
          <dgm:chMax val="1"/>
          <dgm:chPref val="1"/>
        </dgm:presLayoutVars>
      </dgm:prSet>
      <dgm:spPr/>
    </dgm:pt>
    <dgm:pt modelId="{52C7D3A8-9A56-4692-B78F-8652E684A34B}" type="pres">
      <dgm:prSet presAssocID="{FE3748B1-7B50-41C4-9806-643E499A09AA}" presName="sibTrans" presStyleLbl="sibTrans2D1" presStyleIdx="0" presStyleCnt="0"/>
      <dgm:spPr/>
    </dgm:pt>
    <dgm:pt modelId="{3F93D1A8-6192-4906-B952-B5D8CABDE5F1}" type="pres">
      <dgm:prSet presAssocID="{C61E02F9-7985-48DE-9A8E-931F75A0C28F}" presName="compNode" presStyleCnt="0"/>
      <dgm:spPr/>
    </dgm:pt>
    <dgm:pt modelId="{8E198D76-DE2A-4856-8EE5-5B5328F08830}" type="pres">
      <dgm:prSet presAssocID="{C61E02F9-7985-48DE-9A8E-931F75A0C28F}" presName="iconBgRect" presStyleLbl="bgShp" presStyleIdx="2" presStyleCnt="4"/>
      <dgm:spPr/>
    </dgm:pt>
    <dgm:pt modelId="{74A3DAAE-0AA1-4A90-9B66-D333E9D5957E}" type="pres">
      <dgm:prSet presAssocID="{C61E02F9-7985-48DE-9A8E-931F75A0C28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F58C1913-391E-405B-A84B-40C88553F0D8}" type="pres">
      <dgm:prSet presAssocID="{C61E02F9-7985-48DE-9A8E-931F75A0C28F}" presName="spaceRect" presStyleCnt="0"/>
      <dgm:spPr/>
    </dgm:pt>
    <dgm:pt modelId="{D4BD544D-B621-4E84-BC41-76805BF8F94E}" type="pres">
      <dgm:prSet presAssocID="{C61E02F9-7985-48DE-9A8E-931F75A0C28F}" presName="textRect" presStyleLbl="revTx" presStyleIdx="2" presStyleCnt="4">
        <dgm:presLayoutVars>
          <dgm:chMax val="1"/>
          <dgm:chPref val="1"/>
        </dgm:presLayoutVars>
      </dgm:prSet>
      <dgm:spPr/>
    </dgm:pt>
    <dgm:pt modelId="{C0A8D64B-A63E-4440-98D3-00C9EC89CAE1}" type="pres">
      <dgm:prSet presAssocID="{F2822482-2C2D-4F33-91B8-8BCB91FA818E}" presName="sibTrans" presStyleLbl="sibTrans2D1" presStyleIdx="0" presStyleCnt="0"/>
      <dgm:spPr/>
    </dgm:pt>
    <dgm:pt modelId="{D7982A57-07D9-4A36-9FDF-AFB86DC86996}" type="pres">
      <dgm:prSet presAssocID="{0EF4680C-3ADF-4C6C-9DD7-856A1DF79B05}" presName="compNode" presStyleCnt="0"/>
      <dgm:spPr/>
    </dgm:pt>
    <dgm:pt modelId="{E62F9BC5-2548-4BA5-90ED-82B168E104C7}" type="pres">
      <dgm:prSet presAssocID="{0EF4680C-3ADF-4C6C-9DD7-856A1DF79B05}" presName="iconBgRect" presStyleLbl="bgShp" presStyleIdx="3" presStyleCnt="4"/>
      <dgm:spPr/>
    </dgm:pt>
    <dgm:pt modelId="{F388D4B9-0230-4F66-B605-1841D357B424}" type="pres">
      <dgm:prSet presAssocID="{0EF4680C-3ADF-4C6C-9DD7-856A1DF79B0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9D1D3B01-BEB7-4D1F-8ADE-031067813F59}" type="pres">
      <dgm:prSet presAssocID="{0EF4680C-3ADF-4C6C-9DD7-856A1DF79B05}" presName="spaceRect" presStyleCnt="0"/>
      <dgm:spPr/>
    </dgm:pt>
    <dgm:pt modelId="{829E9A56-6E93-42B8-8DB2-1AD409B45775}" type="pres">
      <dgm:prSet presAssocID="{0EF4680C-3ADF-4C6C-9DD7-856A1DF79B0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775B03B-7ABD-42A3-BC18-41ADB5028E70}" type="presOf" srcId="{04710446-FFD7-4BEE-BDB0-CF82033AB087}" destId="{08150708-9682-449C-A4A4-B1713644F9A9}" srcOrd="0" destOrd="0" presId="urn:microsoft.com/office/officeart/2018/2/layout/IconCircleList"/>
    <dgm:cxn modelId="{50C6CF6B-6444-4065-A060-381EC4DB6620}" srcId="{F5778D1F-29F4-40D1-A65B-F1AB860421A0}" destId="{04710446-FFD7-4BEE-BDB0-CF82033AB087}" srcOrd="0" destOrd="0" parTransId="{81B45B3E-34F1-411B-BA4B-B18F7917BB5F}" sibTransId="{C83D35E3-ACDD-4AFB-96BF-884CB75A42B9}"/>
    <dgm:cxn modelId="{61264470-CF30-4C58-93E4-DA119899896C}" srcId="{F5778D1F-29F4-40D1-A65B-F1AB860421A0}" destId="{C61E02F9-7985-48DE-9A8E-931F75A0C28F}" srcOrd="2" destOrd="0" parTransId="{F58ECD1D-E8FD-4E76-9764-0101AB9D090B}" sibTransId="{F2822482-2C2D-4F33-91B8-8BCB91FA818E}"/>
    <dgm:cxn modelId="{F2D0F273-8AEE-4F44-9E84-9D99F9744737}" type="presOf" srcId="{FE3748B1-7B50-41C4-9806-643E499A09AA}" destId="{52C7D3A8-9A56-4692-B78F-8652E684A34B}" srcOrd="0" destOrd="0" presId="urn:microsoft.com/office/officeart/2018/2/layout/IconCircleList"/>
    <dgm:cxn modelId="{64CCE782-9A70-4A3B-B3B4-3EDDA3CD67D9}" srcId="{F5778D1F-29F4-40D1-A65B-F1AB860421A0}" destId="{F9F548D7-475C-4FF4-866B-DBA74C7719DB}" srcOrd="1" destOrd="0" parTransId="{4561115B-646E-43F3-924E-F95F872C01EE}" sibTransId="{FE3748B1-7B50-41C4-9806-643E499A09AA}"/>
    <dgm:cxn modelId="{BDFFF9AD-4FFE-4F9D-B9E2-E85CC9F7DD71}" srcId="{F5778D1F-29F4-40D1-A65B-F1AB860421A0}" destId="{0EF4680C-3ADF-4C6C-9DD7-856A1DF79B05}" srcOrd="3" destOrd="0" parTransId="{35CCD43A-983F-43D3-942B-B2299497F3B4}" sibTransId="{A8A469A4-4A49-4D18-A768-400F2A1BA7E8}"/>
    <dgm:cxn modelId="{4875EDAE-B3EF-4E62-BB58-EAD232A6A634}" type="presOf" srcId="{C61E02F9-7985-48DE-9A8E-931F75A0C28F}" destId="{D4BD544D-B621-4E84-BC41-76805BF8F94E}" srcOrd="0" destOrd="0" presId="urn:microsoft.com/office/officeart/2018/2/layout/IconCircleList"/>
    <dgm:cxn modelId="{78C9CDB0-C578-4B20-B00E-1BF69611FAB4}" type="presOf" srcId="{0EF4680C-3ADF-4C6C-9DD7-856A1DF79B05}" destId="{829E9A56-6E93-42B8-8DB2-1AD409B45775}" srcOrd="0" destOrd="0" presId="urn:microsoft.com/office/officeart/2018/2/layout/IconCircleList"/>
    <dgm:cxn modelId="{5EB0B3BD-9915-424E-A49D-920C172C3177}" type="presOf" srcId="{F9F548D7-475C-4FF4-866B-DBA74C7719DB}" destId="{22527BC4-222C-44EB-B61C-F03ACCC6A194}" srcOrd="0" destOrd="0" presId="urn:microsoft.com/office/officeart/2018/2/layout/IconCircleList"/>
    <dgm:cxn modelId="{EBC550CA-22B1-4388-B3D0-E0F4B42AC25A}" type="presOf" srcId="{F5778D1F-29F4-40D1-A65B-F1AB860421A0}" destId="{EC06CD87-4907-4757-8023-C0EA25BDD8A8}" srcOrd="0" destOrd="0" presId="urn:microsoft.com/office/officeart/2018/2/layout/IconCircleList"/>
    <dgm:cxn modelId="{01F4E4DC-11E0-41EA-90DC-D5724A275DEF}" type="presOf" srcId="{C83D35E3-ACDD-4AFB-96BF-884CB75A42B9}" destId="{4B683A5A-342C-4931-B714-8568639ECDF1}" srcOrd="0" destOrd="0" presId="urn:microsoft.com/office/officeart/2018/2/layout/IconCircleList"/>
    <dgm:cxn modelId="{F3B302FA-A609-481C-9E90-FFF852255160}" type="presOf" srcId="{F2822482-2C2D-4F33-91B8-8BCB91FA818E}" destId="{C0A8D64B-A63E-4440-98D3-00C9EC89CAE1}" srcOrd="0" destOrd="0" presId="urn:microsoft.com/office/officeart/2018/2/layout/IconCircleList"/>
    <dgm:cxn modelId="{DAFF63E3-D9C9-40BD-B335-C16D13613B44}" type="presParOf" srcId="{EC06CD87-4907-4757-8023-C0EA25BDD8A8}" destId="{06626D81-016D-400D-A69F-4FB11C9F09F2}" srcOrd="0" destOrd="0" presId="urn:microsoft.com/office/officeart/2018/2/layout/IconCircleList"/>
    <dgm:cxn modelId="{6C2F0C08-4FD1-49C1-BF77-EB7FB401AA81}" type="presParOf" srcId="{06626D81-016D-400D-A69F-4FB11C9F09F2}" destId="{B1D67C83-612E-49DA-B826-9E380C970318}" srcOrd="0" destOrd="0" presId="urn:microsoft.com/office/officeart/2018/2/layout/IconCircleList"/>
    <dgm:cxn modelId="{1F4B4B14-5493-4793-B8B8-CBF0A973F5BF}" type="presParOf" srcId="{B1D67C83-612E-49DA-B826-9E380C970318}" destId="{DEF39979-A195-4FFD-A923-35907375FD5B}" srcOrd="0" destOrd="0" presId="urn:microsoft.com/office/officeart/2018/2/layout/IconCircleList"/>
    <dgm:cxn modelId="{0EC7701A-36E2-486C-92BE-4869E2C0AD11}" type="presParOf" srcId="{B1D67C83-612E-49DA-B826-9E380C970318}" destId="{0542D001-45A3-46B7-A066-502E9DAF717D}" srcOrd="1" destOrd="0" presId="urn:microsoft.com/office/officeart/2018/2/layout/IconCircleList"/>
    <dgm:cxn modelId="{3ACFEAFD-4BF3-43B3-8263-56BD1584D206}" type="presParOf" srcId="{B1D67C83-612E-49DA-B826-9E380C970318}" destId="{CD8AF773-F86D-4B65-9242-AD090FC743B2}" srcOrd="2" destOrd="0" presId="urn:microsoft.com/office/officeart/2018/2/layout/IconCircleList"/>
    <dgm:cxn modelId="{9DB73DF8-9E08-4BD9-A80D-6A387EFDBF7D}" type="presParOf" srcId="{B1D67C83-612E-49DA-B826-9E380C970318}" destId="{08150708-9682-449C-A4A4-B1713644F9A9}" srcOrd="3" destOrd="0" presId="urn:microsoft.com/office/officeart/2018/2/layout/IconCircleList"/>
    <dgm:cxn modelId="{2DD58C32-6B72-4CA3-9154-84C577E1A282}" type="presParOf" srcId="{06626D81-016D-400D-A69F-4FB11C9F09F2}" destId="{4B683A5A-342C-4931-B714-8568639ECDF1}" srcOrd="1" destOrd="0" presId="urn:microsoft.com/office/officeart/2018/2/layout/IconCircleList"/>
    <dgm:cxn modelId="{5001BE74-62DD-4D94-B6F5-556519C1C4A1}" type="presParOf" srcId="{06626D81-016D-400D-A69F-4FB11C9F09F2}" destId="{2D991B3A-CA7E-4858-AFFC-A29CD152CA50}" srcOrd="2" destOrd="0" presId="urn:microsoft.com/office/officeart/2018/2/layout/IconCircleList"/>
    <dgm:cxn modelId="{AECB29E0-FA86-4FE3-BA08-BA0133C7FFC4}" type="presParOf" srcId="{2D991B3A-CA7E-4858-AFFC-A29CD152CA50}" destId="{D992D7D1-9BAE-4839-AEF3-A7B276EA1240}" srcOrd="0" destOrd="0" presId="urn:microsoft.com/office/officeart/2018/2/layout/IconCircleList"/>
    <dgm:cxn modelId="{48A00299-E14A-490E-BB05-211AD5DACB64}" type="presParOf" srcId="{2D991B3A-CA7E-4858-AFFC-A29CD152CA50}" destId="{43599EF3-B8F2-4EDC-A618-E8AEFBFAC18F}" srcOrd="1" destOrd="0" presId="urn:microsoft.com/office/officeart/2018/2/layout/IconCircleList"/>
    <dgm:cxn modelId="{8FEB5B7C-82EF-4D55-9836-F399F323253D}" type="presParOf" srcId="{2D991B3A-CA7E-4858-AFFC-A29CD152CA50}" destId="{324DD1B1-ABF0-49C2-BB76-CADDA299DD68}" srcOrd="2" destOrd="0" presId="urn:microsoft.com/office/officeart/2018/2/layout/IconCircleList"/>
    <dgm:cxn modelId="{BA80BA55-7C86-45FD-952D-865584A702DA}" type="presParOf" srcId="{2D991B3A-CA7E-4858-AFFC-A29CD152CA50}" destId="{22527BC4-222C-44EB-B61C-F03ACCC6A194}" srcOrd="3" destOrd="0" presId="urn:microsoft.com/office/officeart/2018/2/layout/IconCircleList"/>
    <dgm:cxn modelId="{0F0E7CE8-1CB2-4476-85DC-5B2654E1448B}" type="presParOf" srcId="{06626D81-016D-400D-A69F-4FB11C9F09F2}" destId="{52C7D3A8-9A56-4692-B78F-8652E684A34B}" srcOrd="3" destOrd="0" presId="urn:microsoft.com/office/officeart/2018/2/layout/IconCircleList"/>
    <dgm:cxn modelId="{F3717B38-208C-4E7F-A130-C5477ED37DE2}" type="presParOf" srcId="{06626D81-016D-400D-A69F-4FB11C9F09F2}" destId="{3F93D1A8-6192-4906-B952-B5D8CABDE5F1}" srcOrd="4" destOrd="0" presId="urn:microsoft.com/office/officeart/2018/2/layout/IconCircleList"/>
    <dgm:cxn modelId="{171AEC49-E6A2-4427-A1CA-0A34EF2C52D8}" type="presParOf" srcId="{3F93D1A8-6192-4906-B952-B5D8CABDE5F1}" destId="{8E198D76-DE2A-4856-8EE5-5B5328F08830}" srcOrd="0" destOrd="0" presId="urn:microsoft.com/office/officeart/2018/2/layout/IconCircleList"/>
    <dgm:cxn modelId="{6245CF82-8619-489B-B382-EC47D037A8A6}" type="presParOf" srcId="{3F93D1A8-6192-4906-B952-B5D8CABDE5F1}" destId="{74A3DAAE-0AA1-4A90-9B66-D333E9D5957E}" srcOrd="1" destOrd="0" presId="urn:microsoft.com/office/officeart/2018/2/layout/IconCircleList"/>
    <dgm:cxn modelId="{B605CA82-2E3C-40EB-8B42-47EB360C5C25}" type="presParOf" srcId="{3F93D1A8-6192-4906-B952-B5D8CABDE5F1}" destId="{F58C1913-391E-405B-A84B-40C88553F0D8}" srcOrd="2" destOrd="0" presId="urn:microsoft.com/office/officeart/2018/2/layout/IconCircleList"/>
    <dgm:cxn modelId="{23B714CE-D03C-4789-8FB6-A9CE0EB73498}" type="presParOf" srcId="{3F93D1A8-6192-4906-B952-B5D8CABDE5F1}" destId="{D4BD544D-B621-4E84-BC41-76805BF8F94E}" srcOrd="3" destOrd="0" presId="urn:microsoft.com/office/officeart/2018/2/layout/IconCircleList"/>
    <dgm:cxn modelId="{A9524900-4BA5-46DB-9F04-2A2335F1D6FA}" type="presParOf" srcId="{06626D81-016D-400D-A69F-4FB11C9F09F2}" destId="{C0A8D64B-A63E-4440-98D3-00C9EC89CAE1}" srcOrd="5" destOrd="0" presId="urn:microsoft.com/office/officeart/2018/2/layout/IconCircleList"/>
    <dgm:cxn modelId="{22A25CB8-BA04-49DB-9574-B673841BD5C4}" type="presParOf" srcId="{06626D81-016D-400D-A69F-4FB11C9F09F2}" destId="{D7982A57-07D9-4A36-9FDF-AFB86DC86996}" srcOrd="6" destOrd="0" presId="urn:microsoft.com/office/officeart/2018/2/layout/IconCircleList"/>
    <dgm:cxn modelId="{4D6C4287-85A3-40AB-9EDC-4B18776E0BF5}" type="presParOf" srcId="{D7982A57-07D9-4A36-9FDF-AFB86DC86996}" destId="{E62F9BC5-2548-4BA5-90ED-82B168E104C7}" srcOrd="0" destOrd="0" presId="urn:microsoft.com/office/officeart/2018/2/layout/IconCircleList"/>
    <dgm:cxn modelId="{6F7CE224-D287-429D-8062-56548BAE8C5A}" type="presParOf" srcId="{D7982A57-07D9-4A36-9FDF-AFB86DC86996}" destId="{F388D4B9-0230-4F66-B605-1841D357B424}" srcOrd="1" destOrd="0" presId="urn:microsoft.com/office/officeart/2018/2/layout/IconCircleList"/>
    <dgm:cxn modelId="{ADAD4250-E911-4B44-A157-6AF453A5163D}" type="presParOf" srcId="{D7982A57-07D9-4A36-9FDF-AFB86DC86996}" destId="{9D1D3B01-BEB7-4D1F-8ADE-031067813F59}" srcOrd="2" destOrd="0" presId="urn:microsoft.com/office/officeart/2018/2/layout/IconCircleList"/>
    <dgm:cxn modelId="{7F1E69E5-CCED-4FCF-BFA8-5AB218DC31FB}" type="presParOf" srcId="{D7982A57-07D9-4A36-9FDF-AFB86DC86996}" destId="{829E9A56-6E93-42B8-8DB2-1AD409B4577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39979-A195-4FFD-A923-35907375FD5B}">
      <dsp:nvSpPr>
        <dsp:cNvPr id="0" name=""/>
        <dsp:cNvSpPr/>
      </dsp:nvSpPr>
      <dsp:spPr>
        <a:xfrm>
          <a:off x="278772" y="329187"/>
          <a:ext cx="1370205" cy="137020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2D001-45A3-46B7-A066-502E9DAF717D}">
      <dsp:nvSpPr>
        <dsp:cNvPr id="0" name=""/>
        <dsp:cNvSpPr/>
      </dsp:nvSpPr>
      <dsp:spPr>
        <a:xfrm>
          <a:off x="566516" y="616930"/>
          <a:ext cx="794719" cy="7947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50708-9682-449C-A4A4-B1713644F9A9}">
      <dsp:nvSpPr>
        <dsp:cNvPr id="0" name=""/>
        <dsp:cNvSpPr/>
      </dsp:nvSpPr>
      <dsp:spPr>
        <a:xfrm>
          <a:off x="1942593" y="329187"/>
          <a:ext cx="3229769" cy="1370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Responsible Influence in Arts &amp; Culture or ‘RIAC’ to create new network of young trustees: riac-uk.org</a:t>
          </a:r>
          <a:endParaRPr lang="en-US" sz="2200" b="1" kern="1200" dirty="0"/>
        </a:p>
      </dsp:txBody>
      <dsp:txXfrm>
        <a:off x="1942593" y="329187"/>
        <a:ext cx="3229769" cy="1370205"/>
      </dsp:txXfrm>
    </dsp:sp>
    <dsp:sp modelId="{D992D7D1-9BAE-4839-AEF3-A7B276EA1240}">
      <dsp:nvSpPr>
        <dsp:cNvPr id="0" name=""/>
        <dsp:cNvSpPr/>
      </dsp:nvSpPr>
      <dsp:spPr>
        <a:xfrm>
          <a:off x="5735126" y="329187"/>
          <a:ext cx="1370205" cy="137020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99EF3-B8F2-4EDC-A618-E8AEFBFAC18F}">
      <dsp:nvSpPr>
        <dsp:cNvPr id="0" name=""/>
        <dsp:cNvSpPr/>
      </dsp:nvSpPr>
      <dsp:spPr>
        <a:xfrm>
          <a:off x="6022869" y="616930"/>
          <a:ext cx="794719" cy="7947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527BC4-222C-44EB-B61C-F03ACCC6A194}">
      <dsp:nvSpPr>
        <dsp:cNvPr id="0" name=""/>
        <dsp:cNvSpPr/>
      </dsp:nvSpPr>
      <dsp:spPr>
        <a:xfrm>
          <a:off x="7398947" y="329187"/>
          <a:ext cx="3229769" cy="1370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Mentorship of RIAC trustees to be provided by NPAC members and their contacts </a:t>
          </a:r>
          <a:endParaRPr lang="en-US" sz="2200" b="1" kern="1200" cap="all" dirty="0">
            <a:latin typeface="Calibri" panose="020F0502020204030204"/>
            <a:ea typeface="+mn-ea"/>
            <a:cs typeface="+mn-cs"/>
          </a:endParaRPr>
        </a:p>
      </dsp:txBody>
      <dsp:txXfrm>
        <a:off x="7398947" y="329187"/>
        <a:ext cx="3229769" cy="1370205"/>
      </dsp:txXfrm>
    </dsp:sp>
    <dsp:sp modelId="{8E198D76-DE2A-4856-8EE5-5B5328F08830}">
      <dsp:nvSpPr>
        <dsp:cNvPr id="0" name=""/>
        <dsp:cNvSpPr/>
      </dsp:nvSpPr>
      <dsp:spPr>
        <a:xfrm>
          <a:off x="278772" y="2395529"/>
          <a:ext cx="1370205" cy="137020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A3DAAE-0AA1-4A90-9B66-D333E9D5957E}">
      <dsp:nvSpPr>
        <dsp:cNvPr id="0" name=""/>
        <dsp:cNvSpPr/>
      </dsp:nvSpPr>
      <dsp:spPr>
        <a:xfrm>
          <a:off x="566516" y="2683273"/>
          <a:ext cx="794719" cy="7947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D544D-B621-4E84-BC41-76805BF8F94E}">
      <dsp:nvSpPr>
        <dsp:cNvPr id="0" name=""/>
        <dsp:cNvSpPr/>
      </dsp:nvSpPr>
      <dsp:spPr>
        <a:xfrm>
          <a:off x="1942593" y="2395529"/>
          <a:ext cx="3229769" cy="1370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Partner arts organisations to be identified with board needs, primarily smaller organisations</a:t>
          </a:r>
          <a:endParaRPr lang="en-US" sz="2200" b="1" kern="1200" cap="all" dirty="0">
            <a:latin typeface="Calibri" panose="020F0502020204030204"/>
            <a:ea typeface="+mn-ea"/>
            <a:cs typeface="+mn-cs"/>
          </a:endParaRPr>
        </a:p>
      </dsp:txBody>
      <dsp:txXfrm>
        <a:off x="1942593" y="2395529"/>
        <a:ext cx="3229769" cy="1370205"/>
      </dsp:txXfrm>
    </dsp:sp>
    <dsp:sp modelId="{E62F9BC5-2548-4BA5-90ED-82B168E104C7}">
      <dsp:nvSpPr>
        <dsp:cNvPr id="0" name=""/>
        <dsp:cNvSpPr/>
      </dsp:nvSpPr>
      <dsp:spPr>
        <a:xfrm>
          <a:off x="5735126" y="2395529"/>
          <a:ext cx="1370205" cy="137020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8D4B9-0230-4F66-B605-1841D357B424}">
      <dsp:nvSpPr>
        <dsp:cNvPr id="0" name=""/>
        <dsp:cNvSpPr/>
      </dsp:nvSpPr>
      <dsp:spPr>
        <a:xfrm>
          <a:off x="6022869" y="2683273"/>
          <a:ext cx="794719" cy="79471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E9A56-6E93-42B8-8DB2-1AD409B45775}">
      <dsp:nvSpPr>
        <dsp:cNvPr id="0" name=""/>
        <dsp:cNvSpPr/>
      </dsp:nvSpPr>
      <dsp:spPr>
        <a:xfrm>
          <a:off x="7398947" y="2395529"/>
          <a:ext cx="3229769" cy="1370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In time partnerships to be created with employers to identify next gen trustees</a:t>
          </a:r>
          <a:endParaRPr lang="en-US" sz="2200" b="1" kern="1200" cap="all" dirty="0">
            <a:latin typeface="Calibri" panose="020F0502020204030204"/>
            <a:ea typeface="+mn-ea"/>
            <a:cs typeface="+mn-cs"/>
          </a:endParaRPr>
        </a:p>
      </dsp:txBody>
      <dsp:txXfrm>
        <a:off x="7398947" y="2395529"/>
        <a:ext cx="3229769" cy="1370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62" tIns="49532" rIns="99062" bIns="4953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62" tIns="49532" rIns="99062" bIns="49532" rtlCol="0"/>
          <a:lstStyle>
            <a:lvl1pPr algn="r">
              <a:defRPr sz="1300"/>
            </a:lvl1pPr>
          </a:lstStyle>
          <a:p>
            <a:fld id="{752311B1-FC5F-4371-B9FD-0DF21607663B}" type="datetimeFigureOut">
              <a:rPr lang="en-GB" smtClean="0"/>
              <a:t>01/02/2023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2" tIns="49532" rIns="99062" bIns="4953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9062" tIns="49532" rIns="99062" bIns="495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9062" tIns="49532" rIns="99062" bIns="4953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62" tIns="49532" rIns="99062" bIns="49532" rtlCol="0" anchor="b"/>
          <a:lstStyle>
            <a:lvl1pPr algn="r">
              <a:defRPr sz="1300"/>
            </a:lvl1pPr>
          </a:lstStyle>
          <a:p>
            <a:fld id="{D0D31608-DC06-4370-A22B-8E70D3CC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148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31608-DC06-4370-A22B-8E70D3CC8E3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25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70B07-8867-4317-8241-077FF441A96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958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45" tIns="99045" rIns="99045" bIns="9904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45" tIns="99045" rIns="99045" bIns="9904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45" tIns="99045" rIns="99045" bIns="990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577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B565D-C00B-0244-9AC7-BCB56DE62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6FB2F6-E115-F149-AAAC-3A98FAC85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3B11A-43D5-BB4A-99B0-FEE82752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62B56-0F26-6F4A-8FC2-447F49EB2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1921F-6222-EC40-B531-2917797A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8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49C98-17AB-344C-A298-9D72137C6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599B2-DA7F-654E-A05F-FD9187C72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11EB0-A919-E841-B764-B428989B6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68937-693D-9041-8510-ECE06D619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8C6DC-A3FF-4040-997A-78DB5D3B1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EB0146-AEE7-4943-844C-945804746E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736BFF-18ED-9147-A59E-F3F498545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0BB44-BACB-2B42-92ED-3744A70D3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6C44E-87E9-6C48-926E-63FBD4183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57430-A3C7-F948-83E8-EFC20EEB1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03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D65B9-9922-D34C-9472-58C052345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72FE1-F348-0C4E-A21D-CF7C856AB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3AA20-6E01-C344-ABAC-C0DD13208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9D627-C236-F645-910D-A412FE2B6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07C14-5D19-284D-9FEE-CFCF7C978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9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ED9A-7651-6648-B395-57076B4EC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473B7-96A2-2849-BA5A-D6EAFD53D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2AC14-435E-A84D-B30D-B468404F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62E97-DACD-314F-999C-A7BF7688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51B0B-F779-494F-861A-982A776FC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9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FB929-D761-8F49-83D3-AC36C125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669DB-025F-F44A-96D1-36E7F876E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AD3535-6401-E94B-99EE-F216132E3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D3D60F-8C36-BF49-A172-61E5DBB3E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37814-63CD-7E42-9EE4-2F977A782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70EA85-685C-DD4A-80E6-B76D8D36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4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64FD8-D471-B148-8D84-6295F240D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77258-1595-C646-A0B2-EDEC22758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886587-80F6-6D4E-BD63-0B3A918A2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1AD4E-31BF-9742-ACC7-2E70B63392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EE8063-F1B8-0B4B-B495-0A7F897D2B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5AA0F7-E2FF-CD40-8678-4A4AFBB02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B5504-7946-024D-BBFB-338E5A8E7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CE6026-0B45-6C4A-BB7E-8047C89CD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5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0C98-06D8-8E47-BF50-79E7AA2B3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CC645-85D0-0A42-B7EE-D3BCD1FA5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F7F225-3968-1044-8873-00BBDFE88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085189-306F-9845-9005-20F9A75F6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32A958-EDD8-2A44-ADF3-3C44E69B0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1D0262-6783-C84E-9C10-BA9332315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CA9D4-6F57-0843-AD48-31117E160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39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326B-E323-9E49-9350-8CEF2FFEC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65BBE-7369-4E46-81D7-6CB4841D1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70B266-4E8A-1040-B182-2A0CDFF741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EF344-84EA-D34E-B8B8-CBDC07E2B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413B52-8A36-2A41-BAE3-E67198C15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CA5B8-259C-E84C-980E-76B98E6F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6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685CC-A7E9-E44F-A33D-AE94BBFCF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8CD5E4-7B3E-8941-A18B-30FFDF510D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944B76-3193-1247-9656-29D9B3F40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1DE12-E9D1-634D-9193-EBDE9D8B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32143-1EC2-B94F-83E4-306DF8171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1567C-3512-244B-9FDD-BB4774AD2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54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E8D0D8-A02A-C343-B69C-44596FFC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D0C52-0FB0-A743-A53C-5D1662712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B658D-A1E8-BE47-88C1-14A0353EB3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0EBDD-5AC6-8E48-AF90-F760E65D925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09B7E-5216-0F44-9367-5326F8F44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E8626-DCC1-884D-A909-7289D7AAF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BD025-AA61-4B4E-93DF-ED91B24BC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7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080AD7-C106-EC4B-83FF-D9B8A1555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98" y="-657410"/>
            <a:ext cx="5992663" cy="84803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98921D-1B7E-4DB3-AC8E-62C5B08217CB}"/>
              </a:ext>
            </a:extLst>
          </p:cNvPr>
          <p:cNvSpPr txBox="1"/>
          <p:nvPr/>
        </p:nvSpPr>
        <p:spPr>
          <a:xfrm>
            <a:off x="7171633" y="1937888"/>
            <a:ext cx="447493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Sir Vernon Ellis</a:t>
            </a:r>
          </a:p>
          <a:p>
            <a:endParaRPr lang="en-US" sz="3800" dirty="0">
              <a:solidFill>
                <a:srgbClr val="7F7F6B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  <a:p>
            <a:r>
              <a:rPr lang="en-US" sz="38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Arts Philanthropy</a:t>
            </a:r>
          </a:p>
        </p:txBody>
      </p:sp>
    </p:spTree>
    <p:extLst>
      <p:ext uri="{BB962C8B-B14F-4D97-AF65-F5344CB8AC3E}">
        <p14:creationId xmlns:p14="http://schemas.microsoft.com/office/powerpoint/2010/main" val="413344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242067" y="5038744"/>
            <a:ext cx="2164000" cy="984845"/>
          </a:xfrm>
          <a:prstGeom prst="rect">
            <a:avLst/>
          </a:prstGeom>
          <a:noFill/>
          <a:ln>
            <a:solidFill>
              <a:srgbClr val="654D43"/>
            </a:solidFill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400" dirty="0"/>
              <a:t>Stoke Creates</a:t>
            </a:r>
          </a:p>
          <a:p>
            <a:pPr algn="ctr"/>
            <a:r>
              <a:rPr lang="en-GB" sz="2400" dirty="0"/>
              <a:t>Made in Stoke</a:t>
            </a:r>
            <a:endParaRPr sz="2400" dirty="0"/>
          </a:p>
        </p:txBody>
      </p:sp>
      <p:sp>
        <p:nvSpPr>
          <p:cNvPr id="55" name="Google Shape;55;p13"/>
          <p:cNvSpPr/>
          <p:nvPr/>
        </p:nvSpPr>
        <p:spPr>
          <a:xfrm>
            <a:off x="921933" y="2657667"/>
            <a:ext cx="9640000" cy="11084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23825" dir="37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6" name="Google Shape;56;p13"/>
          <p:cNvSpPr/>
          <p:nvPr/>
        </p:nvSpPr>
        <p:spPr>
          <a:xfrm rot="-5400000">
            <a:off x="6464465" y="2792267"/>
            <a:ext cx="2640800" cy="839200"/>
          </a:xfrm>
          <a:prstGeom prst="roundRect">
            <a:avLst>
              <a:gd name="adj" fmla="val 16667"/>
            </a:avLst>
          </a:prstGeom>
          <a:solidFill>
            <a:srgbClr val="EAD1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dirty="0"/>
              <a:t>Local delivery vehicle to receive contributions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 rot="-5400000">
            <a:off x="4950" y="2801200"/>
            <a:ext cx="3444000" cy="83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Existing local partners and philanthropists</a:t>
            </a:r>
            <a:endParaRPr sz="2400" dirty="0"/>
          </a:p>
        </p:txBody>
      </p:sp>
      <p:sp>
        <p:nvSpPr>
          <p:cNvPr id="58" name="Google Shape;58;p13"/>
          <p:cNvSpPr/>
          <p:nvPr/>
        </p:nvSpPr>
        <p:spPr>
          <a:xfrm rot="-5400000">
            <a:off x="4670683" y="2809888"/>
            <a:ext cx="3440781" cy="1322964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Enlarged group of  Stoke philanthropists</a:t>
            </a:r>
            <a:br>
              <a:rPr lang="en-GB" sz="2400" dirty="0"/>
            </a:br>
            <a:r>
              <a:rPr lang="en-GB" sz="2400" dirty="0"/>
              <a:t>(local and other)</a:t>
            </a:r>
            <a:endParaRPr sz="2400" dirty="0"/>
          </a:p>
        </p:txBody>
      </p:sp>
      <p:sp>
        <p:nvSpPr>
          <p:cNvPr id="59" name="Google Shape;59;p13"/>
          <p:cNvSpPr/>
          <p:nvPr/>
        </p:nvSpPr>
        <p:spPr>
          <a:xfrm rot="-5400000">
            <a:off x="7151454" y="2644113"/>
            <a:ext cx="4022959" cy="1072334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Increased individual support for Arts &amp; Cultural organisations</a:t>
            </a:r>
            <a:endParaRPr sz="2400" dirty="0"/>
          </a:p>
        </p:txBody>
      </p:sp>
      <p:sp>
        <p:nvSpPr>
          <p:cNvPr id="60" name="Google Shape;60;p13"/>
          <p:cNvSpPr txBox="1"/>
          <p:nvPr/>
        </p:nvSpPr>
        <p:spPr>
          <a:xfrm>
            <a:off x="196433" y="194068"/>
            <a:ext cx="3611996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2800" b="1" dirty="0"/>
              <a:t>Cultural compact led model - Stoke</a:t>
            </a:r>
            <a:endParaRPr sz="2800" b="1" dirty="0"/>
          </a:p>
        </p:txBody>
      </p:sp>
      <p:sp>
        <p:nvSpPr>
          <p:cNvPr id="61" name="Google Shape;61;p13"/>
          <p:cNvSpPr/>
          <p:nvPr/>
        </p:nvSpPr>
        <p:spPr>
          <a:xfrm>
            <a:off x="3575737" y="2312956"/>
            <a:ext cx="1962629" cy="191986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dirty="0"/>
              <a:t>Events in Stoke and London</a:t>
            </a:r>
            <a:endParaRPr sz="2400" dirty="0"/>
          </a:p>
        </p:txBody>
      </p:sp>
      <p:sp>
        <p:nvSpPr>
          <p:cNvPr id="62" name="Google Shape;62;p13"/>
          <p:cNvSpPr txBox="1"/>
          <p:nvPr/>
        </p:nvSpPr>
        <p:spPr>
          <a:xfrm>
            <a:off x="7052550" y="4924934"/>
            <a:ext cx="1538248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400" dirty="0">
                <a:solidFill>
                  <a:schemeClr val="dk1"/>
                </a:solidFill>
                <a:highlight>
                  <a:srgbClr val="EAD1DC"/>
                </a:highlight>
              </a:rPr>
              <a:t>Optional stage</a:t>
            </a:r>
            <a:endParaRPr sz="2400" dirty="0">
              <a:solidFill>
                <a:schemeClr val="dk1"/>
              </a:solidFill>
              <a:highlight>
                <a:srgbClr val="EAD1DC"/>
              </a:highligh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B236FE-6BED-4D4D-9E18-ABA734A03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20000">
            <a:off x="9672674" y="4330808"/>
            <a:ext cx="4383182" cy="6202756"/>
          </a:xfrm>
          <a:prstGeom prst="rect">
            <a:avLst/>
          </a:prstGeom>
        </p:spPr>
      </p:pic>
      <p:sp>
        <p:nvSpPr>
          <p:cNvPr id="4" name="Google Shape;56;p13">
            <a:extLst>
              <a:ext uri="{FF2B5EF4-FFF2-40B4-BE49-F238E27FC236}">
                <a16:creationId xmlns:a16="http://schemas.microsoft.com/office/drawing/2014/main" id="{E380E767-0B1D-9643-20A6-F3952B078AEF}"/>
              </a:ext>
            </a:extLst>
          </p:cNvPr>
          <p:cNvSpPr/>
          <p:nvPr/>
        </p:nvSpPr>
        <p:spPr>
          <a:xfrm rot="-5400000">
            <a:off x="1529580" y="2834735"/>
            <a:ext cx="2640800" cy="839200"/>
          </a:xfrm>
          <a:prstGeom prst="roundRect">
            <a:avLst>
              <a:gd name="adj" fmla="val 16667"/>
            </a:avLst>
          </a:prstGeom>
          <a:solidFill>
            <a:srgbClr val="EAD1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Create Stoke wide narrative</a:t>
            </a:r>
            <a:endParaRPr sz="2400" dirty="0"/>
          </a:p>
        </p:txBody>
      </p:sp>
      <p:sp>
        <p:nvSpPr>
          <p:cNvPr id="5" name="Google Shape;65;p13">
            <a:extLst>
              <a:ext uri="{FF2B5EF4-FFF2-40B4-BE49-F238E27FC236}">
                <a16:creationId xmlns:a16="http://schemas.microsoft.com/office/drawing/2014/main" id="{DDBAAF6E-C160-226D-C655-33CD67020F27}"/>
              </a:ext>
            </a:extLst>
          </p:cNvPr>
          <p:cNvSpPr/>
          <p:nvPr/>
        </p:nvSpPr>
        <p:spPr>
          <a:xfrm rot="15183256">
            <a:off x="4865091" y="298534"/>
            <a:ext cx="684440" cy="2543285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23825" dir="37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Google Shape;61;p13">
            <a:extLst>
              <a:ext uri="{FF2B5EF4-FFF2-40B4-BE49-F238E27FC236}">
                <a16:creationId xmlns:a16="http://schemas.microsoft.com/office/drawing/2014/main" id="{D3FA1AAE-C966-75D0-F9C5-C4C60B8978B7}"/>
              </a:ext>
            </a:extLst>
          </p:cNvPr>
          <p:cNvSpPr txBox="1"/>
          <p:nvPr/>
        </p:nvSpPr>
        <p:spPr>
          <a:xfrm>
            <a:off x="1242068" y="6193092"/>
            <a:ext cx="8534230" cy="6155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400" dirty="0"/>
              <a:t>NPAC partnership, enabling and support</a:t>
            </a:r>
            <a:endParaRPr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823647" y="5210756"/>
            <a:ext cx="2911829" cy="1077178"/>
          </a:xfrm>
          <a:prstGeom prst="rect">
            <a:avLst/>
          </a:prstGeom>
          <a:noFill/>
          <a:ln>
            <a:solidFill>
              <a:srgbClr val="654D43"/>
            </a:solidFill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dirty="0"/>
              <a:t>Mayor of the West Midlands </a:t>
            </a:r>
          </a:p>
          <a:p>
            <a:pPr algn="ctr"/>
            <a:r>
              <a:rPr lang="en-GB" dirty="0"/>
              <a:t>Birmingham City Council</a:t>
            </a:r>
            <a:br>
              <a:rPr lang="en-GB" dirty="0"/>
            </a:br>
            <a:r>
              <a:rPr lang="en-GB" dirty="0"/>
              <a:t>Culture Central</a:t>
            </a:r>
          </a:p>
        </p:txBody>
      </p:sp>
      <p:sp>
        <p:nvSpPr>
          <p:cNvPr id="55" name="Google Shape;55;p13"/>
          <p:cNvSpPr/>
          <p:nvPr/>
        </p:nvSpPr>
        <p:spPr>
          <a:xfrm>
            <a:off x="921933" y="2657667"/>
            <a:ext cx="9640000" cy="11084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23825" dir="37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6" name="Google Shape;56;p13"/>
          <p:cNvSpPr/>
          <p:nvPr/>
        </p:nvSpPr>
        <p:spPr>
          <a:xfrm rot="-5400000">
            <a:off x="6464465" y="2792267"/>
            <a:ext cx="2640800" cy="839200"/>
          </a:xfrm>
          <a:prstGeom prst="roundRect">
            <a:avLst>
              <a:gd name="adj" fmla="val 16667"/>
            </a:avLst>
          </a:prstGeom>
          <a:solidFill>
            <a:srgbClr val="EAD1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dirty="0"/>
              <a:t>Local delivery vehicle to receive contributions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 rot="-5400000">
            <a:off x="1066633" y="2711730"/>
            <a:ext cx="3444000" cy="1018141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Local Government  and cultural partners</a:t>
            </a:r>
            <a:endParaRPr sz="2400" dirty="0"/>
          </a:p>
        </p:txBody>
      </p:sp>
      <p:sp>
        <p:nvSpPr>
          <p:cNvPr id="58" name="Google Shape;58;p13"/>
          <p:cNvSpPr/>
          <p:nvPr/>
        </p:nvSpPr>
        <p:spPr>
          <a:xfrm rot="-5400000">
            <a:off x="4670684" y="2560928"/>
            <a:ext cx="3440781" cy="1322964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Networks of grassroots organisation chairs and pan region arts trustees</a:t>
            </a:r>
            <a:endParaRPr sz="2400" dirty="0"/>
          </a:p>
        </p:txBody>
      </p:sp>
      <p:sp>
        <p:nvSpPr>
          <p:cNvPr id="59" name="Google Shape;59;p13"/>
          <p:cNvSpPr/>
          <p:nvPr/>
        </p:nvSpPr>
        <p:spPr>
          <a:xfrm rot="-5400000">
            <a:off x="7151454" y="2644113"/>
            <a:ext cx="4022959" cy="1072334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Increased individual support for Arts &amp; Cultural organisations</a:t>
            </a:r>
            <a:endParaRPr sz="2400" dirty="0"/>
          </a:p>
        </p:txBody>
      </p:sp>
      <p:sp>
        <p:nvSpPr>
          <p:cNvPr id="60" name="Google Shape;60;p13"/>
          <p:cNvSpPr txBox="1"/>
          <p:nvPr/>
        </p:nvSpPr>
        <p:spPr>
          <a:xfrm>
            <a:off x="196433" y="194068"/>
            <a:ext cx="3611996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2800" b="1" dirty="0"/>
              <a:t>Local government led model - Birmingham</a:t>
            </a:r>
            <a:endParaRPr sz="2800" b="1" dirty="0"/>
          </a:p>
        </p:txBody>
      </p:sp>
      <p:sp>
        <p:nvSpPr>
          <p:cNvPr id="61" name="Google Shape;61;p13"/>
          <p:cNvSpPr/>
          <p:nvPr/>
        </p:nvSpPr>
        <p:spPr>
          <a:xfrm>
            <a:off x="3575737" y="2312956"/>
            <a:ext cx="1962629" cy="191986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dirty="0"/>
              <a:t>Launch event in Birmingham</a:t>
            </a:r>
            <a:endParaRPr dirty="0"/>
          </a:p>
        </p:txBody>
      </p:sp>
      <p:sp>
        <p:nvSpPr>
          <p:cNvPr id="62" name="Google Shape;62;p13"/>
          <p:cNvSpPr txBox="1"/>
          <p:nvPr/>
        </p:nvSpPr>
        <p:spPr>
          <a:xfrm>
            <a:off x="7052550" y="4924934"/>
            <a:ext cx="1538248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400" dirty="0">
                <a:solidFill>
                  <a:schemeClr val="dk1"/>
                </a:solidFill>
                <a:highlight>
                  <a:srgbClr val="EAD1DC"/>
                </a:highlight>
              </a:rPr>
              <a:t>Optional stage</a:t>
            </a:r>
            <a:endParaRPr sz="2400" dirty="0">
              <a:solidFill>
                <a:schemeClr val="dk1"/>
              </a:solidFill>
              <a:highlight>
                <a:srgbClr val="EAD1DC"/>
              </a:highligh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B236FE-6BED-4D4D-9E18-ABA734A03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20000">
            <a:off x="9672674" y="4330808"/>
            <a:ext cx="4383182" cy="6202756"/>
          </a:xfrm>
          <a:prstGeom prst="rect">
            <a:avLst/>
          </a:prstGeom>
        </p:spPr>
      </p:pic>
      <p:sp>
        <p:nvSpPr>
          <p:cNvPr id="6" name="Google Shape;61;p13">
            <a:extLst>
              <a:ext uri="{FF2B5EF4-FFF2-40B4-BE49-F238E27FC236}">
                <a16:creationId xmlns:a16="http://schemas.microsoft.com/office/drawing/2014/main" id="{D3FA1AAE-C966-75D0-F9C5-C4C60B8978B7}"/>
              </a:ext>
            </a:extLst>
          </p:cNvPr>
          <p:cNvSpPr txBox="1"/>
          <p:nvPr/>
        </p:nvSpPr>
        <p:spPr>
          <a:xfrm rot="16200000">
            <a:off x="-1490505" y="3005746"/>
            <a:ext cx="4022959" cy="6155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400" dirty="0"/>
              <a:t>NPAC advocacy as catalyst</a:t>
            </a:r>
            <a:endParaRPr sz="2400" dirty="0"/>
          </a:p>
        </p:txBody>
      </p:sp>
      <p:sp>
        <p:nvSpPr>
          <p:cNvPr id="2" name="Google Shape;57;p13">
            <a:extLst>
              <a:ext uri="{FF2B5EF4-FFF2-40B4-BE49-F238E27FC236}">
                <a16:creationId xmlns:a16="http://schemas.microsoft.com/office/drawing/2014/main" id="{72AE20D5-BE58-3EEF-7952-0813EC2B2CCD}"/>
              </a:ext>
            </a:extLst>
          </p:cNvPr>
          <p:cNvSpPr/>
          <p:nvPr/>
        </p:nvSpPr>
        <p:spPr>
          <a:xfrm rot="-5400000">
            <a:off x="-71489" y="2711730"/>
            <a:ext cx="3444000" cy="1018141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Initial conversations with arts organisations and their trustees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870327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BEEF92A-22A1-4B07-B95D-6FEE1B8FB5FF}"/>
              </a:ext>
            </a:extLst>
          </p:cNvPr>
          <p:cNvSpPr txBox="1"/>
          <p:nvPr/>
        </p:nvSpPr>
        <p:spPr>
          <a:xfrm>
            <a:off x="420248" y="1132630"/>
            <a:ext cx="10226876" cy="606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dirty="0">
                <a:latin typeface="Calibri" panose="020F0502020204030204" pitchFamily="34" charset="0"/>
              </a:rPr>
              <a:t>Personal connections: </a:t>
            </a:r>
            <a:r>
              <a:rPr lang="en-GB" sz="2600" dirty="0">
                <a:latin typeface="Calibri" panose="020F0502020204030204" pitchFamily="34" charset="0"/>
              </a:rPr>
              <a:t>fledgling groups have come about due to the use of personal connections and, usually, a peer to peer ask </a:t>
            </a: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dirty="0">
                <a:latin typeface="Calibri" panose="020F0502020204030204" pitchFamily="34" charset="0"/>
              </a:rPr>
              <a:t>Future recruitment: </a:t>
            </a:r>
            <a:r>
              <a:rPr lang="en-GB" sz="2600" dirty="0">
                <a:latin typeface="Calibri" panose="020F0502020204030204" pitchFamily="34" charset="0"/>
              </a:rPr>
              <a:t>in time recruitment to be broader</a:t>
            </a:r>
            <a:endParaRPr lang="en-GB" sz="2600" b="1" dirty="0">
              <a:latin typeface="Calibri" panose="020F0502020204030204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dirty="0">
                <a:latin typeface="Calibri" panose="020F0502020204030204" pitchFamily="34" charset="0"/>
              </a:rPr>
              <a:t>Partnership: </a:t>
            </a:r>
            <a:r>
              <a:rPr lang="en-GB" sz="2600" dirty="0">
                <a:latin typeface="Calibri" panose="020F0502020204030204" pitchFamily="34" charset="0"/>
              </a:rPr>
              <a:t>the broader the range and scale of the partners involved, the greater the impact of any work that's delivered </a:t>
            </a: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dirty="0">
                <a:latin typeface="Calibri" panose="020F0502020204030204" pitchFamily="34" charset="0"/>
              </a:rPr>
              <a:t>Good governance is key </a:t>
            </a:r>
            <a:r>
              <a:rPr lang="en-GB" sz="2600" dirty="0">
                <a:latin typeface="Calibri" panose="020F0502020204030204" pitchFamily="34" charset="0"/>
              </a:rPr>
              <a:t>and particularly having a </a:t>
            </a:r>
            <a:r>
              <a:rPr lang="en-GB" sz="2600" b="1" dirty="0">
                <a:latin typeface="Calibri" panose="020F0502020204030204" pitchFamily="34" charset="0"/>
              </a:rPr>
              <a:t>strong Chair </a:t>
            </a:r>
            <a:r>
              <a:rPr lang="en-GB" sz="2600" dirty="0">
                <a:latin typeface="Calibri" panose="020F0502020204030204" pitchFamily="34" charset="0"/>
              </a:rPr>
              <a:t>will provide the greatest likelihood of success</a:t>
            </a: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dirty="0">
                <a:latin typeface="Calibri" panose="020F0502020204030204" pitchFamily="34" charset="0"/>
              </a:rPr>
              <a:t>Management of different agendas </a:t>
            </a:r>
            <a:r>
              <a:rPr lang="en-GB" sz="2600" dirty="0">
                <a:latin typeface="Calibri" panose="020F0502020204030204" pitchFamily="34" charset="0"/>
              </a:rPr>
              <a:t>in each location can be challenging</a:t>
            </a: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dirty="0">
                <a:latin typeface="Calibri" panose="020F0502020204030204" pitchFamily="34" charset="0"/>
              </a:rPr>
              <a:t>Brokerage </a:t>
            </a:r>
            <a:r>
              <a:rPr lang="en-GB" sz="2600" dirty="0">
                <a:latin typeface="Calibri" panose="020F0502020204030204" pitchFamily="34" charset="0"/>
              </a:rPr>
              <a:t>is attractive to some philanthropists </a:t>
            </a: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dirty="0">
                <a:latin typeface="Calibri" panose="020F0502020204030204" pitchFamily="34" charset="0"/>
              </a:rPr>
              <a:t>Locally based leadership / administrative support </a:t>
            </a:r>
            <a:r>
              <a:rPr lang="en-GB" sz="2600" dirty="0">
                <a:latin typeface="Calibri" panose="020F0502020204030204" pitchFamily="34" charset="0"/>
              </a:rPr>
              <a:t>is required</a:t>
            </a: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dirty="0">
                <a:latin typeface="Calibri" panose="020F0502020204030204" pitchFamily="34" charset="0"/>
              </a:rPr>
              <a:t>Time: </a:t>
            </a:r>
            <a:r>
              <a:rPr lang="en-GB" sz="2600" dirty="0">
                <a:latin typeface="Calibri" panose="020F0502020204030204" pitchFamily="34" charset="0"/>
              </a:rPr>
              <a:t>the time to set up a new network should not be underestimated</a:t>
            </a: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Next steps</a:t>
            </a:r>
            <a:r>
              <a:rPr lang="en-GB" sz="26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aim to develop four new locations per year. </a:t>
            </a:r>
            <a:br>
              <a:rPr lang="en-GB" sz="18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en-GB" sz="180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5FC97C-6A76-4860-9013-DCDFE6616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20000">
            <a:off x="10356166" y="-1850642"/>
            <a:ext cx="4383182" cy="6202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68B995-B114-433E-A89A-48E14AB540EE}"/>
              </a:ext>
            </a:extLst>
          </p:cNvPr>
          <p:cNvSpPr txBox="1"/>
          <p:nvPr/>
        </p:nvSpPr>
        <p:spPr>
          <a:xfrm>
            <a:off x="408466" y="401779"/>
            <a:ext cx="8560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A place-based approach – key learnings</a:t>
            </a:r>
          </a:p>
        </p:txBody>
      </p:sp>
    </p:spTree>
    <p:extLst>
      <p:ext uri="{BB962C8B-B14F-4D97-AF65-F5344CB8AC3E}">
        <p14:creationId xmlns:p14="http://schemas.microsoft.com/office/powerpoint/2010/main" val="1532180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080AD7-C106-EC4B-83FF-D9B8A1555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20000">
            <a:off x="9133838" y="-698235"/>
            <a:ext cx="4383182" cy="6202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99093C5-381D-4872-9253-8CBF53293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1383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+mn-lt"/>
              </a:rPr>
              <a:t>Nurturing the next generation?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447542-2EDE-4E43-B6A0-D1A95764F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0154"/>
            <a:ext cx="9730563" cy="4351338"/>
          </a:xfrm>
        </p:spPr>
        <p:txBody>
          <a:bodyPr>
            <a:normAutofit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</a:rPr>
              <a:t>Several have expressed concern about identifying the </a:t>
            </a:r>
            <a:br>
              <a:rPr lang="en-GB" sz="2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</a:rPr>
              <a:t>next generation of arts supporters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</a:rPr>
              <a:t>Starting to develop a model to attract young professional </a:t>
            </a:r>
            <a:br>
              <a:rPr lang="en-GB" sz="2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2200" dirty="0">
                <a:latin typeface="Calibri" panose="020F0502020204030204" pitchFamily="34" charset="0"/>
                <a:ea typeface="Calibri" panose="020F0502020204030204" pitchFamily="34" charset="0"/>
              </a:rPr>
              <a:t>trustees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dirty="0">
                <a:latin typeface="Calibri" panose="020F0502020204030204" pitchFamily="34" charset="0"/>
              </a:rPr>
              <a:t>Focus on creating diverse pool of trustees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dirty="0">
                <a:latin typeface="Calibri" panose="020F0502020204030204" pitchFamily="34" charset="0"/>
              </a:rPr>
              <a:t>Some NPAC members have already expressed interest in mentoring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dirty="0">
                <a:latin typeface="Calibri" panose="020F0502020204030204" pitchFamily="34" charset="0"/>
              </a:rPr>
              <a:t>Young professional trustees will in time mentor their successors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dirty="0">
                <a:latin typeface="Calibri" panose="020F0502020204030204" pitchFamily="34" charset="0"/>
              </a:rPr>
              <a:t>Recruitment ideas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Partner with major employers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Link with leadership training programmes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Professional development such as the Forward Institute Fellowship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2200" dirty="0">
              <a:latin typeface="Calibri" panose="020F0502020204030204" pitchFamily="34" charset="0"/>
            </a:endParaRP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220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084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22F9423-F4B1-45D4-8445-E9991ECCB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12E050-E434-4527-8281-1B89D1770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897" y="518649"/>
            <a:ext cx="9882278" cy="1067634"/>
          </a:xfrm>
        </p:spPr>
        <p:txBody>
          <a:bodyPr anchor="ctr">
            <a:normAutofit/>
          </a:bodyPr>
          <a:lstStyle/>
          <a:p>
            <a:r>
              <a:rPr lang="en-GB" sz="2800" b="1" dirty="0">
                <a:latin typeface="+mn-lt"/>
              </a:rPr>
              <a:t>A next gen model?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628863"/>
            <a:ext cx="1128382" cy="847206"/>
            <a:chOff x="8183879" y="1000124"/>
            <a:chExt cx="1562267" cy="1172973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53F309-6262-4002-AB59-234A07060C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346748"/>
              </p:ext>
            </p:extLst>
          </p:nvPr>
        </p:nvGraphicFramePr>
        <p:xfrm>
          <a:off x="629854" y="1860604"/>
          <a:ext cx="10907490" cy="4094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EECD69B-F170-48DC-ABAB-7BAE399C1860}"/>
              </a:ext>
            </a:extLst>
          </p:cNvPr>
          <p:cNvSpPr/>
          <p:nvPr/>
        </p:nvSpPr>
        <p:spPr>
          <a:xfrm>
            <a:off x="323273" y="518649"/>
            <a:ext cx="1489624" cy="1162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D28EED7-BF79-4251-86B2-1838BA6B69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520000">
            <a:off x="-2516580" y="-1625310"/>
            <a:ext cx="4383182" cy="62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225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860000D-F47B-4629-A398-3F46EE5C2F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4" b="2640"/>
          <a:stretch/>
        </p:blipFill>
        <p:spPr bwMode="auto">
          <a:xfrm>
            <a:off x="901710" y="1099642"/>
            <a:ext cx="10868145" cy="522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A025F2-C083-4619-B187-DD3AE867D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20000">
            <a:off x="-1137505" y="4700261"/>
            <a:ext cx="4383182" cy="6202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C95967-A5F5-4B88-A8C6-59B0693FE88F}"/>
              </a:ext>
            </a:extLst>
          </p:cNvPr>
          <p:cNvSpPr txBox="1"/>
          <p:nvPr/>
        </p:nvSpPr>
        <p:spPr>
          <a:xfrm>
            <a:off x="145532" y="160938"/>
            <a:ext cx="10610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</a:rPr>
              <a:t>Turning patrons into donors</a:t>
            </a:r>
          </a:p>
        </p:txBody>
      </p:sp>
    </p:spTree>
    <p:extLst>
      <p:ext uri="{BB962C8B-B14F-4D97-AF65-F5344CB8AC3E}">
        <p14:creationId xmlns:p14="http://schemas.microsoft.com/office/powerpoint/2010/main" val="907818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9C39B0B-5A77-46BB-9A05-F6EA79A97E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3" b="-272"/>
          <a:stretch/>
        </p:blipFill>
        <p:spPr bwMode="auto">
          <a:xfrm>
            <a:off x="0" y="1033670"/>
            <a:ext cx="11816570" cy="582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A025F2-C083-4619-B187-DD3AE867D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520000">
            <a:off x="11526308" y="4374794"/>
            <a:ext cx="4383182" cy="6202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4F5B64-879A-414E-85BD-2110AC34291B}"/>
              </a:ext>
            </a:extLst>
          </p:cNvPr>
          <p:cNvSpPr txBox="1"/>
          <p:nvPr/>
        </p:nvSpPr>
        <p:spPr>
          <a:xfrm>
            <a:off x="183364" y="-5417"/>
            <a:ext cx="11904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</a:rPr>
              <a:t>Route to increased donor participation</a:t>
            </a:r>
          </a:p>
        </p:txBody>
      </p:sp>
    </p:spTree>
    <p:extLst>
      <p:ext uri="{BB962C8B-B14F-4D97-AF65-F5344CB8AC3E}">
        <p14:creationId xmlns:p14="http://schemas.microsoft.com/office/powerpoint/2010/main" val="383260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957C5-A7DE-42FD-95D7-543077B94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The case for support for the sector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C0F9E-3B58-46FF-A2D0-60ABBCD8F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spcBef>
                <a:spcPts val="0"/>
              </a:spcBef>
              <a:buNone/>
            </a:pPr>
            <a:r>
              <a:rPr lang="en-GB" sz="2400" b="1" dirty="0">
                <a:latin typeface="+mj-lt"/>
              </a:rPr>
              <a:t>“Why should philanthropists support cultural causes? What makes the arts deserving of their donations? The answer to these questions is practical and straightforward – the arts, culture and creativity change lives. They promote wellbeing, ease loneliness, and enable individuals and communities to tell their stories, among many other benefits.”</a:t>
            </a:r>
            <a:br>
              <a:rPr lang="en-GB" sz="2400" dirty="0"/>
            </a:br>
            <a:endParaRPr lang="en-GB" sz="2400" dirty="0"/>
          </a:p>
          <a:p>
            <a:pPr marL="0" indent="0" fontAlgn="base">
              <a:spcBef>
                <a:spcPts val="0"/>
              </a:spcBef>
              <a:buNone/>
            </a:pPr>
            <a:r>
              <a:rPr lang="en-GB" sz="2400" dirty="0"/>
              <a:t>Sir Nicholas Serota, Chair Arts Council England</a:t>
            </a:r>
          </a:p>
          <a:p>
            <a:pPr marL="0" indent="0" fontAlgn="base">
              <a:spcBef>
                <a:spcPts val="0"/>
              </a:spcBef>
              <a:buNone/>
            </a:pPr>
            <a:r>
              <a:rPr lang="en-GB" sz="2400" dirty="0"/>
              <a:t>March 2020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1F0FC4-683A-4D74-906A-33F117881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20000">
            <a:off x="7969549" y="3210523"/>
            <a:ext cx="4383182" cy="62027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5FF55D-B52A-4E88-A3AA-AE128419DDEC}"/>
              </a:ext>
            </a:extLst>
          </p:cNvPr>
          <p:cNvSpPr txBox="1"/>
          <p:nvPr/>
        </p:nvSpPr>
        <p:spPr>
          <a:xfrm>
            <a:off x="282610" y="5669131"/>
            <a:ext cx="68675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New Philanthropy for </a:t>
            </a:r>
          </a:p>
          <a:p>
            <a:r>
              <a:rPr lang="en-US" sz="30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Arts &amp; Culture</a:t>
            </a:r>
          </a:p>
        </p:txBody>
      </p:sp>
    </p:spTree>
    <p:extLst>
      <p:ext uri="{BB962C8B-B14F-4D97-AF65-F5344CB8AC3E}">
        <p14:creationId xmlns:p14="http://schemas.microsoft.com/office/powerpoint/2010/main" val="283678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080AD7-C106-EC4B-83FF-D9B8A1555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98" y="-657410"/>
            <a:ext cx="5992663" cy="84803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98921D-1B7E-4DB3-AC8E-62C5B08217CB}"/>
              </a:ext>
            </a:extLst>
          </p:cNvPr>
          <p:cNvSpPr txBox="1"/>
          <p:nvPr/>
        </p:nvSpPr>
        <p:spPr>
          <a:xfrm>
            <a:off x="7171633" y="1937888"/>
            <a:ext cx="44749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Anna Rowe</a:t>
            </a:r>
          </a:p>
          <a:p>
            <a:r>
              <a:rPr lang="en-US" sz="38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New Philanthropy for Arts &amp; Culture</a:t>
            </a:r>
          </a:p>
          <a:p>
            <a:endParaRPr lang="en-US" sz="3800" dirty="0">
              <a:solidFill>
                <a:srgbClr val="7F7F6B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  <a:p>
            <a:r>
              <a:rPr lang="en-US" sz="38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ABO Conference</a:t>
            </a:r>
          </a:p>
          <a:p>
            <a:r>
              <a:rPr lang="en-US" sz="38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Leeds, 2 Feb 2023</a:t>
            </a:r>
          </a:p>
        </p:txBody>
      </p:sp>
    </p:spTree>
    <p:extLst>
      <p:ext uri="{BB962C8B-B14F-4D97-AF65-F5344CB8AC3E}">
        <p14:creationId xmlns:p14="http://schemas.microsoft.com/office/powerpoint/2010/main" val="331719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848BDC-B6F3-A94A-9F71-DB781E93AA49}"/>
              </a:ext>
            </a:extLst>
          </p:cNvPr>
          <p:cNvSpPr txBox="1"/>
          <p:nvPr/>
        </p:nvSpPr>
        <p:spPr>
          <a:xfrm>
            <a:off x="272391" y="5681124"/>
            <a:ext cx="3921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New Philanthropy for Arts &amp; Culture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080AD7-C106-EC4B-83FF-D9B8A1555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20000">
            <a:off x="10564081" y="930149"/>
            <a:ext cx="4383182" cy="6202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99093C5-381D-4872-9253-8CBF53293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91" y="365125"/>
            <a:ext cx="11081409" cy="1325563"/>
          </a:xfrm>
        </p:spPr>
        <p:txBody>
          <a:bodyPr>
            <a:normAutofit/>
          </a:bodyPr>
          <a:lstStyle/>
          <a:p>
            <a:r>
              <a:rPr lang="en-GB" sz="4000" dirty="0"/>
              <a:t>NPAC Background - Understanding arts philanthropy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447542-2EDE-4E43-B6A0-D1A95764F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0967"/>
            <a:ext cx="9935817" cy="481599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evelop a new arts focused cause-related network:</a:t>
            </a:r>
          </a:p>
          <a:p>
            <a:pPr lvl="1"/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en-GB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rovide a case study into best practice for engaging and supporting philanthropists</a:t>
            </a:r>
          </a:p>
          <a:p>
            <a:pPr lvl="1"/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Create a framework for operation, and explore different membership models</a:t>
            </a:r>
          </a:p>
          <a:p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Understand philanthropists’ motivations and barriers to giving</a:t>
            </a:r>
          </a:p>
          <a:p>
            <a:pPr lvl="1"/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Research existing philanthropists’ routes to philanthropy</a:t>
            </a:r>
          </a:p>
          <a:p>
            <a:pPr lvl="1"/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Beacon research into barriers for giving</a:t>
            </a:r>
          </a:p>
          <a:p>
            <a:pPr lvl="1"/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Philanthropists’ response to COVID-19 pandemic: what can we learn?</a:t>
            </a:r>
          </a:p>
          <a:p>
            <a:r>
              <a:rPr lang="en-GB" sz="2600" dirty="0"/>
              <a:t>Beacon surveyed 1,300 HNW individuals in summer 2019</a:t>
            </a:r>
          </a:p>
          <a:p>
            <a:pPr lvl="1"/>
            <a:r>
              <a:rPr lang="en-GB" sz="2000" dirty="0"/>
              <a:t>20% of respondents identified arts and culture as one of 3 preferred areas of interest</a:t>
            </a:r>
          </a:p>
          <a:p>
            <a:pPr lvl="1"/>
            <a:r>
              <a:rPr lang="en-GB" sz="2000" dirty="0"/>
              <a:t>Both education and health attracted a higher %</a:t>
            </a:r>
          </a:p>
          <a:p>
            <a:pPr lvl="1"/>
            <a:r>
              <a:rPr lang="en-GB" sz="1900" dirty="0"/>
              <a:t>This suggests that ‘arts in education’ and ‘arts in health’ might attract additional support</a:t>
            </a:r>
          </a:p>
          <a:p>
            <a:pPr lvl="1"/>
            <a:r>
              <a:rPr lang="en-GB" sz="2000" dirty="0"/>
              <a:t>Research also confirmed the importance to donors of the impact of their philanthropy</a:t>
            </a:r>
          </a:p>
          <a:p>
            <a:pPr lvl="1"/>
            <a:endParaRPr lang="en-GB" sz="1900" dirty="0"/>
          </a:p>
          <a:p>
            <a:pPr lvl="1"/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SzPct val="100000"/>
              <a:tabLst>
                <a:tab pos="457200" algn="l"/>
              </a:tabLst>
            </a:pPr>
            <a:endParaRPr lang="en-GB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081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D20380-775D-486A-932E-DE924538CD33}"/>
              </a:ext>
            </a:extLst>
          </p:cNvPr>
          <p:cNvSpPr txBox="1"/>
          <p:nvPr/>
        </p:nvSpPr>
        <p:spPr>
          <a:xfrm>
            <a:off x="520456" y="355479"/>
            <a:ext cx="10246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ea typeface="+mj-ea"/>
                <a:cs typeface="+mj-cs"/>
              </a:rPr>
              <a:t>Impact as a unifying cause and driver of support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5E5F78-AE1D-475B-8340-9ACEF15B8378}"/>
              </a:ext>
            </a:extLst>
          </p:cNvPr>
          <p:cNvSpPr txBox="1"/>
          <p:nvPr/>
        </p:nvSpPr>
        <p:spPr>
          <a:xfrm>
            <a:off x="1573363" y="1042775"/>
            <a:ext cx="10098181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600" b="1" dirty="0">
                <a:latin typeface="+mj-lt"/>
              </a:rPr>
              <a:t>Understanding the impact of the Arts </a:t>
            </a:r>
          </a:p>
          <a:p>
            <a:pPr marL="742950" lvl="2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Initial hypothesis was that sector impact on community, wellbeing, health and education could be driver of support</a:t>
            </a:r>
          </a:p>
          <a:p>
            <a:pPr marL="742950" lvl="2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But… impact defined differently by each organisation</a:t>
            </a:r>
          </a:p>
          <a:p>
            <a:pPr marL="742950" lvl="2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40 case studies compiled from database of 150</a:t>
            </a:r>
          </a:p>
          <a:p>
            <a:pPr marL="742950" lvl="2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Clear that significant resource required to scale up activity nationally</a:t>
            </a:r>
          </a:p>
          <a:p>
            <a:pPr marL="742950" lvl="2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25252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 believe that the most effective way of leveraging a powerful narrative of the value of arts and culture is through more focused common cause networks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600" b="1" dirty="0">
                <a:latin typeface="+mj-lt"/>
              </a:rPr>
              <a:t>Creating a Cause</a:t>
            </a:r>
          </a:p>
          <a:p>
            <a:pPr marL="742950" lvl="2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</a:rPr>
              <a:t>Increased importance of a local focus (beneficiaries, supporters)</a:t>
            </a:r>
          </a:p>
          <a:p>
            <a:pPr marL="742950" lvl="2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25252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Common cause to be created around the </a:t>
            </a: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vital role of the arts and impact on creativity, economic activity, education, wellbeing, health and the community</a:t>
            </a:r>
          </a:p>
          <a:p>
            <a:pPr marL="742950" lvl="2" indent="-285750" fontAlgn="base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Particularly challenging for </a:t>
            </a:r>
            <a:r>
              <a:rPr lang="en-GB" sz="2000" dirty="0">
                <a:solidFill>
                  <a:srgbClr val="25252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smaller, under-resourced arts companies in regions where the levelling up agenda is most urgent and philanthropy is very limited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600" b="1" dirty="0">
                <a:latin typeface="+mj-lt"/>
              </a:rPr>
              <a:t>We concluded that there is potential to create a unifying cause in specific places to drive new philanthropy to support the sector in each location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GB" sz="2600" b="1" dirty="0">
              <a:latin typeface="+mj-lt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D27680-1BE1-4A83-A393-95B27A5FC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20000">
            <a:off x="-1096039" y="4366384"/>
            <a:ext cx="4383182" cy="62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74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848BDC-B6F3-A94A-9F71-DB781E93AA49}"/>
              </a:ext>
            </a:extLst>
          </p:cNvPr>
          <p:cNvSpPr txBox="1"/>
          <p:nvPr/>
        </p:nvSpPr>
        <p:spPr>
          <a:xfrm>
            <a:off x="272391" y="5681124"/>
            <a:ext cx="3921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7F7F6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New Philanthropy for Arts &amp; Culture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080AD7-C106-EC4B-83FF-D9B8A1555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20000">
            <a:off x="9133838" y="-698235"/>
            <a:ext cx="4383182" cy="6202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99093C5-381D-4872-9253-8CBF53293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NPAC current work - mobilising philanthropy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447542-2EDE-4E43-B6A0-D1A95764F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507" y="953312"/>
            <a:ext cx="9730563" cy="4908264"/>
          </a:xfrm>
        </p:spPr>
        <p:txBody>
          <a:bodyPr>
            <a:normAutofit/>
          </a:bodyPr>
          <a:lstStyle/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en-GB" sz="2200" dirty="0">
              <a:latin typeface="Calibri" panose="020F050202020403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b="1" dirty="0">
                <a:latin typeface="Calibri" panose="020F0502020204030204" pitchFamily="34" charset="0"/>
              </a:rPr>
              <a:t>Creating cause related place-based networks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Core Cities Leadership presentation opened up conversations across England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Discussions in Sunderland, Birmingham, Stoke, Hastings, Leeds, Newcastle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Different models for operation emerging, around impact of the arts in each place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b="1" dirty="0">
                <a:latin typeface="Calibri" panose="020F0502020204030204" pitchFamily="34" charset="0"/>
              </a:rPr>
              <a:t>Developing a framework for attracting the next generation of arts trustees and philanthropists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b="1" dirty="0">
                <a:latin typeface="Calibri" panose="020F0502020204030204" pitchFamily="34" charset="0"/>
              </a:rPr>
              <a:t>New funding models to drive philanthropy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NPAC work focused on development of a matched funding model for the sector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Developed a theory of change around place-based matched funding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BCG research into international case studies included several successful models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200" b="1" dirty="0">
                <a:latin typeface="Calibri" panose="020F0502020204030204" pitchFamily="34" charset="0"/>
              </a:rPr>
              <a:t>Toolkit for arts organisations new to philanthropy 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latin typeface="Calibri" panose="020F0502020204030204" pitchFamily="34" charset="0"/>
              </a:rPr>
              <a:t>artsphilanthropy.org.uk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en-GB" sz="220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7923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921933" y="2657667"/>
            <a:ext cx="9640000" cy="11084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23825" dir="37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" name="Google Shape;55;p13"/>
          <p:cNvSpPr/>
          <p:nvPr/>
        </p:nvSpPr>
        <p:spPr>
          <a:xfrm rot="-5400000">
            <a:off x="2667959" y="4879700"/>
            <a:ext cx="2640800" cy="83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/>
              <a:t>Local delivery vehicle</a:t>
            </a:r>
            <a:endParaRPr sz="2400"/>
          </a:p>
        </p:txBody>
      </p:sp>
      <p:sp>
        <p:nvSpPr>
          <p:cNvPr id="56" name="Google Shape;56;p13"/>
          <p:cNvSpPr/>
          <p:nvPr/>
        </p:nvSpPr>
        <p:spPr>
          <a:xfrm rot="-5400000">
            <a:off x="2443159" y="1420413"/>
            <a:ext cx="3090400" cy="83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Local cultural partnership</a:t>
            </a:r>
            <a:endParaRPr sz="2400" dirty="0"/>
          </a:p>
        </p:txBody>
      </p:sp>
      <p:sp>
        <p:nvSpPr>
          <p:cNvPr id="57" name="Google Shape;57;p13"/>
          <p:cNvSpPr/>
          <p:nvPr/>
        </p:nvSpPr>
        <p:spPr>
          <a:xfrm rot="-5400000">
            <a:off x="4195542" y="3009400"/>
            <a:ext cx="4473600" cy="83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Fundraising and philanthropy network created by fundraiser</a:t>
            </a:r>
            <a:endParaRPr sz="2400" dirty="0"/>
          </a:p>
        </p:txBody>
      </p:sp>
      <p:sp>
        <p:nvSpPr>
          <p:cNvPr id="58" name="Google Shape;58;p13"/>
          <p:cNvSpPr/>
          <p:nvPr/>
        </p:nvSpPr>
        <p:spPr>
          <a:xfrm rot="-5400000">
            <a:off x="6583247" y="2965613"/>
            <a:ext cx="3904677" cy="83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2400" dirty="0"/>
              <a:t>Increased funding for Arts &amp; Cultural organisations</a:t>
            </a:r>
            <a:endParaRPr sz="2400" dirty="0"/>
          </a:p>
        </p:txBody>
      </p:sp>
      <p:sp>
        <p:nvSpPr>
          <p:cNvPr id="59" name="Google Shape;59;p13"/>
          <p:cNvSpPr txBox="1"/>
          <p:nvPr/>
        </p:nvSpPr>
        <p:spPr>
          <a:xfrm>
            <a:off x="568667" y="5240101"/>
            <a:ext cx="24512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2000" dirty="0"/>
              <a:t>Sunderland Culture</a:t>
            </a:r>
            <a:endParaRPr sz="2000" dirty="0"/>
          </a:p>
        </p:txBody>
      </p:sp>
      <p:sp>
        <p:nvSpPr>
          <p:cNvPr id="60" name="Google Shape;60;p13"/>
          <p:cNvSpPr txBox="1"/>
          <p:nvPr/>
        </p:nvSpPr>
        <p:spPr>
          <a:xfrm>
            <a:off x="-91377" y="1729652"/>
            <a:ext cx="325920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000" dirty="0"/>
              <a:t>MAC Trust, </a:t>
            </a:r>
            <a:endParaRPr sz="2000" dirty="0"/>
          </a:p>
          <a:p>
            <a:pPr algn="ctr"/>
            <a:r>
              <a:rPr lang="en-GB" sz="2000" dirty="0"/>
              <a:t>Sunderland University,</a:t>
            </a:r>
            <a:endParaRPr sz="2000" dirty="0"/>
          </a:p>
          <a:p>
            <a:pPr algn="ctr"/>
            <a:r>
              <a:rPr lang="en-GB" sz="2000" dirty="0"/>
              <a:t>Sunderland City Council</a:t>
            </a:r>
            <a:endParaRPr sz="2000" dirty="0"/>
          </a:p>
        </p:txBody>
      </p:sp>
      <p:sp>
        <p:nvSpPr>
          <p:cNvPr id="61" name="Google Shape;61;p13"/>
          <p:cNvSpPr txBox="1"/>
          <p:nvPr/>
        </p:nvSpPr>
        <p:spPr>
          <a:xfrm>
            <a:off x="5468192" y="5691347"/>
            <a:ext cx="1893600" cy="98484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400" dirty="0"/>
              <a:t>NPAC support</a:t>
            </a:r>
            <a:endParaRPr sz="2400" dirty="0"/>
          </a:p>
        </p:txBody>
      </p:sp>
      <p:sp>
        <p:nvSpPr>
          <p:cNvPr id="62" name="Google Shape;62;p13"/>
          <p:cNvSpPr txBox="1"/>
          <p:nvPr/>
        </p:nvSpPr>
        <p:spPr>
          <a:xfrm>
            <a:off x="7328499" y="5307952"/>
            <a:ext cx="2670800" cy="13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000" dirty="0"/>
              <a:t>Opera Sunderland; Young Asian Voices; The Cultural Spring etc. </a:t>
            </a:r>
            <a:endParaRPr sz="2000" dirty="0"/>
          </a:p>
        </p:txBody>
      </p:sp>
      <p:sp>
        <p:nvSpPr>
          <p:cNvPr id="63" name="Google Shape;63;p13"/>
          <p:cNvSpPr txBox="1"/>
          <p:nvPr/>
        </p:nvSpPr>
        <p:spPr>
          <a:xfrm>
            <a:off x="276267" y="325297"/>
            <a:ext cx="3237468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2800" b="1" dirty="0"/>
              <a:t>Local partnership model - Sunderland</a:t>
            </a:r>
            <a:endParaRPr sz="2800" b="1" dirty="0"/>
          </a:p>
        </p:txBody>
      </p:sp>
      <p:sp>
        <p:nvSpPr>
          <p:cNvPr id="64" name="Google Shape;64;p13"/>
          <p:cNvSpPr/>
          <p:nvPr/>
        </p:nvSpPr>
        <p:spPr>
          <a:xfrm>
            <a:off x="4724192" y="1989467"/>
            <a:ext cx="744000" cy="30904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23825" dir="37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5" name="Google Shape;65;p13"/>
          <p:cNvSpPr/>
          <p:nvPr/>
        </p:nvSpPr>
        <p:spPr>
          <a:xfrm rot="10800000">
            <a:off x="2478847" y="1971147"/>
            <a:ext cx="744000" cy="30904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23825" dir="37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2DEB1B-9D74-4B89-9462-67854D78D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20000">
            <a:off x="10663691" y="-1111911"/>
            <a:ext cx="4383182" cy="62027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6" ma:contentTypeDescription="Create a new document." ma:contentTypeScope="" ma:versionID="c1e5c9811ebfe0d3a3d35ed1f7bd1a5f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dd134ac5b31ecfb0b110cec62f46b3ed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A1A789-4657-4101-A17B-796895958438}"/>
</file>

<file path=customXml/itemProps2.xml><?xml version="1.0" encoding="utf-8"?>
<ds:datastoreItem xmlns:ds="http://schemas.openxmlformats.org/officeDocument/2006/customXml" ds:itemID="{01F82D88-A33B-46CE-921B-E31E6F219A08}"/>
</file>

<file path=docProps/app.xml><?xml version="1.0" encoding="utf-8"?>
<Properties xmlns="http://schemas.openxmlformats.org/officeDocument/2006/extended-properties" xmlns:vt="http://schemas.openxmlformats.org/officeDocument/2006/docPropsVTypes">
  <TotalTime>10161</TotalTime>
  <Words>983</Words>
  <Application>Microsoft Office PowerPoint</Application>
  <PresentationFormat>Widescreen</PresentationFormat>
  <Paragraphs>118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Didot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The case for support for the sector</vt:lpstr>
      <vt:lpstr>PowerPoint Presentation</vt:lpstr>
      <vt:lpstr>NPAC Background - Understanding arts philanthropy</vt:lpstr>
      <vt:lpstr>PowerPoint Presentation</vt:lpstr>
      <vt:lpstr>NPAC current work - mobilising philanthropy</vt:lpstr>
      <vt:lpstr>PowerPoint Presentation</vt:lpstr>
      <vt:lpstr>PowerPoint Presentation</vt:lpstr>
      <vt:lpstr>PowerPoint Presentation</vt:lpstr>
      <vt:lpstr>PowerPoint Presentation</vt:lpstr>
      <vt:lpstr>Nurturing the next generation?</vt:lpstr>
      <vt:lpstr>A next gen model?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Camzilla Godzilla</dc:creator>
  <cp:lastModifiedBy>Vernon Ellis</cp:lastModifiedBy>
  <cp:revision>60</cp:revision>
  <cp:lastPrinted>2021-11-26T11:14:55Z</cp:lastPrinted>
  <dcterms:created xsi:type="dcterms:W3CDTF">2021-09-16T16:52:41Z</dcterms:created>
  <dcterms:modified xsi:type="dcterms:W3CDTF">2023-02-01T13:00:30Z</dcterms:modified>
</cp:coreProperties>
</file>