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60" r:id="rId3"/>
    <p:sldId id="256" r:id="rId4"/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C750"/>
    <a:srgbClr val="DB93B2"/>
    <a:srgbClr val="87B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345E3C-6260-420A-B7EB-27B2EB021859}" v="329" dt="2023-01-30T23:22:13.914"/>
    <p1510:client id="{66173F24-4805-2842-B0F9-E874FC183E79}" v="293" dt="2023-01-30T23:42:27.8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45" d="100"/>
          <a:sy n="45" d="100"/>
        </p:scale>
        <p:origin x="109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757E3-EBB2-FE50-605C-D7C863954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5790DC-0229-A175-695F-D45F86FB6C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1B8AF-D1FC-767A-FB12-D23902ABA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BE5C1-8CE2-F20D-0D74-DDBDD6AE8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FB9FF-A679-AB3F-953F-4937AE40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69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6C2FF-1646-BBED-F6D3-E3B5F09B6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2E540D-CEC4-F4AF-8EB1-6744C6206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ED5C1-2F9A-AEC6-5A55-02EE11959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13450-ADDF-FD55-CD7A-6AC906771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D9C3B-C526-1875-A960-622A6DFCA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21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3AF714-5EA8-817B-3C8F-8920CBE6E3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4097DD-8B13-5AF5-8E26-B63699B6B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14D17-D0D3-FA58-6DA8-7FC9B5350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E26E8-978A-3535-11E3-3B0873A41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E4FEF-00DB-94F6-B918-918E1E73D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159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70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86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44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92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62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03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3621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0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62CE3-4CD0-1741-8729-B970BA18D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ADF13-C16F-F8C0-3E14-4B29B5EB1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55CEE-B0F0-A441-86FB-4846BB197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0E916-7CBE-46BD-C31B-4BF355F03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EAF47-B586-5B9E-4D01-41CB2DF2F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233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84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07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88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DACCD-92B1-9EEE-955F-9CB3349B6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47DF5B-7370-50B8-033F-6EC26FCCE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1E001-9765-D86C-ABF9-26B384056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E6ED9-02EB-417C-6C46-40754AAA2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C2F02-E9C0-1EC3-49E0-993D59532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221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1FB84-1319-9889-B93F-9C10EBF60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DAAB8-6459-C6B2-639F-794AAEA543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A4339-5FE5-F4D6-D9C0-41CBF6B15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66DDF-0911-7DC5-7CE0-C9E0DC328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41AEB-BC30-E580-2B97-4B1929F46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DE6A5-E740-8FC4-0453-18500CFC9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51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C3120-7B86-5A2A-A64E-5A39FA8E5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B3B2BB-C466-6D2E-B0A3-7D1F0176F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57C59-72DA-818B-4EC4-D8307EC1C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1F6FE8-BC95-44FF-3A9E-583869B438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CEE21B-39CB-A640-B9BC-450135534E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464762-9A42-DCA2-A31F-1E71E6694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9CA7B1-BFBD-5B28-A6C3-A5A12255B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D9650A-84DC-25C4-9CE5-8FF941484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92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CE11E-205E-B4F7-3E22-13723F43F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419D9F-BD39-659D-6D98-13851C6C5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A6BBA-35B2-415F-D40F-BC134EBB8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6A7B15-1BBF-0746-4A0E-E504BFFAC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87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A8F63E-6A66-876D-C38B-969D63B3B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251F72-EC38-9FFA-AA50-B7667FF49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ED037-233A-0DF7-A215-49DB248B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4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FCCDD-EE88-2E7E-7B3F-B5CD3A45F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CC2D2-98F6-DFB7-5E01-03936DEC4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1463FC-88D1-5767-8537-DB6DBDEC9B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6B6050-3BEA-F3B1-580B-BB09B4994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971AFA-02F1-0B96-8616-7B4F7237E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17528-35BC-9143-BF02-53424EA12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3EA6-7939-11BA-ECAC-E7E11CCED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FB214D-D888-75F0-A304-71C0662527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88D1AD-9F44-4988-F2E5-A2857D3DF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19D48-529A-D294-1184-07BC3E40F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DA9E5F-2608-3CC5-0F3D-6D92B27F0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357369-E60D-DE0A-887D-C6264C4EB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18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68EF04-37FD-2A56-3016-7ECFD36AA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521D3-30F5-9458-7C58-3F09B8B3D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FC222-237F-EBC8-DA5D-7558A91353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562B9-DEAD-504F-AE4A-6897BC92F4D6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33536C-F20D-7E74-2FB7-90B51C4A4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2FEB5-A14F-A52A-53A9-5A7086095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0120-54E4-2F45-8725-433AAC9FE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9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39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9F21BB8-37A9-8647-0AC9-E03874F52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7106" y="2221474"/>
            <a:ext cx="9170894" cy="3036326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GB" b="1" dirty="0">
                <a:latin typeface="Gill Sans MT"/>
              </a:rPr>
              <a:t>Sam Rigby</a:t>
            </a:r>
            <a:endParaRPr lang="en-US" b="1">
              <a:ea typeface="+mn-lt"/>
              <a:cs typeface="+mn-lt"/>
            </a:endParaRPr>
          </a:p>
          <a:p>
            <a:r>
              <a:rPr lang="en-GB" i="1" dirty="0">
                <a:latin typeface="Gill Sans MT"/>
              </a:rPr>
              <a:t>Major Gifts Manager, National Theatre</a:t>
            </a:r>
            <a:endParaRPr lang="en-US" b="1">
              <a:latin typeface="Calibri" panose="020F0502020204030204"/>
              <a:cs typeface="Calibri" panose="020F0502020204030204"/>
            </a:endParaRPr>
          </a:p>
          <a:p>
            <a:r>
              <a:rPr lang="en-GB" b="1" dirty="0">
                <a:latin typeface="Gill Sans MT"/>
              </a:rPr>
              <a:t>Harriet </a:t>
            </a:r>
            <a:r>
              <a:rPr lang="en-GB" b="1" dirty="0" err="1">
                <a:latin typeface="Gill Sans MT"/>
              </a:rPr>
              <a:t>Wybor</a:t>
            </a:r>
            <a:endParaRPr lang="en-US">
              <a:ea typeface="+mn-lt"/>
              <a:cs typeface="+mn-lt"/>
            </a:endParaRPr>
          </a:p>
          <a:p>
            <a:r>
              <a:rPr lang="en-GB" i="1" dirty="0">
                <a:latin typeface="Gill Sans MT"/>
              </a:rPr>
              <a:t>General Manager, Royal Philharmonic Society</a:t>
            </a:r>
            <a:endParaRPr lang="en-GB">
              <a:cs typeface="Calibri" panose="020F0502020204030204"/>
            </a:endParaRPr>
          </a:p>
          <a:p>
            <a:r>
              <a:rPr lang="en-GB" b="1" dirty="0">
                <a:latin typeface="Gill Sans MT"/>
              </a:rPr>
              <a:t>Joe Frankland</a:t>
            </a:r>
            <a:endParaRPr lang="en-US" b="1" dirty="0">
              <a:ea typeface="+mn-lt"/>
              <a:cs typeface="+mn-lt"/>
            </a:endParaRPr>
          </a:p>
          <a:p>
            <a:r>
              <a:rPr lang="en-GB" i="1" dirty="0">
                <a:latin typeface="Gill Sans MT"/>
              </a:rPr>
              <a:t>CEO, PRS Foundation</a:t>
            </a:r>
            <a:endParaRPr lang="en-GB" dirty="0"/>
          </a:p>
          <a:p>
            <a:r>
              <a:rPr lang="en-GB" b="1" dirty="0">
                <a:latin typeface="Gill Sans MT"/>
              </a:rPr>
              <a:t>Samantha Fernando</a:t>
            </a:r>
            <a:endParaRPr lang="en-US" dirty="0">
              <a:ea typeface="+mn-lt"/>
              <a:cs typeface="+mn-lt"/>
            </a:endParaRPr>
          </a:p>
          <a:p>
            <a:r>
              <a:rPr lang="en-GB" i="1" dirty="0">
                <a:latin typeface="Gill Sans MT"/>
              </a:rPr>
              <a:t>Composer </a:t>
            </a:r>
            <a:endParaRPr lang="en-GB" dirty="0"/>
          </a:p>
          <a:p>
            <a:r>
              <a:rPr lang="en-GB" b="1" dirty="0">
                <a:latin typeface="Gill Sans MT"/>
              </a:rPr>
              <a:t>Sonia Stevenson</a:t>
            </a:r>
            <a:r>
              <a:rPr lang="en-GB" dirty="0">
                <a:latin typeface="Gill Sans MT"/>
              </a:rPr>
              <a:t> </a:t>
            </a:r>
            <a:endParaRPr lang="en-US" dirty="0">
              <a:ea typeface="+mn-lt"/>
              <a:cs typeface="+mn-lt"/>
            </a:endParaRPr>
          </a:p>
          <a:p>
            <a:r>
              <a:rPr lang="en-GB" i="1" dirty="0">
                <a:latin typeface="Gill Sans MT"/>
              </a:rPr>
              <a:t>Head of Music Patron, Sound and Music</a:t>
            </a:r>
            <a:endParaRPr lang="en-GB" dirty="0"/>
          </a:p>
          <a:p>
            <a:endParaRPr lang="en-GB" i="1" dirty="0">
              <a:latin typeface="Gill Sans MT"/>
            </a:endParaRPr>
          </a:p>
          <a:p>
            <a:endParaRPr lang="en-GB" i="1" dirty="0">
              <a:latin typeface="Gill Sans MT"/>
            </a:endParaRPr>
          </a:p>
          <a:p>
            <a:endParaRPr lang="en-GB" i="1" dirty="0">
              <a:latin typeface="Gill Sans MT"/>
            </a:endParaRPr>
          </a:p>
          <a:p>
            <a:endParaRPr lang="en-GB" i="1" dirty="0">
              <a:latin typeface="Gill Sans M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096278C-84F2-FB27-C4E3-7E8E5BC1203F}"/>
              </a:ext>
            </a:extLst>
          </p:cNvPr>
          <p:cNvSpPr>
            <a:spLocks noGrp="1"/>
          </p:cNvSpPr>
          <p:nvPr/>
        </p:nvSpPr>
        <p:spPr>
          <a:xfrm>
            <a:off x="1246094" y="950942"/>
            <a:ext cx="9485923" cy="9573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lt"/>
                <a:cs typeface="Calibri" panose="020F0502020204030204"/>
              </a:rPr>
              <a:t>UNITED: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lt"/>
                <a:cs typeface="Calibri" panose="020F0502020204030204"/>
              </a:rPr>
              <a:t> SUPPORTING NEW MUSIC</a:t>
            </a:r>
          </a:p>
        </p:txBody>
      </p:sp>
      <p:pic>
        <p:nvPicPr>
          <p:cNvPr id="9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1CD38AB5-F195-0287-26C9-AB4976CCB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63" y="1687"/>
            <a:ext cx="2152650" cy="1095375"/>
          </a:xfrm>
          <a:prstGeom prst="rect">
            <a:avLst/>
          </a:prstGeom>
        </p:spPr>
      </p:pic>
      <p:pic>
        <p:nvPicPr>
          <p:cNvPr id="11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1324398F-7FEA-CC0C-DB31-E4EF36A6A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864" y="5388909"/>
            <a:ext cx="1782296" cy="14948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0731B07-44B1-4BBE-EB70-18E79C729493}"/>
              </a:ext>
            </a:extLst>
          </p:cNvPr>
          <p:cNvSpPr txBox="1"/>
          <p:nvPr/>
        </p:nvSpPr>
        <p:spPr>
          <a:xfrm>
            <a:off x="5289177" y="6212541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Segoe UI"/>
              </a:rPr>
              <a:t>@aborchestras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Segoe UI"/>
              </a:rPr>
              <a:t>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Segoe UI"/>
              </a:rPr>
              <a:t>#abo2023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Segoe UI"/>
              </a:rPr>
              <a:t>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0CBEDC-80FB-A6EB-979C-8F13AD571D28}"/>
              </a:ext>
            </a:extLst>
          </p:cNvPr>
          <p:cNvSpPr txBox="1"/>
          <p:nvPr/>
        </p:nvSpPr>
        <p:spPr>
          <a:xfrm>
            <a:off x="-278" y="6209940"/>
            <a:ext cx="30480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ANNUAL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CONFERENCE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Leeds | 2023</a:t>
            </a:r>
          </a:p>
        </p:txBody>
      </p:sp>
    </p:spTree>
    <p:extLst>
      <p:ext uri="{BB962C8B-B14F-4D97-AF65-F5344CB8AC3E}">
        <p14:creationId xmlns:p14="http://schemas.microsoft.com/office/powerpoint/2010/main" val="116143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07AADD9-2B36-CB99-453F-1C96C0E7C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331" y="2715419"/>
            <a:ext cx="8593337" cy="142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10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2B7CC0-5804-B0E9-EBCD-F734D4D1DB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04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408B0D0-1A6C-F792-E06A-16EB970A84AC}"/>
              </a:ext>
            </a:extLst>
          </p:cNvPr>
          <p:cNvSpPr/>
          <p:nvPr/>
        </p:nvSpPr>
        <p:spPr>
          <a:xfrm>
            <a:off x="239485" y="4669971"/>
            <a:ext cx="1045029" cy="9688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61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CFDCC40-D969-B5F9-A9EC-BE37175EC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0290" y="338164"/>
            <a:ext cx="5633302" cy="4127593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3A24F121-F7F6-06C8-3857-665724432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0291" y="4470024"/>
            <a:ext cx="5633301" cy="211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8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CE5C0F79-5681-B8EF-0DEC-3516B3B614D2}"/>
              </a:ext>
            </a:extLst>
          </p:cNvPr>
          <p:cNvSpPr/>
          <p:nvPr/>
        </p:nvSpPr>
        <p:spPr>
          <a:xfrm>
            <a:off x="509828" y="3936085"/>
            <a:ext cx="2318892" cy="2384676"/>
          </a:xfrm>
          <a:prstGeom prst="flowChartConnector">
            <a:avLst/>
          </a:prstGeom>
          <a:solidFill>
            <a:srgbClr val="A57C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A12E7C0C-54ED-AE86-D325-6039517CA999}"/>
              </a:ext>
            </a:extLst>
          </p:cNvPr>
          <p:cNvSpPr/>
          <p:nvPr/>
        </p:nvSpPr>
        <p:spPr>
          <a:xfrm>
            <a:off x="1973526" y="1123812"/>
            <a:ext cx="2318892" cy="2384676"/>
          </a:xfrm>
          <a:prstGeom prst="flowChartConnector">
            <a:avLst/>
          </a:prstGeom>
          <a:solidFill>
            <a:srgbClr val="5F7B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ECF0D2-2380-453F-2850-DADF2CEB01F0}"/>
              </a:ext>
            </a:extLst>
          </p:cNvPr>
          <p:cNvSpPr txBox="1"/>
          <p:nvPr/>
        </p:nvSpPr>
        <p:spPr>
          <a:xfrm>
            <a:off x="2764316" y="1537546"/>
            <a:ext cx="610804" cy="15605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600" dirty="0">
                <a:latin typeface="circular std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78F893-C3F0-5A9E-F861-4F4BBFC837DA}"/>
              </a:ext>
            </a:extLst>
          </p:cNvPr>
          <p:cNvSpPr txBox="1"/>
          <p:nvPr/>
        </p:nvSpPr>
        <p:spPr>
          <a:xfrm>
            <a:off x="1315714" y="4483208"/>
            <a:ext cx="704039" cy="132343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8000" dirty="0">
                <a:latin typeface="circular std"/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BEA982-71A0-E505-E221-3AED2E894440}"/>
              </a:ext>
            </a:extLst>
          </p:cNvPr>
          <p:cNvSpPr txBox="1"/>
          <p:nvPr/>
        </p:nvSpPr>
        <p:spPr>
          <a:xfrm>
            <a:off x="4959883" y="1546957"/>
            <a:ext cx="6106415" cy="172354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3600" dirty="0">
                <a:latin typeface="circular std"/>
              </a:rPr>
              <a:t>Give £10 for free to a composer</a:t>
            </a:r>
          </a:p>
          <a:p>
            <a:endParaRPr lang="en-US" sz="1600" dirty="0">
              <a:latin typeface="circular std"/>
            </a:endParaRPr>
          </a:p>
          <a:p>
            <a:r>
              <a:rPr lang="en-US" sz="3600" dirty="0" err="1">
                <a:latin typeface="circular std"/>
              </a:rPr>
              <a:t>www.musicpatron.com</a:t>
            </a:r>
            <a:r>
              <a:rPr lang="en-US" sz="3600" dirty="0">
                <a:latin typeface="circular std"/>
              </a:rPr>
              <a:t>/abo</a:t>
            </a: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8F8577-AC4A-4075-7FFA-5AE1CC147FD9}"/>
              </a:ext>
            </a:extLst>
          </p:cNvPr>
          <p:cNvSpPr txBox="1"/>
          <p:nvPr/>
        </p:nvSpPr>
        <p:spPr>
          <a:xfrm>
            <a:off x="3653518" y="4117252"/>
            <a:ext cx="6895990" cy="227754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3600" dirty="0">
                <a:latin typeface="circular std"/>
              </a:rPr>
              <a:t>We’ll design a 30 day, bespoke,</a:t>
            </a:r>
          </a:p>
          <a:p>
            <a:r>
              <a:rPr lang="en-US" sz="3600" dirty="0">
                <a:latin typeface="circular std"/>
              </a:rPr>
              <a:t>digital experience for your audience</a:t>
            </a:r>
          </a:p>
          <a:p>
            <a:endParaRPr lang="en-US" sz="1600" dirty="0">
              <a:latin typeface="circular std"/>
            </a:endParaRPr>
          </a:p>
          <a:p>
            <a:r>
              <a:rPr lang="en-US" sz="3600" dirty="0">
                <a:latin typeface="circular std"/>
              </a:rPr>
              <a:t>hello@musicpatron.com</a:t>
            </a:r>
          </a:p>
          <a:p>
            <a:endParaRPr lang="en-US" dirty="0"/>
          </a:p>
        </p:txBody>
      </p: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581C6290-3BF8-3944-33BD-F99DF11DA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788" y="379456"/>
            <a:ext cx="3610423" cy="59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69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9783F16A1345B423FF307C94A636" ma:contentTypeVersion="16" ma:contentTypeDescription="Create a new document." ma:contentTypeScope="" ma:versionID="c1e5c9811ebfe0d3a3d35ed1f7bd1a5f">
  <xsd:schema xmlns:xsd="http://www.w3.org/2001/XMLSchema" xmlns:xs="http://www.w3.org/2001/XMLSchema" xmlns:p="http://schemas.microsoft.com/office/2006/metadata/properties" xmlns:ns2="3331f0b5-065f-4d19-b2cb-a4ec05f73739" xmlns:ns3="72da8360-be32-4ce8-8a8c-b1c935396eb4" targetNamespace="http://schemas.microsoft.com/office/2006/metadata/properties" ma:root="true" ma:fieldsID="dd134ac5b31ecfb0b110cec62f46b3ed" ns2:_="" ns3:_="">
    <xsd:import namespace="3331f0b5-065f-4d19-b2cb-a4ec05f73739"/>
    <xsd:import namespace="72da8360-be32-4ce8-8a8c-b1c935396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31f0b5-065f-4d19-b2cb-a4ec05f737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4bed4e-aa13-4ff6-99a1-91ce07783e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a8360-be32-4ce8-8a8c-b1c935396e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048428-bbc3-429a-b8bf-9775ca1a04b0}" ma:internalName="TaxCatchAll" ma:showField="CatchAllData" ma:web="72da8360-be32-4ce8-8a8c-b1c935396e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9EC2C05-1842-491B-A784-0DA286666E1C}"/>
</file>

<file path=customXml/itemProps2.xml><?xml version="1.0" encoding="utf-8"?>
<ds:datastoreItem xmlns:ds="http://schemas.openxmlformats.org/officeDocument/2006/customXml" ds:itemID="{80DB660F-859E-486D-8551-7E9A16864D5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circular std</vt:lpstr>
      <vt:lpstr>Gill Sans MT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Stevenson</dc:creator>
  <cp:lastModifiedBy>Emily Singh</cp:lastModifiedBy>
  <cp:revision>228</cp:revision>
  <dcterms:created xsi:type="dcterms:W3CDTF">2023-01-30T12:28:38Z</dcterms:created>
  <dcterms:modified xsi:type="dcterms:W3CDTF">2023-02-03T11:35:54Z</dcterms:modified>
</cp:coreProperties>
</file>