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7" r:id="rId2"/>
    <p:sldId id="256" r:id="rId3"/>
    <p:sldId id="292" r:id="rId4"/>
    <p:sldId id="270" r:id="rId5"/>
    <p:sldId id="274" r:id="rId6"/>
    <p:sldId id="272" r:id="rId7"/>
    <p:sldId id="271" r:id="rId8"/>
    <p:sldId id="277" r:id="rId9"/>
    <p:sldId id="273" r:id="rId10"/>
    <p:sldId id="275" r:id="rId11"/>
    <p:sldId id="276" r:id="rId12"/>
    <p:sldId id="291" r:id="rId13"/>
    <p:sldId id="283" r:id="rId14"/>
    <p:sldId id="284" r:id="rId15"/>
    <p:sldId id="285" r:id="rId16"/>
    <p:sldId id="288" r:id="rId17"/>
    <p:sldId id="286" r:id="rId18"/>
    <p:sldId id="287" r:id="rId19"/>
    <p:sldId id="293" r:id="rId20"/>
  </p:sldIdLst>
  <p:sldSz cx="12192000" cy="6858000"/>
  <p:notesSz cx="6858000" cy="9144000"/>
  <p:embeddedFontLst>
    <p:embeddedFont>
      <p:font typeface="Calibri"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XxrkeD2DKQDqMyD7xmsWe6e4t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4C82"/>
    <a:srgbClr val="231D3F"/>
    <a:srgbClr val="313D83"/>
    <a:srgbClr val="F3B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41"/>
    <p:restoredTop sz="72584"/>
  </p:normalViewPr>
  <p:slideViewPr>
    <p:cSldViewPr snapToGrid="0">
      <p:cViewPr varScale="1">
        <p:scale>
          <a:sx n="107" d="100"/>
          <a:sy n="107" d="100"/>
        </p:scale>
        <p:origin x="1648"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endParaRPr lang="en-GB"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893827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765742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39700" lvl="0" indent="0" algn="l" rtl="0">
              <a:spcBef>
                <a:spcPts val="0"/>
              </a:spcBef>
              <a:spcAft>
                <a:spcPts val="0"/>
              </a:spcAft>
              <a:buSzPts val="1400"/>
              <a:buNone/>
            </a:pPr>
            <a:r>
              <a:rPr lang="en-GB" dirty="0"/>
              <a:t>DB,  quote from intro  to report</a:t>
            </a:r>
            <a:endParaRPr dirty="0"/>
          </a:p>
        </p:txBody>
      </p:sp>
      <p:sp>
        <p:nvSpPr>
          <p:cNvPr id="131" name="Google Shape;131;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b="1" dirty="0"/>
              <a:t>14:10 – 14:18</a:t>
            </a:r>
          </a:p>
          <a:p>
            <a:pPr marL="0" lvl="0" indent="0" algn="l" rtl="0">
              <a:spcBef>
                <a:spcPts val="0"/>
              </a:spcBef>
              <a:spcAft>
                <a:spcPts val="0"/>
              </a:spcAft>
              <a:buClr>
                <a:schemeClr val="dk1"/>
              </a:buClr>
              <a:buSzPts val="1400"/>
              <a:buFont typeface="Arial"/>
              <a:buNone/>
            </a:pPr>
            <a:r>
              <a:rPr lang="en-GB" dirty="0"/>
              <a:t>Oliver</a:t>
            </a:r>
            <a:endParaRPr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37973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b="1" dirty="0"/>
              <a:t>14:18 – 14:26</a:t>
            </a:r>
          </a:p>
          <a:p>
            <a:pPr marL="0" lvl="0" indent="0" algn="l" rtl="0">
              <a:spcBef>
                <a:spcPts val="0"/>
              </a:spcBef>
              <a:spcAft>
                <a:spcPts val="0"/>
              </a:spcAft>
              <a:buClr>
                <a:schemeClr val="dk1"/>
              </a:buClr>
              <a:buSzPts val="1400"/>
              <a:buFont typeface="Arial"/>
              <a:buNone/>
            </a:pPr>
            <a:r>
              <a:rPr lang="en-GB" dirty="0"/>
              <a:t>Oliver &amp; Holli</a:t>
            </a:r>
            <a:endParaRPr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2479846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b="1" dirty="0"/>
              <a:t>14:26 – 14:34</a:t>
            </a:r>
          </a:p>
          <a:p>
            <a:pPr marL="0" lvl="0" indent="0" algn="l" rtl="0">
              <a:spcBef>
                <a:spcPts val="0"/>
              </a:spcBef>
              <a:spcAft>
                <a:spcPts val="0"/>
              </a:spcAft>
              <a:buClr>
                <a:schemeClr val="dk1"/>
              </a:buClr>
              <a:buSzPts val="1400"/>
              <a:buFont typeface="Arial"/>
              <a:buNone/>
            </a:pPr>
            <a:r>
              <a:rPr lang="en-GB" dirty="0"/>
              <a:t>Holli</a:t>
            </a:r>
            <a:endParaRPr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244490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b="1" dirty="0"/>
              <a:t>14:34 – 14:42</a:t>
            </a:r>
          </a:p>
          <a:p>
            <a:pPr marL="0" lvl="0" indent="0" algn="l" rtl="0">
              <a:spcBef>
                <a:spcPts val="0"/>
              </a:spcBef>
              <a:spcAft>
                <a:spcPts val="0"/>
              </a:spcAft>
              <a:buClr>
                <a:schemeClr val="dk1"/>
              </a:buClr>
              <a:buSzPts val="1400"/>
              <a:buFont typeface="Arial"/>
              <a:buNone/>
            </a:pPr>
            <a:r>
              <a:rPr lang="en-GB" dirty="0"/>
              <a:t>Lisa</a:t>
            </a:r>
            <a:endParaRPr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783577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b="1" dirty="0"/>
              <a:t>14:42 – 14:50</a:t>
            </a:r>
          </a:p>
          <a:p>
            <a:pPr marL="0" lvl="0" indent="0" algn="l" rtl="0">
              <a:spcBef>
                <a:spcPts val="0"/>
              </a:spcBef>
              <a:spcAft>
                <a:spcPts val="0"/>
              </a:spcAft>
              <a:buClr>
                <a:schemeClr val="dk1"/>
              </a:buClr>
              <a:buSzPts val="1400"/>
              <a:buFont typeface="Arial"/>
              <a:buNone/>
            </a:pPr>
            <a:r>
              <a:rPr lang="en-GB" b="0" dirty="0"/>
              <a:t>Abi</a:t>
            </a:r>
            <a:endParaRPr b="0"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725423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endParaRPr lang="en-GB" b="0" i="0" dirty="0">
              <a:solidFill>
                <a:srgbClr val="222222"/>
              </a:solidFill>
              <a:effectLst/>
              <a:latin typeface="Arial" panose="020B0604020202020204" pitchFamily="34" charset="0"/>
            </a:endParaRPr>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2660591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endParaRPr lang="en-GB"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45543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Panel introduce selves, with visual descriptions</a:t>
            </a:r>
            <a:endParaRPr dirty="0"/>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endParaRPr lang="en-GB" dirty="0"/>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357049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938429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860092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54327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372567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564323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587765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4"/>
          <p:cNvSpPr>
            <a:spLocks noGrp="1"/>
          </p:cNvSpPr>
          <p:nvPr>
            <p:ph type="pic" idx="2"/>
          </p:nvPr>
        </p:nvSpPr>
        <p:spPr>
          <a:xfrm>
            <a:off x="5183188" y="987425"/>
            <a:ext cx="6172200" cy="4873625"/>
          </a:xfrm>
          <a:prstGeom prst="rect">
            <a:avLst/>
          </a:prstGeom>
          <a:noFill/>
          <a:ln>
            <a:noFill/>
          </a:ln>
        </p:spPr>
      </p:sp>
      <p:sp>
        <p:nvSpPr>
          <p:cNvPr id="68" name="Google Shape;68;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C4595"/>
        </a:solidFill>
        <a:effectLst/>
      </p:bgPr>
    </p:bg>
    <p:spTree>
      <p:nvGrpSpPr>
        <p:cNvPr id="1" name="Shape 95"/>
        <p:cNvGrpSpPr/>
        <p:nvPr/>
      </p:nvGrpSpPr>
      <p:grpSpPr>
        <a:xfrm>
          <a:off x="0" y="0"/>
          <a:ext cx="0" cy="0"/>
          <a:chOff x="0" y="0"/>
          <a:chExt cx="0" cy="0"/>
        </a:xfrm>
      </p:grpSpPr>
      <p:sp>
        <p:nvSpPr>
          <p:cNvPr id="4" name="Google Shape;96;p2">
            <a:extLst>
              <a:ext uri="{FF2B5EF4-FFF2-40B4-BE49-F238E27FC236}">
                <a16:creationId xmlns:a16="http://schemas.microsoft.com/office/drawing/2014/main" id="{F4C3521D-5740-8B4A-AF45-BB46F2F4E6B3}"/>
              </a:ext>
            </a:extLst>
          </p:cNvPr>
          <p:cNvSpPr txBox="1"/>
          <p:nvPr/>
        </p:nvSpPr>
        <p:spPr>
          <a:xfrm>
            <a:off x="651887" y="4840409"/>
            <a:ext cx="10489589" cy="169273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dirty="0">
                <a:solidFill>
                  <a:schemeClr val="bg1"/>
                </a:solidFill>
              </a:rPr>
              <a:t>Diversity and inclusion in action:</a:t>
            </a:r>
          </a:p>
          <a:p>
            <a:pPr marL="0" marR="0" lvl="0" indent="0" rtl="0">
              <a:spcBef>
                <a:spcPts val="0"/>
              </a:spcBef>
              <a:spcAft>
                <a:spcPts val="0"/>
              </a:spcAft>
              <a:buNone/>
            </a:pPr>
            <a:endParaRPr lang="en-GB" sz="1000" dirty="0">
              <a:solidFill>
                <a:schemeClr val="bg1"/>
              </a:solidFill>
            </a:endParaRPr>
          </a:p>
          <a:p>
            <a:pPr marL="0" marR="0" lvl="0" indent="0" rtl="0">
              <a:spcBef>
                <a:spcPts val="0"/>
              </a:spcBef>
              <a:spcAft>
                <a:spcPts val="0"/>
              </a:spcAft>
              <a:buNone/>
            </a:pPr>
            <a:r>
              <a:rPr lang="en-GB" sz="5400" dirty="0">
                <a:solidFill>
                  <a:schemeClr val="bg1"/>
                </a:solidFill>
                <a:latin typeface="Arial"/>
                <a:ea typeface="Arial"/>
                <a:cs typeface="Arial"/>
                <a:sym typeface="Arial"/>
              </a:rPr>
              <a:t>NOYO report from the front line</a:t>
            </a:r>
            <a:endParaRPr sz="5400"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CD7CCB94-46A8-C943-BD91-FD940CE730E6}"/>
              </a:ext>
            </a:extLst>
          </p:cNvPr>
          <p:cNvPicPr>
            <a:picLocks noChangeAspect="1"/>
          </p:cNvPicPr>
          <p:nvPr/>
        </p:nvPicPr>
        <p:blipFill>
          <a:blip r:embed="rId3"/>
          <a:srcRect/>
          <a:stretch/>
        </p:blipFill>
        <p:spPr>
          <a:xfrm>
            <a:off x="754491" y="501362"/>
            <a:ext cx="5843152" cy="4133978"/>
          </a:xfrm>
          <a:prstGeom prst="rect">
            <a:avLst/>
          </a:prstGeom>
          <a:effectLst>
            <a:outerShdw blurRad="50800" dist="38100" dir="5400000" algn="t" rotWithShape="0">
              <a:prstClr val="black">
                <a:alpha val="40000"/>
              </a:prstClr>
            </a:outerShdw>
          </a:effectLst>
        </p:spPr>
      </p:pic>
      <p:pic>
        <p:nvPicPr>
          <p:cNvPr id="7" name="Google Shape;159;p11" descr="A drawing of a cartoon character&#10;&#10;Description automatically generated">
            <a:extLst>
              <a:ext uri="{FF2B5EF4-FFF2-40B4-BE49-F238E27FC236}">
                <a16:creationId xmlns:a16="http://schemas.microsoft.com/office/drawing/2014/main" id="{234D485D-4CD6-7E40-87B5-B691F42D9161}"/>
              </a:ext>
            </a:extLst>
          </p:cNvPr>
          <p:cNvPicPr preferRelativeResize="0"/>
          <p:nvPr/>
        </p:nvPicPr>
        <p:blipFill rotWithShape="1">
          <a:blip r:embed="rId4">
            <a:alphaModFix/>
          </a:blip>
          <a:srcRect t="10668" r="70176"/>
          <a:stretch/>
        </p:blipFill>
        <p:spPr>
          <a:xfrm>
            <a:off x="9956800" y="1"/>
            <a:ext cx="2235200" cy="2140758"/>
          </a:xfrm>
          <a:prstGeom prst="rect">
            <a:avLst/>
          </a:prstGeom>
          <a:noFill/>
          <a:ln>
            <a:noFill/>
          </a:ln>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playing instruments&#10;&#10;Description automatically generated with medium confidence">
            <a:extLst>
              <a:ext uri="{FF2B5EF4-FFF2-40B4-BE49-F238E27FC236}">
                <a16:creationId xmlns:a16="http://schemas.microsoft.com/office/drawing/2014/main" id="{B5F14B63-D990-2549-80CE-3FB13D7E91F2}"/>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1920471705"/>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playing instruments on a stage&#10;&#10;Description automatically generated with medium confidence">
            <a:extLst>
              <a:ext uri="{FF2B5EF4-FFF2-40B4-BE49-F238E27FC236}">
                <a16:creationId xmlns:a16="http://schemas.microsoft.com/office/drawing/2014/main" id="{DAF194D9-9A09-FE4B-B350-84D68B901DE2}"/>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232661973"/>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4C82">
            <a:alpha val="48315"/>
          </a:srgbClr>
        </a:solidFill>
        <a:effectLst/>
      </p:bgPr>
    </p:bg>
    <p:spTree>
      <p:nvGrpSpPr>
        <p:cNvPr id="1" name="Shape 132"/>
        <p:cNvGrpSpPr/>
        <p:nvPr/>
      </p:nvGrpSpPr>
      <p:grpSpPr>
        <a:xfrm>
          <a:off x="0" y="0"/>
          <a:ext cx="0" cy="0"/>
          <a:chOff x="0" y="0"/>
          <a:chExt cx="0" cy="0"/>
        </a:xfrm>
      </p:grpSpPr>
      <p:sp>
        <p:nvSpPr>
          <p:cNvPr id="133" name="Google Shape;133;p7"/>
          <p:cNvSpPr txBox="1"/>
          <p:nvPr/>
        </p:nvSpPr>
        <p:spPr>
          <a:xfrm>
            <a:off x="592638" y="1878523"/>
            <a:ext cx="11073004" cy="4524275"/>
          </a:xfrm>
          <a:prstGeom prst="rect">
            <a:avLst/>
          </a:prstGeom>
          <a:noFill/>
          <a:ln>
            <a:noFill/>
          </a:ln>
        </p:spPr>
        <p:txBody>
          <a:bodyPr spcFirstLastPara="1" wrap="square" lIns="91425" tIns="45700" rIns="91425" bIns="45700" anchor="t" anchorCtr="0">
            <a:spAutoFit/>
          </a:bodyPr>
          <a:lstStyle/>
          <a:p>
            <a:pPr lvl="0"/>
            <a:r>
              <a:rPr lang="en-US" sz="3200" dirty="0">
                <a:solidFill>
                  <a:srgbClr val="131346"/>
                </a:solidFill>
              </a:rPr>
              <a:t>This report captures the learnings of NOYO through the voices that have shaped it. We hope that NOYO musicians’ desire to share their experiences will encourage you to take it further... Because NOYO doesn’t hold all the answers. We’ve known from the start that NOYO could only ever be one piece of the puzzle. These young musicians who bring with them a bounty of talent, creativity, and opportunities for wider audience engagement, are counting on you to lay down the next piece.</a:t>
            </a:r>
            <a:endParaRPr sz="3200" dirty="0">
              <a:solidFill>
                <a:srgbClr val="131346"/>
              </a:solidFill>
            </a:endParaRPr>
          </a:p>
        </p:txBody>
      </p:sp>
      <p:pic>
        <p:nvPicPr>
          <p:cNvPr id="4" name="Google Shape;89;p1" descr="A close up of a sign&#10;&#10;Description automatically generated">
            <a:extLst>
              <a:ext uri="{FF2B5EF4-FFF2-40B4-BE49-F238E27FC236}">
                <a16:creationId xmlns:a16="http://schemas.microsoft.com/office/drawing/2014/main" id="{6EB9EE14-D17D-4941-888F-92DE00C4546F}"/>
              </a:ext>
            </a:extLst>
          </p:cNvPr>
          <p:cNvPicPr preferRelativeResize="0"/>
          <p:nvPr/>
        </p:nvPicPr>
        <p:blipFill rotWithShape="1">
          <a:blip r:embed="rId3">
            <a:alphaModFix/>
          </a:blip>
          <a:srcRect l="36096"/>
          <a:stretch/>
        </p:blipFill>
        <p:spPr>
          <a:xfrm>
            <a:off x="1898374" y="455202"/>
            <a:ext cx="2424992" cy="1217869"/>
          </a:xfrm>
          <a:prstGeom prst="rect">
            <a:avLst/>
          </a:prstGeom>
          <a:noFill/>
          <a:ln>
            <a:noFill/>
          </a:ln>
        </p:spPr>
      </p:pic>
      <p:pic>
        <p:nvPicPr>
          <p:cNvPr id="5" name="Google Shape;142;p9" descr="A close up of a sign&#10;&#10;Description automatically generated">
            <a:extLst>
              <a:ext uri="{FF2B5EF4-FFF2-40B4-BE49-F238E27FC236}">
                <a16:creationId xmlns:a16="http://schemas.microsoft.com/office/drawing/2014/main" id="{5EB92D7E-1799-2E4C-AF7E-694F6380BD2B}"/>
              </a:ext>
            </a:extLst>
          </p:cNvPr>
          <p:cNvPicPr preferRelativeResize="0"/>
          <p:nvPr/>
        </p:nvPicPr>
        <p:blipFill rotWithShape="1">
          <a:blip r:embed="rId4">
            <a:alphaModFix/>
          </a:blip>
          <a:srcRect r="66108"/>
          <a:stretch/>
        </p:blipFill>
        <p:spPr>
          <a:xfrm>
            <a:off x="652543" y="455201"/>
            <a:ext cx="1281456" cy="1217869"/>
          </a:xfrm>
          <a:prstGeom prst="rect">
            <a:avLst/>
          </a:prstGeom>
          <a:noFill/>
          <a:ln>
            <a:noFill/>
          </a:ln>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31D3F"/>
        </a:solidFill>
        <a:effectLst/>
      </p:bgPr>
    </p:bg>
    <p:spTree>
      <p:nvGrpSpPr>
        <p:cNvPr id="1" name="Shape 95"/>
        <p:cNvGrpSpPr/>
        <p:nvPr/>
      </p:nvGrpSpPr>
      <p:grpSpPr>
        <a:xfrm>
          <a:off x="0" y="0"/>
          <a:ext cx="0" cy="0"/>
          <a:chOff x="0" y="0"/>
          <a:chExt cx="0" cy="0"/>
        </a:xfrm>
      </p:grpSpPr>
      <p:sp>
        <p:nvSpPr>
          <p:cNvPr id="96" name="Google Shape;96;p2"/>
          <p:cNvSpPr txBox="1"/>
          <p:nvPr/>
        </p:nvSpPr>
        <p:spPr>
          <a:xfrm>
            <a:off x="1533450" y="2155115"/>
            <a:ext cx="9125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1. You can successfully combine inclusion with high musical expectations</a:t>
            </a:r>
            <a:endParaRPr sz="4800" b="1" dirty="0">
              <a:solidFill>
                <a:srgbClr val="94C12E"/>
              </a:solidFill>
              <a:latin typeface="Arial"/>
              <a:ea typeface="Arial"/>
              <a:cs typeface="Arial"/>
              <a:sym typeface="Arial"/>
            </a:endParaRPr>
          </a:p>
        </p:txBody>
      </p:sp>
      <p:pic>
        <p:nvPicPr>
          <p:cNvPr id="4" name="Google Shape;159;p11" descr="A drawing of a cartoon character&#10;&#10;Description automatically generated">
            <a:extLst>
              <a:ext uri="{FF2B5EF4-FFF2-40B4-BE49-F238E27FC236}">
                <a16:creationId xmlns:a16="http://schemas.microsoft.com/office/drawing/2014/main" id="{E199EC2C-DBFD-0940-BE02-6CA1C964FB60}"/>
              </a:ext>
            </a:extLst>
          </p:cNvPr>
          <p:cNvPicPr preferRelativeResize="0"/>
          <p:nvPr/>
        </p:nvPicPr>
        <p:blipFill rotWithShape="1">
          <a:blip r:embed="rId3">
            <a:alphaModFix/>
          </a:blip>
          <a:srcRect t="10668" r="70176"/>
          <a:stretch/>
        </p:blipFill>
        <p:spPr>
          <a:xfrm>
            <a:off x="9927771" y="1"/>
            <a:ext cx="2264229" cy="2168560"/>
          </a:xfrm>
          <a:prstGeom prst="rect">
            <a:avLst/>
          </a:prstGeom>
          <a:noFill/>
          <a:ln>
            <a:noFill/>
          </a:ln>
        </p:spPr>
      </p:pic>
    </p:spTree>
    <p:extLst>
      <p:ext uri="{BB962C8B-B14F-4D97-AF65-F5344CB8AC3E}">
        <p14:creationId xmlns:p14="http://schemas.microsoft.com/office/powerpoint/2010/main" val="438716834"/>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31D3F"/>
        </a:solidFill>
        <a:effectLst/>
      </p:bgPr>
    </p:bg>
    <p:spTree>
      <p:nvGrpSpPr>
        <p:cNvPr id="1" name="Shape 95"/>
        <p:cNvGrpSpPr/>
        <p:nvPr/>
      </p:nvGrpSpPr>
      <p:grpSpPr>
        <a:xfrm>
          <a:off x="0" y="0"/>
          <a:ext cx="0" cy="0"/>
          <a:chOff x="0" y="0"/>
          <a:chExt cx="0" cy="0"/>
        </a:xfrm>
      </p:grpSpPr>
      <p:sp>
        <p:nvSpPr>
          <p:cNvPr id="3" name="Google Shape;96;p2">
            <a:extLst>
              <a:ext uri="{FF2B5EF4-FFF2-40B4-BE49-F238E27FC236}">
                <a16:creationId xmlns:a16="http://schemas.microsoft.com/office/drawing/2014/main" id="{5B0C2D17-CE73-DE4B-A82D-4BB221602440}"/>
              </a:ext>
            </a:extLst>
          </p:cNvPr>
          <p:cNvSpPr txBox="1"/>
          <p:nvPr/>
        </p:nvSpPr>
        <p:spPr>
          <a:xfrm>
            <a:off x="1533450" y="2155115"/>
            <a:ext cx="9125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2. Being more musician-centred can unlock the creative power of diversity</a:t>
            </a:r>
            <a:endParaRPr sz="4800" b="1" dirty="0">
              <a:solidFill>
                <a:srgbClr val="94C12E"/>
              </a:solidFill>
              <a:latin typeface="Arial"/>
              <a:ea typeface="Arial"/>
              <a:cs typeface="Arial"/>
              <a:sym typeface="Arial"/>
            </a:endParaRPr>
          </a:p>
        </p:txBody>
      </p:sp>
      <p:pic>
        <p:nvPicPr>
          <p:cNvPr id="5" name="Google Shape;148;p10">
            <a:extLst>
              <a:ext uri="{FF2B5EF4-FFF2-40B4-BE49-F238E27FC236}">
                <a16:creationId xmlns:a16="http://schemas.microsoft.com/office/drawing/2014/main" id="{6052CC14-1090-FB4F-90C2-EC15121BDD51}"/>
              </a:ext>
            </a:extLst>
          </p:cNvPr>
          <p:cNvPicPr preferRelativeResize="0"/>
          <p:nvPr/>
        </p:nvPicPr>
        <p:blipFill>
          <a:blip r:embed="rId3">
            <a:alphaModFix/>
          </a:blip>
          <a:stretch>
            <a:fillRect/>
          </a:stretch>
        </p:blipFill>
        <p:spPr>
          <a:xfrm>
            <a:off x="8811100" y="0"/>
            <a:ext cx="2676850" cy="2676850"/>
          </a:xfrm>
          <a:prstGeom prst="rect">
            <a:avLst/>
          </a:prstGeom>
          <a:noFill/>
          <a:ln>
            <a:noFill/>
          </a:ln>
        </p:spPr>
      </p:pic>
      <p:pic>
        <p:nvPicPr>
          <p:cNvPr id="6" name="Google Shape;149;p10">
            <a:extLst>
              <a:ext uri="{FF2B5EF4-FFF2-40B4-BE49-F238E27FC236}">
                <a16:creationId xmlns:a16="http://schemas.microsoft.com/office/drawing/2014/main" id="{36A3C675-A8B7-2747-BF07-CE30FB2FB45D}"/>
              </a:ext>
            </a:extLst>
          </p:cNvPr>
          <p:cNvPicPr preferRelativeResize="0"/>
          <p:nvPr/>
        </p:nvPicPr>
        <p:blipFill>
          <a:blip r:embed="rId4">
            <a:alphaModFix/>
          </a:blip>
          <a:stretch>
            <a:fillRect/>
          </a:stretch>
        </p:blipFill>
        <p:spPr>
          <a:xfrm>
            <a:off x="9448525" y="361000"/>
            <a:ext cx="2285700" cy="2285700"/>
          </a:xfrm>
          <a:prstGeom prst="rect">
            <a:avLst/>
          </a:prstGeom>
          <a:noFill/>
          <a:ln>
            <a:noFill/>
          </a:ln>
        </p:spPr>
      </p:pic>
      <p:pic>
        <p:nvPicPr>
          <p:cNvPr id="7" name="Google Shape;150;p10">
            <a:extLst>
              <a:ext uri="{FF2B5EF4-FFF2-40B4-BE49-F238E27FC236}">
                <a16:creationId xmlns:a16="http://schemas.microsoft.com/office/drawing/2014/main" id="{44492931-DC0C-4D49-BE7F-3A45C4123726}"/>
              </a:ext>
            </a:extLst>
          </p:cNvPr>
          <p:cNvPicPr preferRelativeResize="0"/>
          <p:nvPr/>
        </p:nvPicPr>
        <p:blipFill>
          <a:blip r:embed="rId5">
            <a:alphaModFix/>
          </a:blip>
          <a:stretch>
            <a:fillRect/>
          </a:stretch>
        </p:blipFill>
        <p:spPr>
          <a:xfrm>
            <a:off x="4533175" y="5860650"/>
            <a:ext cx="2676850" cy="1367344"/>
          </a:xfrm>
          <a:prstGeom prst="rect">
            <a:avLst/>
          </a:prstGeom>
          <a:noFill/>
          <a:ln>
            <a:noFill/>
          </a:ln>
        </p:spPr>
      </p:pic>
    </p:spTree>
    <p:extLst>
      <p:ext uri="{BB962C8B-B14F-4D97-AF65-F5344CB8AC3E}">
        <p14:creationId xmlns:p14="http://schemas.microsoft.com/office/powerpoint/2010/main" val="884552946"/>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B450"/>
        </a:solidFill>
        <a:effectLst/>
      </p:bgPr>
    </p:bg>
    <p:spTree>
      <p:nvGrpSpPr>
        <p:cNvPr id="1" name="Shape 95"/>
        <p:cNvGrpSpPr/>
        <p:nvPr/>
      </p:nvGrpSpPr>
      <p:grpSpPr>
        <a:xfrm>
          <a:off x="0" y="0"/>
          <a:ext cx="0" cy="0"/>
          <a:chOff x="0" y="0"/>
          <a:chExt cx="0" cy="0"/>
        </a:xfrm>
      </p:grpSpPr>
      <p:sp>
        <p:nvSpPr>
          <p:cNvPr id="3" name="Google Shape;96;p2">
            <a:extLst>
              <a:ext uri="{FF2B5EF4-FFF2-40B4-BE49-F238E27FC236}">
                <a16:creationId xmlns:a16="http://schemas.microsoft.com/office/drawing/2014/main" id="{4F73D822-1183-364B-B292-7C79932FF6EE}"/>
              </a:ext>
            </a:extLst>
          </p:cNvPr>
          <p:cNvSpPr txBox="1"/>
          <p:nvPr/>
        </p:nvSpPr>
        <p:spPr>
          <a:xfrm>
            <a:off x="1533450" y="2155115"/>
            <a:ext cx="9125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3. Diversity and inclusion can fuel the creation of exciting new music</a:t>
            </a:r>
            <a:endParaRPr sz="4800" b="1" dirty="0">
              <a:solidFill>
                <a:srgbClr val="94C12E"/>
              </a:solidFill>
              <a:latin typeface="Arial"/>
              <a:ea typeface="Arial"/>
              <a:cs typeface="Arial"/>
              <a:sym typeface="Arial"/>
            </a:endParaRPr>
          </a:p>
        </p:txBody>
      </p:sp>
      <p:pic>
        <p:nvPicPr>
          <p:cNvPr id="5" name="Google Shape;142;p9" descr="A close up of a sign&#10;&#10;Description automatically generated">
            <a:extLst>
              <a:ext uri="{FF2B5EF4-FFF2-40B4-BE49-F238E27FC236}">
                <a16:creationId xmlns:a16="http://schemas.microsoft.com/office/drawing/2014/main" id="{98D42112-1B1D-B646-AC06-62CBC226E2DA}"/>
              </a:ext>
            </a:extLst>
          </p:cNvPr>
          <p:cNvPicPr preferRelativeResize="0"/>
          <p:nvPr/>
        </p:nvPicPr>
        <p:blipFill rotWithShape="1">
          <a:blip r:embed="rId3">
            <a:alphaModFix/>
          </a:blip>
          <a:srcRect r="66108"/>
          <a:stretch/>
        </p:blipFill>
        <p:spPr>
          <a:xfrm>
            <a:off x="0" y="-12"/>
            <a:ext cx="2057395" cy="1955305"/>
          </a:xfrm>
          <a:prstGeom prst="rect">
            <a:avLst/>
          </a:prstGeom>
          <a:noFill/>
          <a:ln>
            <a:noFill/>
          </a:ln>
        </p:spPr>
      </p:pic>
    </p:spTree>
    <p:extLst>
      <p:ext uri="{BB962C8B-B14F-4D97-AF65-F5344CB8AC3E}">
        <p14:creationId xmlns:p14="http://schemas.microsoft.com/office/powerpoint/2010/main" val="2390848525"/>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B450"/>
        </a:solidFill>
        <a:effectLst/>
      </p:bgPr>
    </p:bg>
    <p:spTree>
      <p:nvGrpSpPr>
        <p:cNvPr id="1" name="Shape 95"/>
        <p:cNvGrpSpPr/>
        <p:nvPr/>
      </p:nvGrpSpPr>
      <p:grpSpPr>
        <a:xfrm>
          <a:off x="0" y="0"/>
          <a:ext cx="0" cy="0"/>
          <a:chOff x="0" y="0"/>
          <a:chExt cx="0" cy="0"/>
        </a:xfrm>
      </p:grpSpPr>
      <p:sp>
        <p:nvSpPr>
          <p:cNvPr id="3" name="Google Shape;96;p2">
            <a:extLst>
              <a:ext uri="{FF2B5EF4-FFF2-40B4-BE49-F238E27FC236}">
                <a16:creationId xmlns:a16="http://schemas.microsoft.com/office/drawing/2014/main" id="{4F73D822-1183-364B-B292-7C79932FF6EE}"/>
              </a:ext>
            </a:extLst>
          </p:cNvPr>
          <p:cNvSpPr txBox="1"/>
          <p:nvPr/>
        </p:nvSpPr>
        <p:spPr>
          <a:xfrm>
            <a:off x="1533450" y="2155115"/>
            <a:ext cx="9125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4. Find a new audience through being more diverse and relaxed</a:t>
            </a:r>
            <a:endParaRPr sz="4800" b="1" dirty="0">
              <a:solidFill>
                <a:srgbClr val="94C12E"/>
              </a:solidFill>
              <a:latin typeface="Arial"/>
              <a:ea typeface="Arial"/>
              <a:cs typeface="Arial"/>
              <a:sym typeface="Arial"/>
            </a:endParaRPr>
          </a:p>
        </p:txBody>
      </p:sp>
      <p:pic>
        <p:nvPicPr>
          <p:cNvPr id="5" name="Google Shape;118;p6">
            <a:extLst>
              <a:ext uri="{FF2B5EF4-FFF2-40B4-BE49-F238E27FC236}">
                <a16:creationId xmlns:a16="http://schemas.microsoft.com/office/drawing/2014/main" id="{31913309-CC39-F54E-A6B3-1A09638EFE48}"/>
              </a:ext>
            </a:extLst>
          </p:cNvPr>
          <p:cNvPicPr preferRelativeResize="0"/>
          <p:nvPr/>
        </p:nvPicPr>
        <p:blipFill rotWithShape="1">
          <a:blip r:embed="rId3">
            <a:alphaModFix/>
          </a:blip>
          <a:srcRect l="14267" b="4079"/>
          <a:stretch/>
        </p:blipFill>
        <p:spPr>
          <a:xfrm>
            <a:off x="0" y="4659086"/>
            <a:ext cx="1957367" cy="2198914"/>
          </a:xfrm>
          <a:prstGeom prst="rect">
            <a:avLst/>
          </a:prstGeom>
          <a:noFill/>
          <a:ln>
            <a:noFill/>
          </a:ln>
        </p:spPr>
      </p:pic>
    </p:spTree>
    <p:extLst>
      <p:ext uri="{BB962C8B-B14F-4D97-AF65-F5344CB8AC3E}">
        <p14:creationId xmlns:p14="http://schemas.microsoft.com/office/powerpoint/2010/main" val="3762818158"/>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13D83"/>
        </a:solidFill>
        <a:effectLst/>
      </p:bgPr>
    </p:bg>
    <p:spTree>
      <p:nvGrpSpPr>
        <p:cNvPr id="1" name="Shape 95"/>
        <p:cNvGrpSpPr/>
        <p:nvPr/>
      </p:nvGrpSpPr>
      <p:grpSpPr>
        <a:xfrm>
          <a:off x="0" y="0"/>
          <a:ext cx="0" cy="0"/>
          <a:chOff x="0" y="0"/>
          <a:chExt cx="0" cy="0"/>
        </a:xfrm>
      </p:grpSpPr>
      <p:sp>
        <p:nvSpPr>
          <p:cNvPr id="3" name="Google Shape;96;p2">
            <a:extLst>
              <a:ext uri="{FF2B5EF4-FFF2-40B4-BE49-F238E27FC236}">
                <a16:creationId xmlns:a16="http://schemas.microsoft.com/office/drawing/2014/main" id="{AFFD09B6-718D-BC45-B439-E18D8DC4881E}"/>
              </a:ext>
            </a:extLst>
          </p:cNvPr>
          <p:cNvSpPr txBox="1"/>
          <p:nvPr/>
        </p:nvSpPr>
        <p:spPr>
          <a:xfrm>
            <a:off x="1533450" y="2155115"/>
            <a:ext cx="9125100"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5. Radical empathy is critical for change</a:t>
            </a:r>
            <a:endParaRPr sz="4800" b="1" dirty="0">
              <a:solidFill>
                <a:srgbClr val="94C12E"/>
              </a:solidFill>
              <a:latin typeface="Arial"/>
              <a:ea typeface="Arial"/>
              <a:cs typeface="Arial"/>
              <a:sym typeface="Arial"/>
            </a:endParaRPr>
          </a:p>
        </p:txBody>
      </p:sp>
      <p:pic>
        <p:nvPicPr>
          <p:cNvPr id="4" name="Google Shape;97;p2" descr="A close up of a logo&#10;&#10;Description automatically generated">
            <a:extLst>
              <a:ext uri="{FF2B5EF4-FFF2-40B4-BE49-F238E27FC236}">
                <a16:creationId xmlns:a16="http://schemas.microsoft.com/office/drawing/2014/main" id="{A14967BF-3583-0048-B12C-567E0AD5A70E}"/>
              </a:ext>
            </a:extLst>
          </p:cNvPr>
          <p:cNvPicPr preferRelativeResize="0"/>
          <p:nvPr/>
        </p:nvPicPr>
        <p:blipFill rotWithShape="1">
          <a:blip r:embed="rId3">
            <a:alphaModFix/>
          </a:blip>
          <a:srcRect r="66142" b="15824"/>
          <a:stretch/>
        </p:blipFill>
        <p:spPr>
          <a:xfrm>
            <a:off x="9339943" y="4446891"/>
            <a:ext cx="2482236" cy="1971047"/>
          </a:xfrm>
          <a:prstGeom prst="rect">
            <a:avLst/>
          </a:prstGeom>
          <a:noFill/>
          <a:ln>
            <a:noFill/>
          </a:ln>
        </p:spPr>
      </p:pic>
    </p:spTree>
    <p:extLst>
      <p:ext uri="{BB962C8B-B14F-4D97-AF65-F5344CB8AC3E}">
        <p14:creationId xmlns:p14="http://schemas.microsoft.com/office/powerpoint/2010/main" val="2216789799"/>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13D83"/>
        </a:solidFill>
        <a:effectLst/>
      </p:bgPr>
    </p:bg>
    <p:spTree>
      <p:nvGrpSpPr>
        <p:cNvPr id="1" name="Shape 95"/>
        <p:cNvGrpSpPr/>
        <p:nvPr/>
      </p:nvGrpSpPr>
      <p:grpSpPr>
        <a:xfrm>
          <a:off x="0" y="0"/>
          <a:ext cx="0" cy="0"/>
          <a:chOff x="0" y="0"/>
          <a:chExt cx="0" cy="0"/>
        </a:xfrm>
      </p:grpSpPr>
      <p:sp>
        <p:nvSpPr>
          <p:cNvPr id="3" name="Google Shape;96;p2">
            <a:extLst>
              <a:ext uri="{FF2B5EF4-FFF2-40B4-BE49-F238E27FC236}">
                <a16:creationId xmlns:a16="http://schemas.microsoft.com/office/drawing/2014/main" id="{DD596857-C69A-204C-B401-3CAC650559C8}"/>
              </a:ext>
            </a:extLst>
          </p:cNvPr>
          <p:cNvSpPr txBox="1"/>
          <p:nvPr/>
        </p:nvSpPr>
        <p:spPr>
          <a:xfrm>
            <a:off x="1533450" y="2155115"/>
            <a:ext cx="9125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b="1" dirty="0">
                <a:solidFill>
                  <a:srgbClr val="FDFBFD"/>
                </a:solidFill>
              </a:rPr>
              <a:t>6. We’ve got to learn from each other, and fast track inclusion</a:t>
            </a:r>
            <a:endParaRPr sz="4800" b="1" dirty="0">
              <a:solidFill>
                <a:srgbClr val="94C12E"/>
              </a:solidFill>
              <a:latin typeface="Arial"/>
              <a:ea typeface="Arial"/>
              <a:cs typeface="Arial"/>
              <a:sym typeface="Arial"/>
            </a:endParaRPr>
          </a:p>
        </p:txBody>
      </p:sp>
      <p:pic>
        <p:nvPicPr>
          <p:cNvPr id="4" name="Google Shape;134;p7" descr="A close up of a sign&#10;&#10;Description automatically generated">
            <a:extLst>
              <a:ext uri="{FF2B5EF4-FFF2-40B4-BE49-F238E27FC236}">
                <a16:creationId xmlns:a16="http://schemas.microsoft.com/office/drawing/2014/main" id="{4449D9DA-F62C-4D45-B1E4-02B046A787E0}"/>
              </a:ext>
            </a:extLst>
          </p:cNvPr>
          <p:cNvPicPr preferRelativeResize="0"/>
          <p:nvPr/>
        </p:nvPicPr>
        <p:blipFill rotWithShape="1">
          <a:blip r:embed="rId3">
            <a:alphaModFix/>
          </a:blip>
          <a:srcRect r="65502"/>
          <a:stretch/>
        </p:blipFill>
        <p:spPr>
          <a:xfrm>
            <a:off x="380603" y="270144"/>
            <a:ext cx="1469968" cy="1373755"/>
          </a:xfrm>
          <a:prstGeom prst="rect">
            <a:avLst/>
          </a:prstGeom>
          <a:noFill/>
          <a:ln>
            <a:noFill/>
          </a:ln>
        </p:spPr>
      </p:pic>
    </p:spTree>
    <p:extLst>
      <p:ext uri="{BB962C8B-B14F-4D97-AF65-F5344CB8AC3E}">
        <p14:creationId xmlns:p14="http://schemas.microsoft.com/office/powerpoint/2010/main" val="830725189"/>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C4595"/>
        </a:solidFill>
        <a:effectLst/>
      </p:bgPr>
    </p:bg>
    <p:spTree>
      <p:nvGrpSpPr>
        <p:cNvPr id="1" name="Shape 95"/>
        <p:cNvGrpSpPr/>
        <p:nvPr/>
      </p:nvGrpSpPr>
      <p:grpSpPr>
        <a:xfrm>
          <a:off x="0" y="0"/>
          <a:ext cx="0" cy="0"/>
          <a:chOff x="0" y="0"/>
          <a:chExt cx="0" cy="0"/>
        </a:xfrm>
      </p:grpSpPr>
      <p:sp>
        <p:nvSpPr>
          <p:cNvPr id="4" name="Google Shape;96;p2">
            <a:extLst>
              <a:ext uri="{FF2B5EF4-FFF2-40B4-BE49-F238E27FC236}">
                <a16:creationId xmlns:a16="http://schemas.microsoft.com/office/drawing/2014/main" id="{F4C3521D-5740-8B4A-AF45-BB46F2F4E6B3}"/>
              </a:ext>
            </a:extLst>
          </p:cNvPr>
          <p:cNvSpPr txBox="1"/>
          <p:nvPr/>
        </p:nvSpPr>
        <p:spPr>
          <a:xfrm>
            <a:off x="651887" y="4840409"/>
            <a:ext cx="10489589" cy="169273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dirty="0">
                <a:solidFill>
                  <a:schemeClr val="bg1"/>
                </a:solidFill>
              </a:rPr>
              <a:t>Download the full report from:</a:t>
            </a:r>
          </a:p>
          <a:p>
            <a:pPr marL="0" marR="0" lvl="0" indent="0" rtl="0">
              <a:spcBef>
                <a:spcPts val="0"/>
              </a:spcBef>
              <a:spcAft>
                <a:spcPts val="0"/>
              </a:spcAft>
              <a:buNone/>
            </a:pPr>
            <a:endParaRPr lang="en-GB" sz="1000" dirty="0">
              <a:solidFill>
                <a:schemeClr val="bg1"/>
              </a:solidFill>
            </a:endParaRPr>
          </a:p>
          <a:p>
            <a:pPr marL="0" marR="0" lvl="0" indent="0" rtl="0">
              <a:spcBef>
                <a:spcPts val="0"/>
              </a:spcBef>
              <a:spcAft>
                <a:spcPts val="0"/>
              </a:spcAft>
              <a:buNone/>
            </a:pPr>
            <a:r>
              <a:rPr lang="en-GB" sz="5400" dirty="0" err="1">
                <a:solidFill>
                  <a:schemeClr val="bg1"/>
                </a:solidFill>
                <a:latin typeface="Arial"/>
                <a:ea typeface="Arial"/>
                <a:cs typeface="Arial"/>
                <a:sym typeface="Arial"/>
              </a:rPr>
              <a:t>www.noyo.org.uk</a:t>
            </a:r>
            <a:r>
              <a:rPr lang="en-GB" sz="5400" dirty="0">
                <a:solidFill>
                  <a:schemeClr val="bg1"/>
                </a:solidFill>
                <a:latin typeface="Arial"/>
                <a:ea typeface="Arial"/>
                <a:cs typeface="Arial"/>
                <a:sym typeface="Arial"/>
              </a:rPr>
              <a:t>/report</a:t>
            </a:r>
            <a:endParaRPr sz="5400"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CD7CCB94-46A8-C943-BD91-FD940CE730E6}"/>
              </a:ext>
            </a:extLst>
          </p:cNvPr>
          <p:cNvPicPr>
            <a:picLocks noChangeAspect="1"/>
          </p:cNvPicPr>
          <p:nvPr/>
        </p:nvPicPr>
        <p:blipFill>
          <a:blip r:embed="rId3"/>
          <a:srcRect/>
          <a:stretch/>
        </p:blipFill>
        <p:spPr>
          <a:xfrm>
            <a:off x="754491" y="501362"/>
            <a:ext cx="5843152" cy="4133978"/>
          </a:xfrm>
          <a:prstGeom prst="rect">
            <a:avLst/>
          </a:prstGeom>
          <a:effectLst>
            <a:outerShdw blurRad="50800" dist="38100" dir="5400000" algn="t" rotWithShape="0">
              <a:prstClr val="black">
                <a:alpha val="40000"/>
              </a:prstClr>
            </a:outerShdw>
          </a:effectLst>
        </p:spPr>
      </p:pic>
      <p:pic>
        <p:nvPicPr>
          <p:cNvPr id="8" name="Picture 7" descr="A group of people playing instruments&#10;&#10;Description automatically generated with low confidence">
            <a:extLst>
              <a:ext uri="{FF2B5EF4-FFF2-40B4-BE49-F238E27FC236}">
                <a16:creationId xmlns:a16="http://schemas.microsoft.com/office/drawing/2014/main" id="{B18704C2-26D8-A64E-8605-2BE5DCBBCF48}"/>
              </a:ext>
            </a:extLst>
          </p:cNvPr>
          <p:cNvPicPr>
            <a:picLocks noChangeAspect="1"/>
          </p:cNvPicPr>
          <p:nvPr/>
        </p:nvPicPr>
        <p:blipFill>
          <a:blip r:embed="rId4"/>
          <a:stretch>
            <a:fillRect/>
          </a:stretch>
        </p:blipFill>
        <p:spPr>
          <a:xfrm rot="1132591">
            <a:off x="7916082" y="864413"/>
            <a:ext cx="2931526" cy="41339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47570047"/>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5C1E0">
            <a:alpha val="74725"/>
          </a:srgbClr>
        </a:solidFill>
        <a:effectLst/>
      </p:bgPr>
    </p:bg>
    <p:spTree>
      <p:nvGrpSpPr>
        <p:cNvPr id="1" name="Shape 88"/>
        <p:cNvGrpSpPr/>
        <p:nvPr/>
      </p:nvGrpSpPr>
      <p:grpSpPr>
        <a:xfrm>
          <a:off x="0" y="0"/>
          <a:ext cx="0" cy="0"/>
          <a:chOff x="0" y="0"/>
          <a:chExt cx="0" cy="0"/>
        </a:xfrm>
      </p:grpSpPr>
      <p:pic>
        <p:nvPicPr>
          <p:cNvPr id="89" name="Google Shape;89;p1" descr="A close up of a sign&#10;&#10;Description automatically generated"/>
          <p:cNvPicPr preferRelativeResize="0"/>
          <p:nvPr/>
        </p:nvPicPr>
        <p:blipFill rotWithShape="1">
          <a:blip r:embed="rId3">
            <a:alphaModFix/>
          </a:blip>
          <a:srcRect l="36096"/>
          <a:stretch/>
        </p:blipFill>
        <p:spPr>
          <a:xfrm>
            <a:off x="1992671" y="460420"/>
            <a:ext cx="2348833" cy="1179621"/>
          </a:xfrm>
          <a:prstGeom prst="rect">
            <a:avLst/>
          </a:prstGeom>
          <a:noFill/>
          <a:ln>
            <a:noFill/>
          </a:ln>
        </p:spPr>
      </p:pic>
      <p:sp>
        <p:nvSpPr>
          <p:cNvPr id="4" name="Google Shape;96;p2">
            <a:extLst>
              <a:ext uri="{FF2B5EF4-FFF2-40B4-BE49-F238E27FC236}">
                <a16:creationId xmlns:a16="http://schemas.microsoft.com/office/drawing/2014/main" id="{55E79BFF-630B-9742-B034-7D3589EC50C8}"/>
              </a:ext>
            </a:extLst>
          </p:cNvPr>
          <p:cNvSpPr txBox="1"/>
          <p:nvPr/>
        </p:nvSpPr>
        <p:spPr>
          <a:xfrm>
            <a:off x="617947" y="2220782"/>
            <a:ext cx="10105175" cy="3323946"/>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None/>
            </a:pPr>
            <a:r>
              <a:rPr lang="en-GB" sz="2800" dirty="0">
                <a:solidFill>
                  <a:schemeClr val="tx1">
                    <a:lumMod val="75000"/>
                    <a:lumOff val="25000"/>
                  </a:schemeClr>
                </a:solidFill>
              </a:rPr>
              <a:t>Doug Bott		-	Artistic Director, NOYO</a:t>
            </a:r>
          </a:p>
          <a:p>
            <a:pPr marL="0" marR="0" lvl="0" indent="0" rtl="0">
              <a:lnSpc>
                <a:spcPct val="150000"/>
              </a:lnSpc>
              <a:spcBef>
                <a:spcPts val="0"/>
              </a:spcBef>
              <a:spcAft>
                <a:spcPts val="0"/>
              </a:spcAft>
              <a:buNone/>
            </a:pPr>
            <a:r>
              <a:rPr lang="en-GB" sz="2800" dirty="0">
                <a:solidFill>
                  <a:schemeClr val="tx1">
                    <a:lumMod val="75000"/>
                    <a:lumOff val="25000"/>
                  </a:schemeClr>
                </a:solidFill>
              </a:rPr>
              <a:t>Holli Pandit 	-	NOYO member</a:t>
            </a:r>
          </a:p>
          <a:p>
            <a:pPr marL="0" marR="0" lvl="0" indent="0" rtl="0">
              <a:lnSpc>
                <a:spcPct val="150000"/>
              </a:lnSpc>
              <a:spcBef>
                <a:spcPts val="0"/>
              </a:spcBef>
              <a:spcAft>
                <a:spcPts val="0"/>
              </a:spcAft>
              <a:buNone/>
            </a:pPr>
            <a:r>
              <a:rPr lang="en-GB" sz="2800" dirty="0">
                <a:solidFill>
                  <a:schemeClr val="tx1">
                    <a:lumMod val="75000"/>
                    <a:lumOff val="25000"/>
                  </a:schemeClr>
                </a:solidFill>
              </a:rPr>
              <a:t>Oliver Cross	-	NOYO alumnus</a:t>
            </a:r>
          </a:p>
          <a:p>
            <a:pPr marL="0" marR="0" lvl="0" indent="0" rtl="0">
              <a:lnSpc>
                <a:spcPct val="150000"/>
              </a:lnSpc>
              <a:spcBef>
                <a:spcPts val="0"/>
              </a:spcBef>
              <a:spcAft>
                <a:spcPts val="0"/>
              </a:spcAft>
              <a:buNone/>
            </a:pPr>
            <a:r>
              <a:rPr lang="en-GB" sz="2800" dirty="0">
                <a:solidFill>
                  <a:schemeClr val="tx1">
                    <a:lumMod val="75000"/>
                    <a:lumOff val="25000"/>
                  </a:schemeClr>
                </a:solidFill>
              </a:rPr>
              <a:t>Abigail </a:t>
            </a:r>
            <a:r>
              <a:rPr lang="en-GB" sz="2800" dirty="0" err="1">
                <a:solidFill>
                  <a:schemeClr val="tx1">
                    <a:lumMod val="75000"/>
                    <a:lumOff val="25000"/>
                  </a:schemeClr>
                </a:solidFill>
              </a:rPr>
              <a:t>D'Amore</a:t>
            </a:r>
            <a:r>
              <a:rPr lang="en-GB" sz="2800" dirty="0">
                <a:solidFill>
                  <a:schemeClr val="tx1">
                    <a:lumMod val="75000"/>
                    <a:lumOff val="25000"/>
                  </a:schemeClr>
                </a:solidFill>
              </a:rPr>
              <a:t>	-	external evaluator, Sound Connections </a:t>
            </a:r>
          </a:p>
          <a:p>
            <a:pPr marL="0" marR="0" lvl="0" indent="0" rtl="0">
              <a:lnSpc>
                <a:spcPct val="150000"/>
              </a:lnSpc>
              <a:spcBef>
                <a:spcPts val="0"/>
              </a:spcBef>
              <a:spcAft>
                <a:spcPts val="0"/>
              </a:spcAft>
              <a:buNone/>
            </a:pPr>
            <a:r>
              <a:rPr lang="en-GB" sz="2800" dirty="0">
                <a:solidFill>
                  <a:schemeClr val="tx1">
                    <a:lumMod val="75000"/>
                    <a:lumOff val="25000"/>
                  </a:schemeClr>
                </a:solidFill>
              </a:rPr>
              <a:t>Lisa </a:t>
            </a:r>
            <a:r>
              <a:rPr lang="en-GB" sz="2800" dirty="0" err="1">
                <a:solidFill>
                  <a:schemeClr val="tx1">
                    <a:lumMod val="75000"/>
                    <a:lumOff val="25000"/>
                  </a:schemeClr>
                </a:solidFill>
              </a:rPr>
              <a:t>Tregale</a:t>
            </a:r>
            <a:r>
              <a:rPr lang="en-GB" sz="2800" dirty="0">
                <a:solidFill>
                  <a:schemeClr val="tx1">
                    <a:lumMod val="75000"/>
                    <a:lumOff val="25000"/>
                  </a:schemeClr>
                </a:solidFill>
              </a:rPr>
              <a:t>	-	Director, BBC NOW</a:t>
            </a:r>
            <a:endParaRPr sz="2800" dirty="0">
              <a:solidFill>
                <a:schemeClr val="tx1">
                  <a:lumMod val="75000"/>
                  <a:lumOff val="25000"/>
                </a:schemeClr>
              </a:solidFill>
              <a:latin typeface="Arial"/>
              <a:ea typeface="Arial"/>
              <a:cs typeface="Arial"/>
              <a:sym typeface="Arial"/>
            </a:endParaRPr>
          </a:p>
        </p:txBody>
      </p:sp>
      <p:pic>
        <p:nvPicPr>
          <p:cNvPr id="7" name="Google Shape;97;p2" descr="A close up of a logo&#10;&#10;Description automatically generated">
            <a:extLst>
              <a:ext uri="{FF2B5EF4-FFF2-40B4-BE49-F238E27FC236}">
                <a16:creationId xmlns:a16="http://schemas.microsoft.com/office/drawing/2014/main" id="{C013D01E-A55E-9749-BB3F-588A9E5ECA4F}"/>
              </a:ext>
            </a:extLst>
          </p:cNvPr>
          <p:cNvPicPr preferRelativeResize="0"/>
          <p:nvPr/>
        </p:nvPicPr>
        <p:blipFill rotWithShape="1">
          <a:blip r:embed="rId4">
            <a:alphaModFix/>
          </a:blip>
          <a:srcRect r="66142" b="15824"/>
          <a:stretch/>
        </p:blipFill>
        <p:spPr>
          <a:xfrm>
            <a:off x="507117" y="460420"/>
            <a:ext cx="1485554" cy="1179621"/>
          </a:xfrm>
          <a:prstGeom prst="rect">
            <a:avLst/>
          </a:prstGeom>
          <a:noFill/>
          <a:ln>
            <a:noFill/>
          </a:ln>
        </p:spPr>
      </p:pic>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C4595"/>
        </a:solidFill>
        <a:effectLst/>
      </p:bgPr>
    </p:bg>
    <p:spTree>
      <p:nvGrpSpPr>
        <p:cNvPr id="1" name="Shape 95"/>
        <p:cNvGrpSpPr/>
        <p:nvPr/>
      </p:nvGrpSpPr>
      <p:grpSpPr>
        <a:xfrm>
          <a:off x="0" y="0"/>
          <a:ext cx="0" cy="0"/>
          <a:chOff x="0" y="0"/>
          <a:chExt cx="0" cy="0"/>
        </a:xfrm>
      </p:grpSpPr>
      <p:sp>
        <p:nvSpPr>
          <p:cNvPr id="4" name="Google Shape;96;p2">
            <a:extLst>
              <a:ext uri="{FF2B5EF4-FFF2-40B4-BE49-F238E27FC236}">
                <a16:creationId xmlns:a16="http://schemas.microsoft.com/office/drawing/2014/main" id="{F4C3521D-5740-8B4A-AF45-BB46F2F4E6B3}"/>
              </a:ext>
            </a:extLst>
          </p:cNvPr>
          <p:cNvSpPr txBox="1"/>
          <p:nvPr/>
        </p:nvSpPr>
        <p:spPr>
          <a:xfrm>
            <a:off x="651887" y="4840409"/>
            <a:ext cx="10489589" cy="169273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4000" dirty="0">
                <a:solidFill>
                  <a:schemeClr val="bg1"/>
                </a:solidFill>
              </a:rPr>
              <a:t>Download the full report from:</a:t>
            </a:r>
          </a:p>
          <a:p>
            <a:pPr marL="0" marR="0" lvl="0" indent="0" rtl="0">
              <a:spcBef>
                <a:spcPts val="0"/>
              </a:spcBef>
              <a:spcAft>
                <a:spcPts val="0"/>
              </a:spcAft>
              <a:buNone/>
            </a:pPr>
            <a:endParaRPr lang="en-GB" sz="1000" dirty="0">
              <a:solidFill>
                <a:schemeClr val="bg1"/>
              </a:solidFill>
            </a:endParaRPr>
          </a:p>
          <a:p>
            <a:pPr marL="0" marR="0" lvl="0" indent="0" rtl="0">
              <a:spcBef>
                <a:spcPts val="0"/>
              </a:spcBef>
              <a:spcAft>
                <a:spcPts val="0"/>
              </a:spcAft>
              <a:buNone/>
            </a:pPr>
            <a:r>
              <a:rPr lang="en-GB" sz="5400" dirty="0" err="1">
                <a:solidFill>
                  <a:schemeClr val="bg1"/>
                </a:solidFill>
                <a:latin typeface="Arial"/>
                <a:ea typeface="Arial"/>
                <a:cs typeface="Arial"/>
                <a:sym typeface="Arial"/>
              </a:rPr>
              <a:t>www.noyo.org.uk</a:t>
            </a:r>
            <a:r>
              <a:rPr lang="en-GB" sz="5400" dirty="0">
                <a:solidFill>
                  <a:schemeClr val="bg1"/>
                </a:solidFill>
                <a:latin typeface="Arial"/>
                <a:ea typeface="Arial"/>
                <a:cs typeface="Arial"/>
                <a:sym typeface="Arial"/>
              </a:rPr>
              <a:t>/report</a:t>
            </a:r>
            <a:endParaRPr sz="5400"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CD7CCB94-46A8-C943-BD91-FD940CE730E6}"/>
              </a:ext>
            </a:extLst>
          </p:cNvPr>
          <p:cNvPicPr>
            <a:picLocks noChangeAspect="1"/>
          </p:cNvPicPr>
          <p:nvPr/>
        </p:nvPicPr>
        <p:blipFill>
          <a:blip r:embed="rId3"/>
          <a:srcRect/>
          <a:stretch/>
        </p:blipFill>
        <p:spPr>
          <a:xfrm>
            <a:off x="754491" y="501362"/>
            <a:ext cx="5843152" cy="4133978"/>
          </a:xfrm>
          <a:prstGeom prst="rect">
            <a:avLst/>
          </a:prstGeom>
          <a:effectLst>
            <a:outerShdw blurRad="50800" dist="38100" dir="5400000" algn="t" rotWithShape="0">
              <a:prstClr val="black">
                <a:alpha val="40000"/>
              </a:prstClr>
            </a:outerShdw>
          </a:effectLst>
        </p:spPr>
      </p:pic>
      <p:pic>
        <p:nvPicPr>
          <p:cNvPr id="8" name="Picture 7" descr="A group of people playing instruments&#10;&#10;Description automatically generated with low confidence">
            <a:extLst>
              <a:ext uri="{FF2B5EF4-FFF2-40B4-BE49-F238E27FC236}">
                <a16:creationId xmlns:a16="http://schemas.microsoft.com/office/drawing/2014/main" id="{B18704C2-26D8-A64E-8605-2BE5DCBBCF48}"/>
              </a:ext>
            </a:extLst>
          </p:cNvPr>
          <p:cNvPicPr>
            <a:picLocks noChangeAspect="1"/>
          </p:cNvPicPr>
          <p:nvPr/>
        </p:nvPicPr>
        <p:blipFill>
          <a:blip r:embed="rId4"/>
          <a:stretch>
            <a:fillRect/>
          </a:stretch>
        </p:blipFill>
        <p:spPr>
          <a:xfrm rot="1132591">
            <a:off x="7916082" y="864413"/>
            <a:ext cx="2931526" cy="41339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08021591"/>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person playing a saxophone&#10;&#10;Description automatically generated with low confidence">
            <a:extLst>
              <a:ext uri="{FF2B5EF4-FFF2-40B4-BE49-F238E27FC236}">
                <a16:creationId xmlns:a16="http://schemas.microsoft.com/office/drawing/2014/main" id="{89CE949D-CB90-F845-83D1-3C09BA8FA1EB}"/>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1297264523"/>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in a room&#10;&#10;Description automatically generated with medium confidence">
            <a:extLst>
              <a:ext uri="{FF2B5EF4-FFF2-40B4-BE49-F238E27FC236}">
                <a16:creationId xmlns:a16="http://schemas.microsoft.com/office/drawing/2014/main" id="{83155E52-E77F-1C45-8FDB-073E862E5858}"/>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485525593"/>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playing instruments&#10;&#10;Description automatically generated with medium confidence">
            <a:extLst>
              <a:ext uri="{FF2B5EF4-FFF2-40B4-BE49-F238E27FC236}">
                <a16:creationId xmlns:a16="http://schemas.microsoft.com/office/drawing/2014/main" id="{C2702A44-8187-DA43-A256-05D1A7DC7F22}"/>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1903618283"/>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playing instruments&#10;&#10;Description automatically generated">
            <a:extLst>
              <a:ext uri="{FF2B5EF4-FFF2-40B4-BE49-F238E27FC236}">
                <a16:creationId xmlns:a16="http://schemas.microsoft.com/office/drawing/2014/main" id="{DB3DBFC2-15D2-DA43-880F-152648F230B6}"/>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2006036413"/>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85D1C2C7-D714-3A4A-9837-010D28FDF2B0}"/>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3094231476"/>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09"/>
        <p:cNvGrpSpPr/>
        <p:nvPr/>
      </p:nvGrpSpPr>
      <p:grpSpPr>
        <a:xfrm>
          <a:off x="0" y="0"/>
          <a:ext cx="0" cy="0"/>
          <a:chOff x="0" y="0"/>
          <a:chExt cx="0" cy="0"/>
        </a:xfrm>
      </p:grpSpPr>
      <p:pic>
        <p:nvPicPr>
          <p:cNvPr id="3" name="Picture 2" descr="A person holding a microphone&#10;&#10;Description automatically generated with low confidence">
            <a:extLst>
              <a:ext uri="{FF2B5EF4-FFF2-40B4-BE49-F238E27FC236}">
                <a16:creationId xmlns:a16="http://schemas.microsoft.com/office/drawing/2014/main" id="{91D4C6D2-C9A7-924A-8AF7-A81A344E65B7}"/>
              </a:ext>
            </a:extLst>
          </p:cNvPr>
          <p:cNvPicPr>
            <a:picLocks noChangeAspect="1"/>
          </p:cNvPicPr>
          <p:nvPr/>
        </p:nvPicPr>
        <p:blipFill>
          <a:blip r:embed="rId3"/>
          <a:stretch>
            <a:fillRect/>
          </a:stretch>
        </p:blipFill>
        <p:spPr>
          <a:xfrm>
            <a:off x="1249296" y="0"/>
            <a:ext cx="9693408" cy="6858000"/>
          </a:xfrm>
          <a:prstGeom prst="rect">
            <a:avLst/>
          </a:prstGeom>
        </p:spPr>
      </p:pic>
    </p:spTree>
    <p:extLst>
      <p:ext uri="{BB962C8B-B14F-4D97-AF65-F5344CB8AC3E}">
        <p14:creationId xmlns:p14="http://schemas.microsoft.com/office/powerpoint/2010/main" val="3941343102"/>
      </p:ext>
    </p:extLst>
  </p:cSld>
  <p:clrMapOvr>
    <a:masterClrMapping/>
  </p:clrMapOvr>
  <p:transition>
    <p:fade thruBlk="1"/>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6" ma:contentTypeDescription="Create a new document." ma:contentTypeScope="" ma:versionID="c1e5c9811ebfe0d3a3d35ed1f7bd1a5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dd134ac5b31ecfb0b110cec62f46b3ed"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E0C1B3-F467-40F6-AB5F-5DE0E4B07B16}"/>
</file>

<file path=customXml/itemProps2.xml><?xml version="1.0" encoding="utf-8"?>
<ds:datastoreItem xmlns:ds="http://schemas.openxmlformats.org/officeDocument/2006/customXml" ds:itemID="{409558FC-C342-4AE2-893B-91FCB6021E8E}"/>
</file>

<file path=docProps/app.xml><?xml version="1.0" encoding="utf-8"?>
<Properties xmlns="http://schemas.openxmlformats.org/officeDocument/2006/extended-properties" xmlns:vt="http://schemas.openxmlformats.org/officeDocument/2006/docPropsVTypes">
  <TotalTime>409</TotalTime>
  <Words>301</Words>
  <Application>Microsoft Macintosh PowerPoint</Application>
  <PresentationFormat>Widescreen</PresentationFormat>
  <Paragraphs>52</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Le</dc:creator>
  <cp:lastModifiedBy>Douglas Bott</cp:lastModifiedBy>
  <cp:revision>44</cp:revision>
  <dcterms:created xsi:type="dcterms:W3CDTF">2019-10-01T14:09:26Z</dcterms:created>
  <dcterms:modified xsi:type="dcterms:W3CDTF">2023-01-31T18:11:33Z</dcterms:modified>
</cp:coreProperties>
</file>