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8" r:id="rId8"/>
    <p:sldId id="269" r:id="rId9"/>
    <p:sldId id="264" r:id="rId10"/>
    <p:sldId id="275" r:id="rId11"/>
    <p:sldId id="276" r:id="rId12"/>
    <p:sldId id="265" r:id="rId13"/>
    <p:sldId id="266" r:id="rId14"/>
    <p:sldId id="267" r:id="rId15"/>
    <p:sldId id="270" r:id="rId16"/>
    <p:sldId id="273" r:id="rId17"/>
    <p:sldId id="271" r:id="rId18"/>
    <p:sldId id="274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982DA-C7F8-180E-BCB1-FAEEF17A1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5DFA68-4030-0A0B-B659-BEC89D1B8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8C3CB-08B7-9DA3-63C7-3A7D63BF0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3CA42-8522-22A2-74DB-55C43CC76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2B2AB3-E735-A1FE-9E76-C58945014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26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E43D5-C94E-A668-A583-1B6C81EA8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E5B483-671A-47D3-AC96-575E385B06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D55F5-AD0B-3AD3-0894-328795F45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93E1C3-39F1-FF77-F78C-77BB831D2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FF693-2731-780F-0D2D-779E5047D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16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AD2963-0AA6-E5FA-A118-16E3234B35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609DC-BF96-053B-C061-BB804DA55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93579C-C34C-A911-05A1-45253C8AF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7AD6A1-E687-A078-CB53-2BD16CAB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3D550-1DDF-33FB-27E5-544A8D84D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898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578AF-4CCC-0FFC-A23F-E2545E2A4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8BEE9-F76C-74B6-26B3-74B84508C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9C69F-3665-755C-C48E-1D698925F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0F8E4-38C4-B348-ABA1-151F1B213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E16FEF-F445-4619-6348-01DA02E86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321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BAF9C-1671-4839-F3C2-118C241B3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6C091-D272-4B4B-B02D-401CDAF722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C3705-FB67-133A-6FCA-7EA2F4C9E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26951-D772-3D43-0C6C-5739D0CDE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873C2-EB90-895B-0C7E-75F6F0A1C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2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C5A0E-1579-4322-6A37-17E3986CF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D4039-DC8B-C675-E54C-DCF327255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DB8E7-2642-9159-ADF7-18B0E7B9A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24569F-C418-686A-62A9-827F1BB61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524F7-78F2-4394-BF7E-2C9B264D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0742DD-4692-07A0-CB60-2E460E85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042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203E5-D55C-F648-2566-A5485B0FF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A460B-E821-EC55-276C-BB7801D9E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E411A-C618-48A8-516E-3415F66D6C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A25B8-01B6-7174-9C09-7CA8DB6E4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72A0F4-E130-3C22-34AB-3346C37328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75B018-709A-CB4D-5699-FC9F22C88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FD7BE-8934-C394-654C-ACB5190D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6855A4-C1D5-C658-531F-D9280DCD0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921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4A3C9-C5D5-DC68-65D9-B55A29652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209E1B-A3C0-254F-E77B-DFCBB9C87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C5953F-223A-41FA-928F-4BAC80B9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3B9387-667F-CECD-E840-F42CA36FF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69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2E759F-C4DF-FB04-C6A6-C71F0E03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B6B656-BCAE-D21D-643D-A093DBF9B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3C12CA-FB92-BF8C-A899-2913593AE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043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E9D9B-599F-01D2-2C4E-B1E687F28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937D1-4810-FDEC-6D1D-B16BE0E3B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D60FB4-A177-B733-7FF7-DEBC589C6C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969404-B33E-CAF7-CFFA-28FAD5FC5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F9C87-EC7C-8BF1-2523-12EE16F55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008EE-AEAF-34A0-0ADF-F74A99D74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268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063DA-36F8-0FD4-1673-ACE3979D5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7D46FC-7F71-D104-732D-7452E0B38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15AAE5-1E7F-9250-02E7-097440207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62F47-5256-7231-AA14-5F712C2B6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0A426-4294-9B59-E4FB-854FA1195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498AE8-A2FA-C859-7697-8CB528D33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23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9EA09E-7D13-C331-2881-A1FFC4FC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BB705-C19A-A020-B965-D0A086509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EB772D-BBF0-ABA6-6B3E-E1F0CEDF21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1AB32-1B02-44E1-AAEF-8E090E743E1B}" type="datetimeFigureOut">
              <a:rPr lang="en-GB" smtClean="0"/>
              <a:t>03/02/2023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8C60A-D18F-3103-45C3-422063569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804EB-BE1E-A080-D622-1C17F86CE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D3064-FF3A-4C90-8148-B3901FD02E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76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6DEB-8911-2465-CC4F-8A627CCAC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764" y="498901"/>
            <a:ext cx="10454185" cy="208486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+mn-lt"/>
                <a:cs typeface="Helvetica" panose="020B0604020202020204" pitchFamily="34" charset="0"/>
              </a:rPr>
              <a:t>Leading the change; </a:t>
            </a:r>
            <a:br>
              <a:rPr lang="en-GB" b="1" dirty="0">
                <a:latin typeface="+mn-lt"/>
                <a:cs typeface="Helvetica" panose="020B0604020202020204" pitchFamily="34" charset="0"/>
              </a:rPr>
            </a:br>
            <a:r>
              <a:rPr lang="en-GB" b="1" dirty="0">
                <a:latin typeface="+mn-lt"/>
                <a:cs typeface="Helvetica" panose="020B0604020202020204" pitchFamily="34" charset="0"/>
              </a:rPr>
              <a:t>creating healthy and resilient organisations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022D3-4CB3-11F6-3D6C-69E64CD6C8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764" y="2988860"/>
            <a:ext cx="10454185" cy="3370240"/>
          </a:xfrm>
        </p:spPr>
        <p:txBody>
          <a:bodyPr>
            <a:normAutofit fontScale="70000" lnSpcReduction="20000"/>
          </a:bodyPr>
          <a:lstStyle/>
          <a:p>
            <a:r>
              <a:rPr lang="en-GB" sz="4500" u="sng" dirty="0">
                <a:cs typeface="Helvetica" panose="020B0604020202020204" pitchFamily="34" charset="0"/>
              </a:rPr>
              <a:t>ABO Find Your Way Cohort 2022-23</a:t>
            </a:r>
          </a:p>
          <a:p>
            <a:r>
              <a:rPr lang="en-GB" sz="4500" dirty="0">
                <a:cs typeface="Helvetica" panose="020B0604020202020204" pitchFamily="34" charset="0"/>
              </a:rPr>
              <a:t>Jordan Armstrong - Royal Liverpool Philharmonic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Hannah Barkley - </a:t>
            </a:r>
            <a:r>
              <a:rPr lang="en-GB" sz="4500" dirty="0" err="1">
                <a:cs typeface="Helvetica" panose="020B0604020202020204" pitchFamily="34" charset="0"/>
              </a:rPr>
              <a:t>Garsington</a:t>
            </a:r>
            <a:r>
              <a:rPr lang="en-GB" sz="4500" dirty="0">
                <a:cs typeface="Helvetica" panose="020B0604020202020204" pitchFamily="34" charset="0"/>
              </a:rPr>
              <a:t> Opera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George Lee - Britten Pears Arts (he/him)</a:t>
            </a:r>
          </a:p>
          <a:p>
            <a:r>
              <a:rPr lang="en-GB" sz="4500" dirty="0">
                <a:cs typeface="Helvetica" panose="020B0604020202020204" pitchFamily="34" charset="0"/>
              </a:rPr>
              <a:t>Lowri Porter - Freelance musician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Julia Roderick - Bristol Beacon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Laura Willis - London Philharmonic Orchestra (she/her)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687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FFDB2-7DBF-EAB8-40A8-0FC5B82AA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‘Has being in Youth Company helped your overall mental wellbeing this year?’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45E03-2600-5766-9340-B9D47861C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i="1" dirty="0"/>
              <a:t>‘Youth Company has helped with my mental well being by giving me a structure of seeing other people every week especially in lock down when you could not see anyone else.’</a:t>
            </a:r>
          </a:p>
          <a:p>
            <a:endParaRPr lang="en-GB" i="1" dirty="0"/>
          </a:p>
          <a:p>
            <a:pPr marL="0" indent="0">
              <a:buNone/>
            </a:pPr>
            <a:r>
              <a:rPr lang="en-GB" i="1" dirty="0"/>
              <a:t>‘Being able to go to rehearsals and then a concert and have a goal to work towards has on its own supported massively to my mental well-being.’</a:t>
            </a:r>
          </a:p>
          <a:p>
            <a:endParaRPr lang="en-GB" i="1" dirty="0"/>
          </a:p>
          <a:p>
            <a:pPr marL="0" indent="0">
              <a:buNone/>
            </a:pPr>
            <a:r>
              <a:rPr lang="en-GB" i="1" dirty="0"/>
              <a:t>‘Yes! It’s been the most friendly, welcoming and supportive group of musicians I’ve ever played with.’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85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49B98-CDE0-08E1-6ADC-CB9F08190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71480"/>
            <a:ext cx="10515600" cy="3877591"/>
          </a:xfrm>
        </p:spPr>
        <p:txBody>
          <a:bodyPr/>
          <a:lstStyle/>
          <a:p>
            <a:pPr marL="0" indent="0" algn="ctr">
              <a:buNone/>
            </a:pP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‘There is a need to nurture young musicians and create a culture of compassion and collaboration and shift away from a culture of competition; to make the music industry a kinder place to be, to reconnect with the joy and emotional connection music can bring and cultivate more stability and a space where young musicians can flourish. It is time to build a culture where we </a:t>
            </a:r>
            <a:r>
              <a:rPr lang="en-GB" sz="3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all </a:t>
            </a:r>
            <a:r>
              <a:rPr lang="en-GB" sz="3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take responsibility for wellbeing.’</a:t>
            </a:r>
            <a:endParaRPr lang="en-GB" sz="3200" b="1" dirty="0">
              <a:effectLst/>
            </a:endParaRPr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8CB2BC-6B9A-BDEE-73B8-185190F59B94}"/>
              </a:ext>
            </a:extLst>
          </p:cNvPr>
          <p:cNvSpPr txBox="1"/>
          <p:nvPr/>
        </p:nvSpPr>
        <p:spPr>
          <a:xfrm>
            <a:off x="838200" y="5288437"/>
            <a:ext cx="6094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Britten Pears Arts Think Tank on Young Musicians Health and Wellbeing, from March 2022</a:t>
            </a:r>
          </a:p>
        </p:txBody>
      </p:sp>
    </p:spTree>
    <p:extLst>
      <p:ext uri="{BB962C8B-B14F-4D97-AF65-F5344CB8AC3E}">
        <p14:creationId xmlns:p14="http://schemas.microsoft.com/office/powerpoint/2010/main" val="4032470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5200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musicians, vulnerability and leadership behaviours 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200"/>
            <a:ext cx="11522780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Lowri Porter (she/her)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Freelance Violinist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Former Co-Leader Welsh National </a:t>
            </a:r>
            <a:r>
              <a:rPr lang="en-GB" sz="4000">
                <a:cs typeface="Helvetica" panose="020B0604020202020204" pitchFamily="34" charset="0"/>
              </a:rPr>
              <a:t>Opera Orchestra</a:t>
            </a:r>
            <a:endParaRPr lang="en-GB" sz="4000" dirty="0"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79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4206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our relationship with risk in the face of uncertainty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910"/>
            <a:ext cx="11522780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George Lee (he/him)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Britten Pears Young Artist Programme Manager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Britten Pears Arts</a:t>
            </a:r>
          </a:p>
        </p:txBody>
      </p:sp>
    </p:spTree>
    <p:extLst>
      <p:ext uri="{BB962C8B-B14F-4D97-AF65-F5344CB8AC3E}">
        <p14:creationId xmlns:p14="http://schemas.microsoft.com/office/powerpoint/2010/main" val="2967630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5200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leadership styles and qualities to unite people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200"/>
            <a:ext cx="11522780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Laura Willis (she/her)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Development Director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London Philharmonic Orchestra</a:t>
            </a:r>
          </a:p>
        </p:txBody>
      </p:sp>
    </p:spTree>
    <p:extLst>
      <p:ext uri="{BB962C8B-B14F-4D97-AF65-F5344CB8AC3E}">
        <p14:creationId xmlns:p14="http://schemas.microsoft.com/office/powerpoint/2010/main" val="2119906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8698-51D9-79D7-9F58-C8B6B1EF8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179" y="2718509"/>
            <a:ext cx="115216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dirty="0"/>
              <a:t>Aligning people in the same direction, so they can achieve a shared goal. </a:t>
            </a:r>
            <a:br>
              <a:rPr lang="en-GB" sz="4400" dirty="0"/>
            </a:br>
            <a:br>
              <a:rPr lang="en-GB" sz="4400" dirty="0"/>
            </a:br>
            <a:r>
              <a:rPr lang="en-GB" sz="4400" i="1" dirty="0"/>
              <a:t>“Facilitative leaders make connections and help others make meaning.”</a:t>
            </a:r>
          </a:p>
          <a:p>
            <a:pPr marL="0" indent="0">
              <a:buNone/>
            </a:pPr>
            <a:r>
              <a:rPr lang="en-GB" sz="4400" dirty="0"/>
              <a:t>Jeffrey </a:t>
            </a:r>
            <a:r>
              <a:rPr lang="en-GB" sz="4400" dirty="0" err="1"/>
              <a:t>Cufaude</a:t>
            </a:r>
            <a:endParaRPr lang="en-GB" sz="44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22FBE7-AB83-4FD0-A7D8-F6FD794F87CC}"/>
              </a:ext>
            </a:extLst>
          </p:cNvPr>
          <p:cNvSpPr txBox="1">
            <a:spLocks/>
          </p:cNvSpPr>
          <p:nvPr/>
        </p:nvSpPr>
        <p:spPr>
          <a:xfrm>
            <a:off x="335179" y="854894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latin typeface="+mn-lt"/>
                <a:cs typeface="Helvetica" panose="020B0604020202020204" pitchFamily="34" charset="0"/>
              </a:rPr>
              <a:t>Facilitative leadership</a:t>
            </a:r>
          </a:p>
        </p:txBody>
      </p:sp>
    </p:spTree>
    <p:extLst>
      <p:ext uri="{BB962C8B-B14F-4D97-AF65-F5344CB8AC3E}">
        <p14:creationId xmlns:p14="http://schemas.microsoft.com/office/powerpoint/2010/main" val="2492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8698-51D9-79D7-9F58-C8B6B1EF8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179" y="2718509"/>
            <a:ext cx="1152164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i="1" dirty="0"/>
              <a:t>“We are all storytellers. We all live in a network of stories. There isn’t a stronger connection between people than storytelling.”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Jimmy Neil Smith</a:t>
            </a:r>
          </a:p>
          <a:p>
            <a:pPr marL="0" indent="0">
              <a:buNone/>
            </a:pPr>
            <a:r>
              <a:rPr lang="en-GB" sz="2000" dirty="0"/>
              <a:t>Director of the International Storytelling </a:t>
            </a:r>
            <a:r>
              <a:rPr lang="en-GB" sz="2000" dirty="0" err="1"/>
              <a:t>Center</a:t>
            </a:r>
            <a:endParaRPr lang="en-GB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622FBE7-AB83-4FD0-A7D8-F6FD794F87CC}"/>
              </a:ext>
            </a:extLst>
          </p:cNvPr>
          <p:cNvSpPr txBox="1">
            <a:spLocks/>
          </p:cNvSpPr>
          <p:nvPr/>
        </p:nvSpPr>
        <p:spPr>
          <a:xfrm>
            <a:off x="335179" y="854894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latin typeface="+mn-lt"/>
                <a:cs typeface="Helvetica" panose="020B0604020202020204" pitchFamily="34" charset="0"/>
              </a:rPr>
              <a:t>Storytelling</a:t>
            </a:r>
          </a:p>
        </p:txBody>
      </p:sp>
    </p:spTree>
    <p:extLst>
      <p:ext uri="{BB962C8B-B14F-4D97-AF65-F5344CB8AC3E}">
        <p14:creationId xmlns:p14="http://schemas.microsoft.com/office/powerpoint/2010/main" val="2673729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8698-51D9-79D7-9F58-C8B6B1EF8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599" y="2718000"/>
            <a:ext cx="1147635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i="1" dirty="0"/>
              <a:t>“Vulnerability is the birthplace of innovation, creativity and change.”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 err="1"/>
              <a:t>Brené</a:t>
            </a:r>
            <a:r>
              <a:rPr lang="en-GB" sz="4400" dirty="0"/>
              <a:t> Brown</a:t>
            </a:r>
          </a:p>
          <a:p>
            <a:pPr marL="0" indent="0">
              <a:buNone/>
            </a:pPr>
            <a:r>
              <a:rPr lang="en-GB" sz="2000" dirty="0"/>
              <a:t>Vulnerability researcher and storyteller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906CFFC-64B6-41FC-8553-C5DF094B8FFB}"/>
              </a:ext>
            </a:extLst>
          </p:cNvPr>
          <p:cNvSpPr txBox="1">
            <a:spLocks/>
          </p:cNvSpPr>
          <p:nvPr/>
        </p:nvSpPr>
        <p:spPr>
          <a:xfrm>
            <a:off x="335179" y="854894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latin typeface="+mn-lt"/>
                <a:cs typeface="Helvetica" panose="020B0604020202020204" pitchFamily="34" charset="0"/>
              </a:rPr>
              <a:t>Vulnerability</a:t>
            </a:r>
          </a:p>
        </p:txBody>
      </p:sp>
    </p:spTree>
    <p:extLst>
      <p:ext uri="{BB962C8B-B14F-4D97-AF65-F5344CB8AC3E}">
        <p14:creationId xmlns:p14="http://schemas.microsoft.com/office/powerpoint/2010/main" val="253837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5200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leadership styles and qualities to unite people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200"/>
            <a:ext cx="11522780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Laura Willis (she/her)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Development Director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London Philharmonic Orchestra</a:t>
            </a:r>
          </a:p>
        </p:txBody>
      </p:sp>
    </p:spTree>
    <p:extLst>
      <p:ext uri="{BB962C8B-B14F-4D97-AF65-F5344CB8AC3E}">
        <p14:creationId xmlns:p14="http://schemas.microsoft.com/office/powerpoint/2010/main" val="37982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36DEB-8911-2465-CC4F-8A627CCAC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764" y="498901"/>
            <a:ext cx="10454185" cy="2084860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+mn-lt"/>
                <a:cs typeface="Helvetica" panose="020B0604020202020204" pitchFamily="34" charset="0"/>
              </a:rPr>
              <a:t>Leading the change; </a:t>
            </a:r>
            <a:br>
              <a:rPr lang="en-GB" b="1" dirty="0">
                <a:latin typeface="+mn-lt"/>
                <a:cs typeface="Helvetica" panose="020B0604020202020204" pitchFamily="34" charset="0"/>
              </a:rPr>
            </a:br>
            <a:r>
              <a:rPr lang="en-GB" b="1" dirty="0">
                <a:latin typeface="+mn-lt"/>
                <a:cs typeface="Helvetica" panose="020B0604020202020204" pitchFamily="34" charset="0"/>
              </a:rPr>
              <a:t>creating healthy and resilient organisations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C022D3-4CB3-11F6-3D6C-69E64CD6C8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2764" y="2988860"/>
            <a:ext cx="10454185" cy="3370240"/>
          </a:xfrm>
        </p:spPr>
        <p:txBody>
          <a:bodyPr>
            <a:normAutofit fontScale="70000" lnSpcReduction="20000"/>
          </a:bodyPr>
          <a:lstStyle/>
          <a:p>
            <a:r>
              <a:rPr lang="en-GB" sz="4500" u="sng" dirty="0">
                <a:cs typeface="Helvetica" panose="020B0604020202020204" pitchFamily="34" charset="0"/>
              </a:rPr>
              <a:t>ABO Find Your Way Cohort 2022-23</a:t>
            </a:r>
          </a:p>
          <a:p>
            <a:r>
              <a:rPr lang="en-GB" sz="4500" dirty="0">
                <a:cs typeface="Helvetica" panose="020B0604020202020204" pitchFamily="34" charset="0"/>
              </a:rPr>
              <a:t>Jordan Armstrong - Royal Liverpool Philharmonic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Hannah Barkley - </a:t>
            </a:r>
            <a:r>
              <a:rPr lang="en-GB" sz="4500" dirty="0" err="1">
                <a:cs typeface="Helvetica" panose="020B0604020202020204" pitchFamily="34" charset="0"/>
              </a:rPr>
              <a:t>Garsington</a:t>
            </a:r>
            <a:r>
              <a:rPr lang="en-GB" sz="4500" dirty="0">
                <a:cs typeface="Helvetica" panose="020B0604020202020204" pitchFamily="34" charset="0"/>
              </a:rPr>
              <a:t> Opera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George Lee - Britten Pears Arts (he/him)</a:t>
            </a:r>
          </a:p>
          <a:p>
            <a:r>
              <a:rPr lang="en-GB" sz="4500" dirty="0">
                <a:cs typeface="Helvetica" panose="020B0604020202020204" pitchFamily="34" charset="0"/>
              </a:rPr>
              <a:t>Lowri Porter - Freelance musician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Julia Roderick - Bristol Beacon (she/her)</a:t>
            </a:r>
          </a:p>
          <a:p>
            <a:r>
              <a:rPr lang="en-GB" sz="4500" dirty="0">
                <a:cs typeface="Helvetica" panose="020B0604020202020204" pitchFamily="34" charset="0"/>
              </a:rPr>
              <a:t>Laura Willis - London Philharmonic Orchestra (she/her)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2499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8698-51D9-79D7-9F58-C8B6B1EF8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b="1" dirty="0" err="1"/>
              <a:t>Permacrisis</a:t>
            </a:r>
            <a:r>
              <a:rPr lang="en-GB" sz="4400" i="1" dirty="0"/>
              <a:t>;“an extended period of instability and insecurity, especially one resulting from a series of catastrophic events”</a:t>
            </a:r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Collins word of the year 2022</a:t>
            </a:r>
            <a:endParaRPr lang="en-GB" sz="4400" i="1" dirty="0"/>
          </a:p>
        </p:txBody>
      </p:sp>
    </p:spTree>
    <p:extLst>
      <p:ext uri="{BB962C8B-B14F-4D97-AF65-F5344CB8AC3E}">
        <p14:creationId xmlns:p14="http://schemas.microsoft.com/office/powerpoint/2010/main" val="35164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EBE5A2-40E8-6676-3698-790B191AA3F0}"/>
              </a:ext>
            </a:extLst>
          </p:cNvPr>
          <p:cNvSpPr/>
          <p:nvPr/>
        </p:nvSpPr>
        <p:spPr>
          <a:xfrm>
            <a:off x="4702628" y="2129971"/>
            <a:ext cx="2786743" cy="25980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3600" b="1" dirty="0"/>
              <a:t>PERMACRISIS</a:t>
            </a:r>
            <a:endParaRPr lang="en-GB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56C491-4A52-3D27-5DAD-1366A4DEAE45}"/>
              </a:ext>
            </a:extLst>
          </p:cNvPr>
          <p:cNvSpPr/>
          <p:nvPr/>
        </p:nvSpPr>
        <p:spPr>
          <a:xfrm>
            <a:off x="7489371" y="2603500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COST OF </a:t>
            </a:r>
          </a:p>
          <a:p>
            <a:pPr algn="ctr"/>
            <a:r>
              <a:rPr lang="en-GB" b="1" dirty="0"/>
              <a:t>LIVING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8BB784-6482-726B-90F1-C8878504195A}"/>
              </a:ext>
            </a:extLst>
          </p:cNvPr>
          <p:cNvSpPr/>
          <p:nvPr/>
        </p:nvSpPr>
        <p:spPr>
          <a:xfrm>
            <a:off x="5232399" y="4728029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MENTAL HEALTH </a:t>
            </a:r>
          </a:p>
          <a:p>
            <a:pPr algn="ctr"/>
            <a:r>
              <a:rPr lang="en-GB" b="1" dirty="0"/>
              <a:t>CRISIS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C19B6F-4F07-FE77-0C2B-DF7ABB59ECD0}"/>
              </a:ext>
            </a:extLst>
          </p:cNvPr>
          <p:cNvSpPr/>
          <p:nvPr/>
        </p:nvSpPr>
        <p:spPr>
          <a:xfrm>
            <a:off x="2975429" y="2603500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FUNDING </a:t>
            </a:r>
          </a:p>
          <a:p>
            <a:pPr algn="ctr"/>
            <a:r>
              <a:rPr lang="en-GB" b="1" dirty="0"/>
              <a:t>CUTS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73B9BFC-FFA9-6B69-C0A6-8671F1F7BC0B}"/>
              </a:ext>
            </a:extLst>
          </p:cNvPr>
          <p:cNvSpPr/>
          <p:nvPr/>
        </p:nvSpPr>
        <p:spPr>
          <a:xfrm>
            <a:off x="5232399" y="478971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WAR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E000FA-095B-1681-F62A-2EBB60876A4C}"/>
              </a:ext>
            </a:extLst>
          </p:cNvPr>
          <p:cNvSpPr/>
          <p:nvPr/>
        </p:nvSpPr>
        <p:spPr>
          <a:xfrm>
            <a:off x="3628571" y="4139294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CULTURE</a:t>
            </a:r>
          </a:p>
          <a:p>
            <a:pPr algn="ctr"/>
            <a:r>
              <a:rPr lang="en-GB" b="1" dirty="0"/>
              <a:t>CRISIS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B19C749-B74D-088A-C1B2-1B692AB7B2DC}"/>
              </a:ext>
            </a:extLst>
          </p:cNvPr>
          <p:cNvSpPr/>
          <p:nvPr/>
        </p:nvSpPr>
        <p:spPr>
          <a:xfrm>
            <a:off x="6836229" y="4139294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RECESSION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2330A7-E17E-F075-9FFD-2BA779EE535B}"/>
              </a:ext>
            </a:extLst>
          </p:cNvPr>
          <p:cNvSpPr/>
          <p:nvPr/>
        </p:nvSpPr>
        <p:spPr>
          <a:xfrm>
            <a:off x="6821713" y="1067706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CLIMATE</a:t>
            </a:r>
          </a:p>
          <a:p>
            <a:pPr algn="ctr"/>
            <a:r>
              <a:rPr lang="en-GB" b="1" dirty="0"/>
              <a:t>EMERGENCY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EC70165-3C93-371A-9ACC-CB31E64B659C}"/>
              </a:ext>
            </a:extLst>
          </p:cNvPr>
          <p:cNvSpPr/>
          <p:nvPr/>
        </p:nvSpPr>
        <p:spPr>
          <a:xfrm>
            <a:off x="3628570" y="1067706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PANDEMIC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6EE3240B-1D49-1058-175C-B40AA0D751F9}"/>
              </a:ext>
            </a:extLst>
          </p:cNvPr>
          <p:cNvSpPr/>
          <p:nvPr/>
        </p:nvSpPr>
        <p:spPr>
          <a:xfrm rot="10800000">
            <a:off x="5965369" y="1885495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5EDF660B-E905-1A9C-01D7-EAECB14DBA1F}"/>
              </a:ext>
            </a:extLst>
          </p:cNvPr>
          <p:cNvSpPr/>
          <p:nvPr/>
        </p:nvSpPr>
        <p:spPr>
          <a:xfrm>
            <a:off x="5936338" y="4483553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A8AEB42B-78B0-4202-7EB0-63B878018E8D}"/>
              </a:ext>
            </a:extLst>
          </p:cNvPr>
          <p:cNvSpPr/>
          <p:nvPr/>
        </p:nvSpPr>
        <p:spPr>
          <a:xfrm rot="2738467">
            <a:off x="4887682" y="4015692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59EE75DB-0191-745B-36AD-28917EC003C3}"/>
              </a:ext>
            </a:extLst>
          </p:cNvPr>
          <p:cNvSpPr/>
          <p:nvPr/>
        </p:nvSpPr>
        <p:spPr>
          <a:xfrm rot="13837205">
            <a:off x="6897911" y="2200274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0544AE99-0900-08DE-43A9-546989996B58}"/>
              </a:ext>
            </a:extLst>
          </p:cNvPr>
          <p:cNvSpPr/>
          <p:nvPr/>
        </p:nvSpPr>
        <p:spPr>
          <a:xfrm rot="16200000">
            <a:off x="7492995" y="3153683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122FAD18-D20D-0434-62FC-ECD1797820EC}"/>
              </a:ext>
            </a:extLst>
          </p:cNvPr>
          <p:cNvSpPr/>
          <p:nvPr/>
        </p:nvSpPr>
        <p:spPr>
          <a:xfrm rot="7721764">
            <a:off x="4969614" y="2197527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B140A62B-1113-8945-0243-512E5B59D074}"/>
              </a:ext>
            </a:extLst>
          </p:cNvPr>
          <p:cNvSpPr/>
          <p:nvPr/>
        </p:nvSpPr>
        <p:spPr>
          <a:xfrm rot="18692968">
            <a:off x="6940961" y="4051411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6E675181-35D5-F5AE-B9CC-2C42EE02F931}"/>
              </a:ext>
            </a:extLst>
          </p:cNvPr>
          <p:cNvSpPr/>
          <p:nvPr/>
        </p:nvSpPr>
        <p:spPr>
          <a:xfrm rot="5400000">
            <a:off x="4374220" y="3153683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13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59EBE5A2-40E8-6676-3698-790B191AA3F0}"/>
              </a:ext>
            </a:extLst>
          </p:cNvPr>
          <p:cNvSpPr/>
          <p:nvPr/>
        </p:nvSpPr>
        <p:spPr>
          <a:xfrm>
            <a:off x="4702628" y="2129971"/>
            <a:ext cx="2786743" cy="259805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GB" sz="3600" b="1" dirty="0"/>
              <a:t>PERMACRISIS</a:t>
            </a:r>
            <a:endParaRPr lang="en-GB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E56C491-4A52-3D27-5DAD-1366A4DEAE45}"/>
              </a:ext>
            </a:extLst>
          </p:cNvPr>
          <p:cNvSpPr/>
          <p:nvPr/>
        </p:nvSpPr>
        <p:spPr>
          <a:xfrm>
            <a:off x="7489371" y="2603500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BURNT </a:t>
            </a:r>
          </a:p>
          <a:p>
            <a:pPr algn="ctr"/>
            <a:r>
              <a:rPr lang="en-GB" b="1" dirty="0"/>
              <a:t>OUT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48BB784-6482-726B-90F1-C8878504195A}"/>
              </a:ext>
            </a:extLst>
          </p:cNvPr>
          <p:cNvSpPr/>
          <p:nvPr/>
        </p:nvSpPr>
        <p:spPr>
          <a:xfrm>
            <a:off x="5232399" y="4728029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GREATER </a:t>
            </a:r>
          </a:p>
          <a:p>
            <a:pPr algn="ctr"/>
            <a:r>
              <a:rPr lang="en-GB" b="1" dirty="0"/>
              <a:t>UNCERTAINTY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C19B6F-4F07-FE77-0C2B-DF7ABB59ECD0}"/>
              </a:ext>
            </a:extLst>
          </p:cNvPr>
          <p:cNvSpPr/>
          <p:nvPr/>
        </p:nvSpPr>
        <p:spPr>
          <a:xfrm>
            <a:off x="2975429" y="2603500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LEAVING </a:t>
            </a:r>
          </a:p>
          <a:p>
            <a:pPr algn="ctr"/>
            <a:r>
              <a:rPr lang="en-GB" b="1" dirty="0"/>
              <a:t>THE</a:t>
            </a:r>
          </a:p>
          <a:p>
            <a:pPr algn="ctr"/>
            <a:r>
              <a:rPr lang="en-GB" b="1" dirty="0"/>
              <a:t>SECTOR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73B9BFC-FFA9-6B69-C0A6-8671F1F7BC0B}"/>
              </a:ext>
            </a:extLst>
          </p:cNvPr>
          <p:cNvSpPr/>
          <p:nvPr/>
        </p:nvSpPr>
        <p:spPr>
          <a:xfrm>
            <a:off x="5232399" y="478971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b="1" dirty="0"/>
              <a:t>FIGHTING FOR PURPOSE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5E000FA-095B-1681-F62A-2EBB60876A4C}"/>
              </a:ext>
            </a:extLst>
          </p:cNvPr>
          <p:cNvSpPr/>
          <p:nvPr/>
        </p:nvSpPr>
        <p:spPr>
          <a:xfrm>
            <a:off x="3628571" y="4139294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ARTISTS</a:t>
            </a:r>
          </a:p>
          <a:p>
            <a:pPr algn="ctr"/>
            <a:r>
              <a:rPr lang="en-GB" b="1" dirty="0"/>
              <a:t>RE-TRAINING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B19C749-B74D-088A-C1B2-1B692AB7B2DC}"/>
              </a:ext>
            </a:extLst>
          </p:cNvPr>
          <p:cNvSpPr/>
          <p:nvPr/>
        </p:nvSpPr>
        <p:spPr>
          <a:xfrm>
            <a:off x="6836229" y="4139294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AUDIENCE</a:t>
            </a:r>
          </a:p>
          <a:p>
            <a:pPr algn="ctr"/>
            <a:r>
              <a:rPr lang="en-GB" b="1" dirty="0"/>
              <a:t>CHANGES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22330A7-E17E-F075-9FFD-2BA779EE535B}"/>
              </a:ext>
            </a:extLst>
          </p:cNvPr>
          <p:cNvSpPr/>
          <p:nvPr/>
        </p:nvSpPr>
        <p:spPr>
          <a:xfrm>
            <a:off x="6821713" y="1067706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REVENUE LOSS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EC70165-3C93-371A-9ACC-CB31E64B659C}"/>
              </a:ext>
            </a:extLst>
          </p:cNvPr>
          <p:cNvSpPr/>
          <p:nvPr/>
        </p:nvSpPr>
        <p:spPr>
          <a:xfrm>
            <a:off x="3628570" y="1067706"/>
            <a:ext cx="1727199" cy="16510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en-GB" b="1" dirty="0"/>
              <a:t>UNSUSTAINABLE</a:t>
            </a:r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6EE3240B-1D49-1058-175C-B40AA0D751F9}"/>
              </a:ext>
            </a:extLst>
          </p:cNvPr>
          <p:cNvSpPr/>
          <p:nvPr/>
        </p:nvSpPr>
        <p:spPr>
          <a:xfrm>
            <a:off x="5965369" y="1885495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5EDF660B-E905-1A9C-01D7-EAECB14DBA1F}"/>
              </a:ext>
            </a:extLst>
          </p:cNvPr>
          <p:cNvSpPr/>
          <p:nvPr/>
        </p:nvSpPr>
        <p:spPr>
          <a:xfrm rot="10800000">
            <a:off x="5936338" y="4483553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A8AEB42B-78B0-4202-7EB0-63B878018E8D}"/>
              </a:ext>
            </a:extLst>
          </p:cNvPr>
          <p:cNvSpPr/>
          <p:nvPr/>
        </p:nvSpPr>
        <p:spPr>
          <a:xfrm rot="13941542">
            <a:off x="4887682" y="4015692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Up 16">
            <a:extLst>
              <a:ext uri="{FF2B5EF4-FFF2-40B4-BE49-F238E27FC236}">
                <a16:creationId xmlns:a16="http://schemas.microsoft.com/office/drawing/2014/main" id="{59EE75DB-0191-745B-36AD-28917EC003C3}"/>
              </a:ext>
            </a:extLst>
          </p:cNvPr>
          <p:cNvSpPr/>
          <p:nvPr/>
        </p:nvSpPr>
        <p:spPr>
          <a:xfrm rot="3103490">
            <a:off x="6897911" y="2200274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0544AE99-0900-08DE-43A9-546989996B58}"/>
              </a:ext>
            </a:extLst>
          </p:cNvPr>
          <p:cNvSpPr/>
          <p:nvPr/>
        </p:nvSpPr>
        <p:spPr>
          <a:xfrm rot="5400000">
            <a:off x="7492995" y="3153683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122FAD18-D20D-0434-62FC-ECD1797820EC}"/>
              </a:ext>
            </a:extLst>
          </p:cNvPr>
          <p:cNvSpPr/>
          <p:nvPr/>
        </p:nvSpPr>
        <p:spPr>
          <a:xfrm rot="19071284">
            <a:off x="4969614" y="2197527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B140A62B-1113-8945-0243-512E5B59D074}"/>
              </a:ext>
            </a:extLst>
          </p:cNvPr>
          <p:cNvSpPr/>
          <p:nvPr/>
        </p:nvSpPr>
        <p:spPr>
          <a:xfrm rot="8081607">
            <a:off x="6940961" y="4051411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6E675181-35D5-F5AE-B9CC-2C42EE02F931}"/>
              </a:ext>
            </a:extLst>
          </p:cNvPr>
          <p:cNvSpPr/>
          <p:nvPr/>
        </p:nvSpPr>
        <p:spPr>
          <a:xfrm rot="16200000">
            <a:off x="4374220" y="3153683"/>
            <a:ext cx="370113" cy="538843"/>
          </a:xfrm>
          <a:prstGeom prst="upArrow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368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5200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our civic responsibility and connection with communities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20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Julia Roderick (she/her)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Head of Community Engagement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Bristol Beacon</a:t>
            </a:r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730215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5200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working culture and people focussed leadership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200"/>
            <a:ext cx="11522780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Hannah Barkley (she/her)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Artistic Administration and Company Manager</a:t>
            </a:r>
          </a:p>
          <a:p>
            <a:pPr marL="0" indent="0">
              <a:buNone/>
            </a:pPr>
            <a:r>
              <a:rPr lang="en-GB" sz="4000" dirty="0" err="1">
                <a:cs typeface="Helvetica" panose="020B0604020202020204" pitchFamily="34" charset="0"/>
              </a:rPr>
              <a:t>Garsington</a:t>
            </a:r>
            <a:r>
              <a:rPr lang="en-GB" sz="4000" dirty="0">
                <a:cs typeface="Helvetica" panose="020B0604020202020204" pitchFamily="34" charset="0"/>
              </a:rPr>
              <a:t> Opera</a:t>
            </a:r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97354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8698-51D9-79D7-9F58-C8B6B1EF8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4400" i="1" dirty="0"/>
              <a:t>“The current challenges are unprecedented which is resulting in a catastrophic avalanche of stress, disillusionment, lost talent and shortened careers.” </a:t>
            </a:r>
            <a:endParaRPr lang="en-GB" sz="4400" dirty="0"/>
          </a:p>
          <a:p>
            <a:pPr marL="0" indent="0">
              <a:buNone/>
            </a:pPr>
            <a:endParaRPr lang="en-GB" sz="4400" dirty="0"/>
          </a:p>
          <a:p>
            <a:pPr marL="0" indent="0">
              <a:buNone/>
            </a:pPr>
            <a:r>
              <a:rPr lang="en-GB" sz="4400" dirty="0"/>
              <a:t>Dame Evelyn Glennie</a:t>
            </a:r>
          </a:p>
          <a:p>
            <a:pPr marL="0" indent="0">
              <a:buNone/>
            </a:pPr>
            <a:r>
              <a:rPr lang="en-GB" sz="2000" dirty="0"/>
              <a:t>Help Musicians November 2022 survey</a:t>
            </a:r>
          </a:p>
        </p:txBody>
      </p:sp>
    </p:spTree>
    <p:extLst>
      <p:ext uri="{BB962C8B-B14F-4D97-AF65-F5344CB8AC3E}">
        <p14:creationId xmlns:p14="http://schemas.microsoft.com/office/powerpoint/2010/main" val="558886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6C8698-51D9-79D7-9F58-C8B6B1EF8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400" i="1" dirty="0"/>
              <a:t>“The best leaders lead through questions, not answers. I’ve stolen that – but I do think it is true.”</a:t>
            </a:r>
          </a:p>
        </p:txBody>
      </p:sp>
    </p:spTree>
    <p:extLst>
      <p:ext uri="{BB962C8B-B14F-4D97-AF65-F5344CB8AC3E}">
        <p14:creationId xmlns:p14="http://schemas.microsoft.com/office/powerpoint/2010/main" val="3249290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B3B64EB4-1819-A70A-5B4B-2FE5DA2D578A}"/>
              </a:ext>
            </a:extLst>
          </p:cNvPr>
          <p:cNvSpPr txBox="1">
            <a:spLocks/>
          </p:cNvSpPr>
          <p:nvPr/>
        </p:nvSpPr>
        <p:spPr>
          <a:xfrm>
            <a:off x="1132764" y="2988860"/>
            <a:ext cx="10454185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4D7D2C-FD06-16DC-C04A-5BE24A346EF7}"/>
              </a:ext>
            </a:extLst>
          </p:cNvPr>
          <p:cNvSpPr txBox="1">
            <a:spLocks/>
          </p:cNvSpPr>
          <p:nvPr/>
        </p:nvSpPr>
        <p:spPr>
          <a:xfrm>
            <a:off x="380462" y="1285200"/>
            <a:ext cx="11522780" cy="1595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000" b="1" dirty="0">
                <a:latin typeface="+mn-lt"/>
                <a:cs typeface="Helvetica" panose="020B0604020202020204" pitchFamily="34" charset="0"/>
              </a:rPr>
              <a:t>Leading the change: creating an enduring industry and empowered young musicians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AA8A86F-450D-0319-A921-14E8E099E1E5}"/>
              </a:ext>
            </a:extLst>
          </p:cNvPr>
          <p:cNvSpPr txBox="1">
            <a:spLocks/>
          </p:cNvSpPr>
          <p:nvPr/>
        </p:nvSpPr>
        <p:spPr>
          <a:xfrm>
            <a:off x="380462" y="3895200"/>
            <a:ext cx="11522780" cy="3370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Jordan Armstrong (she/her)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Youth Company Manager</a:t>
            </a:r>
          </a:p>
          <a:p>
            <a:pPr marL="0" indent="0">
              <a:buNone/>
            </a:pPr>
            <a:r>
              <a:rPr lang="en-GB" sz="4000" dirty="0">
                <a:cs typeface="Helvetica" panose="020B0604020202020204" pitchFamily="34" charset="0"/>
              </a:rPr>
              <a:t>Royal Liverpool Philharmonic</a:t>
            </a:r>
          </a:p>
        </p:txBody>
      </p:sp>
    </p:spTree>
    <p:extLst>
      <p:ext uri="{BB962C8B-B14F-4D97-AF65-F5344CB8AC3E}">
        <p14:creationId xmlns:p14="http://schemas.microsoft.com/office/powerpoint/2010/main" val="3666989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6" ma:contentTypeDescription="Create a new document." ma:contentTypeScope="" ma:versionID="c1e5c9811ebfe0d3a3d35ed1f7bd1a5f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dd134ac5b31ecfb0b110cec62f46b3ed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1F0CBCF-C13F-4767-9AF1-ED2D0D89FFCA}"/>
</file>

<file path=customXml/itemProps2.xml><?xml version="1.0" encoding="utf-8"?>
<ds:datastoreItem xmlns:ds="http://schemas.openxmlformats.org/officeDocument/2006/customXml" ds:itemID="{47D297AB-6583-4790-89E0-95F29DCF3EA1}"/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719</Words>
  <Application>Microsoft Office PowerPoint</Application>
  <PresentationFormat>Widescreen</PresentationFormat>
  <Paragraphs>102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Leading the change;  creating healthy and resilient organisations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‘Has being in Youth Company helped your overall mental wellbeing this year?’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Leading the change;  creating healthy and resilient organisations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Leading the change;  creating healthy and resilient organisations</dc:title>
  <dc:creator>George Lee</dc:creator>
  <cp:lastModifiedBy>Jordan Armstrong</cp:lastModifiedBy>
  <cp:revision>11</cp:revision>
  <dcterms:created xsi:type="dcterms:W3CDTF">2023-01-16T20:57:50Z</dcterms:created>
  <dcterms:modified xsi:type="dcterms:W3CDTF">2023-02-03T08:30:37Z</dcterms:modified>
</cp:coreProperties>
</file>