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13"/>
  </p:notesMasterIdLst>
  <p:sldIdLst>
    <p:sldId id="344" r:id="rId3"/>
    <p:sldId id="383" r:id="rId4"/>
    <p:sldId id="347" r:id="rId5"/>
    <p:sldId id="384" r:id="rId6"/>
    <p:sldId id="281" r:id="rId7"/>
    <p:sldId id="295" r:id="rId8"/>
    <p:sldId id="385" r:id="rId9"/>
    <p:sldId id="386" r:id="rId10"/>
    <p:sldId id="374" r:id="rId11"/>
    <p:sldId id="348" r:id="rId12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port" id="{32A637DE-5887-413D-9831-B094A845D20D}">
          <p14:sldIdLst>
            <p14:sldId id="344"/>
            <p14:sldId id="383"/>
            <p14:sldId id="347"/>
            <p14:sldId id="384"/>
            <p14:sldId id="281"/>
            <p14:sldId id="295"/>
            <p14:sldId id="385"/>
            <p14:sldId id="386"/>
            <p14:sldId id="374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03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pos="7333" userDrawn="1">
          <p15:clr>
            <a:srgbClr val="A4A3A4"/>
          </p15:clr>
        </p15:guide>
        <p15:guide id="5" pos="57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Carey" initials="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4B"/>
    <a:srgbClr val="909090"/>
    <a:srgbClr val="00AA64"/>
    <a:srgbClr val="E0E0E0"/>
    <a:srgbClr val="C5FFE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20"/>
  </p:normalViewPr>
  <p:slideViewPr>
    <p:cSldViewPr snapToGrid="0">
      <p:cViewPr>
        <p:scale>
          <a:sx n="80" d="100"/>
          <a:sy n="80" d="100"/>
        </p:scale>
        <p:origin x="48" y="48"/>
      </p:cViewPr>
      <p:guideLst>
        <p:guide orient="horz" pos="1003"/>
        <p:guide pos="3840"/>
        <p:guide orient="horz" pos="3997"/>
        <p:guide pos="7333"/>
        <p:guide pos="57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50D02054-63E0-8C49-AE11-F08D1DA34703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1AE1B52A-2F4F-2C40-BDCD-7E06E3D3B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E1B52A-2F4F-2C40-BDCD-7E06E3D3BF2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585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C60DA52D-71E2-A54C-A65D-3BDCEBF4FB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" y="5100638"/>
            <a:ext cx="3743178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2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033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56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17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792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77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72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90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3FC647EC-7D7F-BF43-BB21-B32CCC5CDEB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6" y="5764697"/>
            <a:ext cx="1720195" cy="56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6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D5957EA-AA14-224A-AAB1-3C00FF036D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0" y="5630676"/>
            <a:ext cx="2152650" cy="70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9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A23B96-B6D6-2DF8-D8C7-C3DF2122903D}"/>
              </a:ext>
            </a:extLst>
          </p:cNvPr>
          <p:cNvSpPr txBox="1"/>
          <p:nvPr/>
        </p:nvSpPr>
        <p:spPr>
          <a:xfrm>
            <a:off x="2814637" y="2019299"/>
            <a:ext cx="65627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UNITED: AUDIENCES - PERCEPTIONS AND PERSPECTIVES </a:t>
            </a:r>
          </a:p>
          <a:p>
            <a:pPr algn="ctr"/>
            <a:endParaRPr lang="en-GB" sz="3200" b="1" dirty="0"/>
          </a:p>
          <a:p>
            <a:pPr algn="ctr"/>
            <a:r>
              <a:rPr lang="en-GB" sz="3200" b="1" dirty="0"/>
              <a:t>ABO Conference</a:t>
            </a:r>
          </a:p>
          <a:p>
            <a:pPr algn="ctr"/>
            <a:endParaRPr lang="en-GB" sz="3200" b="1" dirty="0"/>
          </a:p>
          <a:p>
            <a:pPr algn="ctr"/>
            <a:r>
              <a:rPr lang="en-GB" sz="3200" b="1" dirty="0"/>
              <a:t>February 3 2023</a:t>
            </a:r>
          </a:p>
        </p:txBody>
      </p:sp>
    </p:spTree>
    <p:extLst>
      <p:ext uri="{BB962C8B-B14F-4D97-AF65-F5344CB8AC3E}">
        <p14:creationId xmlns:p14="http://schemas.microsoft.com/office/powerpoint/2010/main" val="3708440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777A76-4C8A-1977-9D4E-6EF778FA9841}"/>
              </a:ext>
            </a:extLst>
          </p:cNvPr>
          <p:cNvSpPr txBox="1"/>
          <p:nvPr/>
        </p:nvSpPr>
        <p:spPr>
          <a:xfrm>
            <a:off x="2814637" y="2962274"/>
            <a:ext cx="6562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3015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4DB57B-9F19-2F48-8114-82F3F39619EB}"/>
              </a:ext>
            </a:extLst>
          </p:cNvPr>
          <p:cNvSpPr txBox="1"/>
          <p:nvPr/>
        </p:nvSpPr>
        <p:spPr>
          <a:xfrm>
            <a:off x="429491" y="1592263"/>
            <a:ext cx="545052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LIVE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 is the voice of the UK’s live music business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LIVE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000" dirty="0">
                <a:solidFill>
                  <a:srgbClr val="4B4B4B"/>
                </a:solidFill>
                <a:ea typeface="Roboto" panose="02000000000000000000" pitchFamily="2" charset="0"/>
                <a:cs typeface="Roboto" panose="02000000000000000000" pitchFamily="2" charset="0"/>
              </a:rPr>
              <a:t>is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a federation of leading live music industry associations representing 3,150 businesses, 4,000+ artists </a:t>
            </a:r>
            <a:r>
              <a:rPr lang="en-GB" sz="2000" dirty="0">
                <a:solidFill>
                  <a:srgbClr val="4B4B4B"/>
                </a:solidFill>
                <a:ea typeface="Roboto" panose="02000000000000000000" pitchFamily="2" charset="0"/>
                <a:cs typeface="Roboto" panose="02000000000000000000" pitchFamily="2" charset="0"/>
              </a:rPr>
              <a:t>&amp;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 2,000 backstage workers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dirty="0">
              <a:solidFill>
                <a:srgbClr val="4B4B4B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Workstreams include: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4B4B4B"/>
                </a:solidFill>
                <a:ea typeface="Roboto" panose="02000000000000000000" pitchFamily="2" charset="0"/>
                <a:cs typeface="Roboto" panose="02000000000000000000" pitchFamily="2" charset="0"/>
              </a:rPr>
              <a:t>LIVE Green: sustainability across live music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LIVE Venues: costs, audience, safety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4B4B4B"/>
                </a:solidFill>
                <a:ea typeface="Roboto" panose="02000000000000000000" pitchFamily="2" charset="0"/>
                <a:cs typeface="Roboto" panose="02000000000000000000" pitchFamily="2" charset="0"/>
              </a:rPr>
              <a:t>LIVE Workforce: inclusivity, talent pipeline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LIVE Touring: EU &amp; beyond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4B4B4B"/>
                </a:solidFill>
                <a:ea typeface="Roboto" panose="02000000000000000000" pitchFamily="2" charset="0"/>
                <a:cs typeface="Roboto" panose="02000000000000000000" pitchFamily="2" charset="0"/>
              </a:rPr>
              <a:t>LIVE Festivals: costs, audience, safety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4B4B4B"/>
                </a:solidFill>
                <a:ea typeface="Roboto" panose="02000000000000000000" pitchFamily="2" charset="0"/>
                <a:cs typeface="Roboto" panose="02000000000000000000" pitchFamily="2" charset="0"/>
              </a:rPr>
              <a:t>LIVE Talks: monthly, free online workshops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>
              <a:solidFill>
                <a:srgbClr val="4B4B4B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D0B46-9B73-F14A-837F-2BE8A0219906}"/>
              </a:ext>
            </a:extLst>
          </p:cNvPr>
          <p:cNvSpPr txBox="1"/>
          <p:nvPr/>
        </p:nvSpPr>
        <p:spPr>
          <a:xfrm>
            <a:off x="429491" y="390383"/>
            <a:ext cx="971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10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+mn-cs"/>
              </a:rPr>
              <a:t>About LIVE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E0CDAF-DB9C-427D-A171-D10E220B1AB1}"/>
              </a:ext>
            </a:extLst>
          </p:cNvPr>
          <p:cNvSpPr txBox="1"/>
          <p:nvPr/>
        </p:nvSpPr>
        <p:spPr>
          <a:xfrm>
            <a:off x="6211451" y="1592263"/>
            <a:ext cx="542968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LIVE members are: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Association of British Orchestras (ABO)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Association for Electronic Music (AFEM)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Association of Festival Organisers (AFO)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Association of Independent Festivals (AIF)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Association of Independent Promoters (AIP)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British Association of Concert Halls (BACH)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Concert Promoters Association (CPA)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Featured Artists Coalition (FAC)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Music Managers Forum (MMF)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Music Venue Trust (MVT)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National Arenas Association (NAA)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Production Services Association (PSA)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Society of Ticket Agents &amp; Retailers (STAR)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The Entertainment Agents’ Association (TEAA)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029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24B35D-BD60-E4C2-EB97-0598EE43DB87}"/>
              </a:ext>
            </a:extLst>
          </p:cNvPr>
          <p:cNvSpPr txBox="1"/>
          <p:nvPr/>
        </p:nvSpPr>
        <p:spPr>
          <a:xfrm>
            <a:off x="2814637" y="2962274"/>
            <a:ext cx="6562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LIVE Insights</a:t>
            </a:r>
          </a:p>
        </p:txBody>
      </p:sp>
    </p:spTree>
    <p:extLst>
      <p:ext uri="{BB962C8B-B14F-4D97-AF65-F5344CB8AC3E}">
        <p14:creationId xmlns:p14="http://schemas.microsoft.com/office/powerpoint/2010/main" val="2679055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4D700A-7389-C243-BE01-92BED73FDDB0}"/>
              </a:ext>
            </a:extLst>
          </p:cNvPr>
          <p:cNvSpPr txBox="1"/>
          <p:nvPr/>
        </p:nvSpPr>
        <p:spPr>
          <a:xfrm>
            <a:off x="45098" y="1386850"/>
            <a:ext cx="12101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+mn-cs"/>
              </a:rPr>
              <a:t>Understanding the post-lockdown audience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+mn-cs"/>
              </a:rPr>
              <a:t>(Wave 2)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E999F7-FD85-FB45-A3CC-C833E806987C}"/>
              </a:ext>
            </a:extLst>
          </p:cNvPr>
          <p:cNvSpPr txBox="1"/>
          <p:nvPr/>
        </p:nvSpPr>
        <p:spPr>
          <a:xfrm>
            <a:off x="429490" y="3234035"/>
            <a:ext cx="10183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National representative survey, 2,000 people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November 2022</a:t>
            </a:r>
          </a:p>
        </p:txBody>
      </p:sp>
    </p:spTree>
    <p:extLst>
      <p:ext uri="{BB962C8B-B14F-4D97-AF65-F5344CB8AC3E}">
        <p14:creationId xmlns:p14="http://schemas.microsoft.com/office/powerpoint/2010/main" val="1921923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F5429-A8EC-9C43-9DE9-6156EC5E6668}"/>
              </a:ext>
            </a:extLst>
          </p:cNvPr>
          <p:cNvSpPr txBox="1"/>
          <p:nvPr/>
        </p:nvSpPr>
        <p:spPr>
          <a:xfrm>
            <a:off x="429491" y="390383"/>
            <a:ext cx="971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10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+mn-cs"/>
              </a:rPr>
              <a:t>Methodology</a:t>
            </a:r>
          </a:p>
        </p:txBody>
      </p:sp>
      <p:sp>
        <p:nvSpPr>
          <p:cNvPr id="5" name="Triangle 8">
            <a:extLst>
              <a:ext uri="{FF2B5EF4-FFF2-40B4-BE49-F238E27FC236}">
                <a16:creationId xmlns:a16="http://schemas.microsoft.com/office/drawing/2014/main" id="{A7DD5FCD-8D2D-AE44-89FE-1C065F4D5EAD}"/>
              </a:ext>
            </a:extLst>
          </p:cNvPr>
          <p:cNvSpPr/>
          <p:nvPr/>
        </p:nvSpPr>
        <p:spPr>
          <a:xfrm>
            <a:off x="5375929" y="-1949116"/>
            <a:ext cx="12305520" cy="10608207"/>
          </a:xfrm>
          <a:prstGeom prst="triangle">
            <a:avLst/>
          </a:prstGeom>
          <a:blipFill>
            <a:blip r:embed="rId2"/>
            <a:srcRect/>
            <a:stretch>
              <a:fillRect t="11333" b="1133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4DB57B-9F19-2F48-8114-82F3F39619EB}"/>
              </a:ext>
            </a:extLst>
          </p:cNvPr>
          <p:cNvSpPr txBox="1"/>
          <p:nvPr/>
        </p:nvSpPr>
        <p:spPr>
          <a:xfrm>
            <a:off x="429491" y="1592263"/>
            <a:ext cx="61427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</a:rPr>
              <a:t>This reports gives a representative indication of the attitudes, behaviours and current thinking of live music fans in the UK.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</a:rPr>
              <a:t>The nationally representative survey was carried out by Opinium. 2,000 responses were collected from the UK in November 2022.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</a:rPr>
              <a:t>The report was written by LIVE CEO Jon Collins, together with Chris Carey, Head of Music, Media and Entertainment at Opinium, and Chief Economist for LIVE.</a:t>
            </a:r>
          </a:p>
        </p:txBody>
      </p:sp>
    </p:spTree>
    <p:extLst>
      <p:ext uri="{BB962C8B-B14F-4D97-AF65-F5344CB8AC3E}">
        <p14:creationId xmlns:p14="http://schemas.microsoft.com/office/powerpoint/2010/main" val="2646777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F5429-A8EC-9C43-9DE9-6156EC5E6668}"/>
              </a:ext>
            </a:extLst>
          </p:cNvPr>
          <p:cNvSpPr txBox="1"/>
          <p:nvPr/>
        </p:nvSpPr>
        <p:spPr>
          <a:xfrm>
            <a:off x="429490" y="390383"/>
            <a:ext cx="971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10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Key Findings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4DB57B-9F19-2F48-8114-82F3F39619EB}"/>
              </a:ext>
            </a:extLst>
          </p:cNvPr>
          <p:cNvSpPr txBox="1"/>
          <p:nvPr/>
        </p:nvSpPr>
        <p:spPr>
          <a:xfrm>
            <a:off x="429490" y="1092116"/>
            <a:ext cx="74147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Covid concerns continue: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 54% have some concerns about events taking place, with 1 in 5 not wanting to be in crowds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Lockdown impact lingers: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54% less likely to go out, rising to 72% amongst 18-24s and 76% for Londoners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Customers are pausing before purchasing: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 16% of consumers are buying later post lockdown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Financial pressures are impacting: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 22% report having less disposable income than before lockdown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Some customers are now less frequent gig goers: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 22% are going to fewer events overall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66A83C-B0BC-7C4A-BAC0-F1C8A7601707}"/>
              </a:ext>
            </a:extLst>
          </p:cNvPr>
          <p:cNvSpPr/>
          <p:nvPr/>
        </p:nvSpPr>
        <p:spPr>
          <a:xfrm>
            <a:off x="7844190" y="507341"/>
            <a:ext cx="8846288" cy="8846288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688" t="6" r="-24664" b="6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54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F5429-A8EC-9C43-9DE9-6156EC5E6668}"/>
              </a:ext>
            </a:extLst>
          </p:cNvPr>
          <p:cNvSpPr txBox="1"/>
          <p:nvPr/>
        </p:nvSpPr>
        <p:spPr>
          <a:xfrm>
            <a:off x="429491" y="390383"/>
            <a:ext cx="971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-100" dirty="0">
                <a:solidFill>
                  <a:srgbClr val="4B4B4B"/>
                </a:solidFill>
                <a:ea typeface="Roboto" panose="02000000000000000000" pitchFamily="2" charset="0"/>
              </a:rPr>
              <a:t>Classical Cut</a:t>
            </a:r>
            <a:endParaRPr kumimoji="0" lang="en-US" sz="3200" b="1" i="0" u="none" strike="noStrike" kern="1200" cap="none" spc="-10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riangle 8">
            <a:extLst>
              <a:ext uri="{FF2B5EF4-FFF2-40B4-BE49-F238E27FC236}">
                <a16:creationId xmlns:a16="http://schemas.microsoft.com/office/drawing/2014/main" id="{A7DD5FCD-8D2D-AE44-89FE-1C065F4D5EAD}"/>
              </a:ext>
            </a:extLst>
          </p:cNvPr>
          <p:cNvSpPr/>
          <p:nvPr/>
        </p:nvSpPr>
        <p:spPr>
          <a:xfrm>
            <a:off x="5375929" y="-1949116"/>
            <a:ext cx="12305520" cy="10608207"/>
          </a:xfrm>
          <a:prstGeom prst="triangle">
            <a:avLst/>
          </a:prstGeom>
          <a:blipFill>
            <a:blip r:embed="rId2"/>
            <a:srcRect/>
            <a:stretch>
              <a:fillRect t="11333" b="1133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4DB57B-9F19-2F48-8114-82F3F39619EB}"/>
              </a:ext>
            </a:extLst>
          </p:cNvPr>
          <p:cNvSpPr txBox="1"/>
          <p:nvPr/>
        </p:nvSpPr>
        <p:spPr>
          <a:xfrm>
            <a:off x="429491" y="1211263"/>
            <a:ext cx="760960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</a:rPr>
              <a:t>Percentage response v total population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b="1" i="0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</a:rPr>
              <a:t>Attitude to attending live music events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Attending fewer events overall (37:22)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Travelling to events feels like a lot of effort (18:10)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1" dirty="0">
                <a:solidFill>
                  <a:srgbClr val="4B4B4B"/>
                </a:solidFill>
                <a:ea typeface="Roboto" panose="02000000000000000000" pitchFamily="2" charset="0"/>
              </a:rPr>
              <a:t>Do you have any concerns at all about live music events taking place?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Net have concerns about attending (59:54)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I don’t want to be in crowds (31:25)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I have concerns about Covid/illness in crowds (31:23)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49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F5429-A8EC-9C43-9DE9-6156EC5E6668}"/>
              </a:ext>
            </a:extLst>
          </p:cNvPr>
          <p:cNvSpPr txBox="1"/>
          <p:nvPr/>
        </p:nvSpPr>
        <p:spPr>
          <a:xfrm>
            <a:off x="429491" y="390383"/>
            <a:ext cx="971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-100" dirty="0">
                <a:solidFill>
                  <a:srgbClr val="4B4B4B"/>
                </a:solidFill>
                <a:ea typeface="Roboto" panose="02000000000000000000" pitchFamily="2" charset="0"/>
              </a:rPr>
              <a:t>Classical Cut</a:t>
            </a:r>
            <a:endParaRPr kumimoji="0" lang="en-US" sz="3200" b="1" i="0" u="none" strike="noStrike" kern="1200" cap="none" spc="-10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riangle 8">
            <a:extLst>
              <a:ext uri="{FF2B5EF4-FFF2-40B4-BE49-F238E27FC236}">
                <a16:creationId xmlns:a16="http://schemas.microsoft.com/office/drawing/2014/main" id="{A7DD5FCD-8D2D-AE44-89FE-1C065F4D5EAD}"/>
              </a:ext>
            </a:extLst>
          </p:cNvPr>
          <p:cNvSpPr/>
          <p:nvPr/>
        </p:nvSpPr>
        <p:spPr>
          <a:xfrm>
            <a:off x="5375929" y="-1949116"/>
            <a:ext cx="12305520" cy="10608207"/>
          </a:xfrm>
          <a:prstGeom prst="triangle">
            <a:avLst/>
          </a:prstGeom>
          <a:blipFill>
            <a:blip r:embed="rId2"/>
            <a:srcRect/>
            <a:stretch>
              <a:fillRect t="11333" b="1133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4DB57B-9F19-2F48-8114-82F3F39619EB}"/>
              </a:ext>
            </a:extLst>
          </p:cNvPr>
          <p:cNvSpPr txBox="1"/>
          <p:nvPr/>
        </p:nvSpPr>
        <p:spPr>
          <a:xfrm>
            <a:off x="429491" y="1058863"/>
            <a:ext cx="760960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+mn-cs"/>
              </a:rPr>
              <a:t>Percentage response v total population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>
              <a:solidFill>
                <a:srgbClr val="4B4B4B"/>
              </a:solidFill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1" dirty="0">
                <a:solidFill>
                  <a:srgbClr val="4B4B4B"/>
                </a:solidFill>
                <a:ea typeface="Roboto" panose="02000000000000000000" pitchFamily="2" charset="0"/>
              </a:rPr>
              <a:t>How do you currently feel about buying tickets for live music events?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600" dirty="0">
              <a:solidFill>
                <a:srgbClr val="4B4B4B"/>
              </a:solidFill>
              <a:ea typeface="Roboto" panose="020000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+mn-cs"/>
              </a:rPr>
              <a:t>I am happily buying tickets for live music events (15</a:t>
            </a: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:11)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Consider buying for favourite artist, but tickets not a priority (22:14)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Trying to reduce spending to essentials at the moment (29:19)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Tickets are too expensive (39:31)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800" dirty="0">
              <a:solidFill>
                <a:srgbClr val="4B4B4B"/>
              </a:solidFill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1" dirty="0">
                <a:solidFill>
                  <a:srgbClr val="4B4B4B"/>
                </a:solidFill>
                <a:ea typeface="Roboto" panose="02000000000000000000" pitchFamily="2" charset="0"/>
              </a:rPr>
              <a:t>In 2022, did you buy tickets and then not attend?*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800" dirty="0">
              <a:solidFill>
                <a:srgbClr val="4B4B4B"/>
              </a:solidFill>
              <a:ea typeface="Roboto" panose="020000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No, if I have tickets, I use them (62:59)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Yes, I bought tickets but then sold them (10:6:1)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800" dirty="0">
              <a:solidFill>
                <a:srgbClr val="4B4B4B"/>
              </a:solidFill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b="1" dirty="0">
                <a:solidFill>
                  <a:srgbClr val="4B4B4B"/>
                </a:solidFill>
                <a:ea typeface="Roboto" panose="02000000000000000000" pitchFamily="2" charset="0"/>
              </a:rPr>
              <a:t>Has your approach to buying tickets changed in the last year?*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800" dirty="0">
              <a:solidFill>
                <a:srgbClr val="4B4B4B"/>
              </a:solidFill>
              <a:ea typeface="Roboto" panose="020000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Buy earlier to guarantee attendance (7:10:1)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Buy later to know I can afford to attend (18:9:4)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4B4B4B"/>
                </a:solidFill>
                <a:ea typeface="Roboto" panose="02000000000000000000" pitchFamily="2" charset="0"/>
              </a:rPr>
              <a:t>Not bought in the last year (34:43:57)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4B4B4B"/>
              </a:solidFill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ea typeface="Roboto" panose="02000000000000000000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ea typeface="Roboto" panose="02000000000000000000" pitchFamily="2" charset="0"/>
                <a:cs typeface="+mn-cs"/>
              </a:rPr>
              <a:t>* Where third figure is shown this relates to responses from 55+ age group</a:t>
            </a:r>
          </a:p>
        </p:txBody>
      </p:sp>
    </p:spTree>
    <p:extLst>
      <p:ext uri="{BB962C8B-B14F-4D97-AF65-F5344CB8AC3E}">
        <p14:creationId xmlns:p14="http://schemas.microsoft.com/office/powerpoint/2010/main" val="251577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F5429-A8EC-9C43-9DE9-6156EC5E6668}"/>
              </a:ext>
            </a:extLst>
          </p:cNvPr>
          <p:cNvSpPr txBox="1"/>
          <p:nvPr/>
        </p:nvSpPr>
        <p:spPr>
          <a:xfrm>
            <a:off x="429490" y="390383"/>
            <a:ext cx="971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10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Conclusions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4DB57B-9F19-2F48-8114-82F3F39619EB}"/>
              </a:ext>
            </a:extLst>
          </p:cNvPr>
          <p:cNvSpPr txBox="1"/>
          <p:nvPr/>
        </p:nvSpPr>
        <p:spPr>
          <a:xfrm>
            <a:off x="429490" y="1397674"/>
            <a:ext cx="688571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While record attendance numbers this summer have shown there is still huge demand for live music, this research highlights </a:t>
            </a:r>
            <a:r>
              <a:rPr lang="en-GB" sz="2000" dirty="0">
                <a:solidFill>
                  <a:srgbClr val="4B4B4B"/>
                </a:solidFill>
                <a:latin typeface="Calibri"/>
                <a:ea typeface="Roboto" panose="02000000000000000000" pitchFamily="2" charset="0"/>
              </a:rPr>
              <a:t>continuing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 pressures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6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A chunk of our customers are out of the habit of attending gigs while others are looking at attending less frequently due to financial concerns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6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With the live music industry still rebuilding after lockdown, Government support is required if we are to play our part to driving growth and economic activity </a:t>
            </a:r>
            <a:r>
              <a:rPr lang="en-GB" sz="2000" dirty="0">
                <a:solidFill>
                  <a:srgbClr val="4B4B4B"/>
                </a:solidFill>
                <a:latin typeface="Calibri"/>
                <a:ea typeface="Roboto" panose="02000000000000000000" pitchFamily="2" charset="0"/>
              </a:rPr>
              <a:t>across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 the UK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600" b="0" i="0" u="none" strike="noStrike" kern="120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Calibri"/>
              <a:ea typeface="Roboto" panose="02000000000000000000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/>
                <a:ea typeface="Roboto" panose="02000000000000000000" pitchFamily="2" charset="0"/>
                <a:cs typeface="+mn-cs"/>
              </a:rPr>
              <a:t>In particular, reticence amongst our youngest customers, denied the opportunity to develop a gig going habit by lockdown, must be addressed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66A83C-B0BC-7C4A-BAC0-F1C8A7601707}"/>
              </a:ext>
            </a:extLst>
          </p:cNvPr>
          <p:cNvSpPr/>
          <p:nvPr/>
        </p:nvSpPr>
        <p:spPr>
          <a:xfrm>
            <a:off x="7339365" y="507341"/>
            <a:ext cx="8846288" cy="8846288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688" t="6" r="-24664" b="6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380450"/>
      </p:ext>
    </p:extLst>
  </p:cSld>
  <p:clrMapOvr>
    <a:masterClrMapping/>
  </p:clrMapOvr>
</p:sld>
</file>

<file path=ppt/theme/theme1.xml><?xml version="1.0" encoding="utf-8"?>
<a:theme xmlns:a="http://schemas.openxmlformats.org/drawingml/2006/main" name="PPT_WS_Master_Template_200915">
  <a:themeElements>
    <a:clrScheme name="LIVE">
      <a:dk1>
        <a:srgbClr val="4B4B4B"/>
      </a:dk1>
      <a:lt1>
        <a:srgbClr val="FFFFFF"/>
      </a:lt1>
      <a:dk2>
        <a:srgbClr val="D9D9D9"/>
      </a:dk2>
      <a:lt2>
        <a:srgbClr val="4B4B4B"/>
      </a:lt2>
      <a:accent1>
        <a:srgbClr val="FF3232"/>
      </a:accent1>
      <a:accent2>
        <a:srgbClr val="282864"/>
      </a:accent2>
      <a:accent3>
        <a:srgbClr val="FFAE00"/>
      </a:accent3>
      <a:accent4>
        <a:srgbClr val="00AA64"/>
      </a:accent4>
      <a:accent5>
        <a:srgbClr val="00A096"/>
      </a:accent5>
      <a:accent6>
        <a:srgbClr val="99ECC6"/>
      </a:accent6>
      <a:hlink>
        <a:srgbClr val="5E19FF"/>
      </a:hlink>
      <a:folHlink>
        <a:srgbClr val="FF127A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WS_Master_Template_200915" id="{E12F13A3-819D-4A04-BD6F-8A3519CE4F04}" vid="{972C99BE-7C1A-4477-A959-68D15950DC19}"/>
    </a:ext>
  </a:extLst>
</a:theme>
</file>

<file path=ppt/theme/theme2.xml><?xml version="1.0" encoding="utf-8"?>
<a:theme xmlns:a="http://schemas.openxmlformats.org/drawingml/2006/main" name="Custom Design">
  <a:themeElements>
    <a:clrScheme name="LIVE">
      <a:dk1>
        <a:srgbClr val="4B4B4B"/>
      </a:dk1>
      <a:lt1>
        <a:srgbClr val="FFFFFF"/>
      </a:lt1>
      <a:dk2>
        <a:srgbClr val="D9D9D9"/>
      </a:dk2>
      <a:lt2>
        <a:srgbClr val="4B4B4B"/>
      </a:lt2>
      <a:accent1>
        <a:srgbClr val="FF3232"/>
      </a:accent1>
      <a:accent2>
        <a:srgbClr val="282864"/>
      </a:accent2>
      <a:accent3>
        <a:srgbClr val="FFAE00"/>
      </a:accent3>
      <a:accent4>
        <a:srgbClr val="00AA64"/>
      </a:accent4>
      <a:accent5>
        <a:srgbClr val="00A096"/>
      </a:accent5>
      <a:accent6>
        <a:srgbClr val="99ECC6"/>
      </a:accent6>
      <a:hlink>
        <a:srgbClr val="5E19FF"/>
      </a:hlink>
      <a:folHlink>
        <a:srgbClr val="FF127A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6" ma:contentTypeDescription="Create a new document." ma:contentTypeScope="" ma:versionID="c1e5c9811ebfe0d3a3d35ed1f7bd1a5f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dd134ac5b31ecfb0b110cec62f46b3ed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033FBE-1BBC-4112-B1CF-FEDBEC533F43}"/>
</file>

<file path=customXml/itemProps2.xml><?xml version="1.0" encoding="utf-8"?>
<ds:datastoreItem xmlns:ds="http://schemas.openxmlformats.org/officeDocument/2006/customXml" ds:itemID="{22B4EFF4-E9A1-4F05-AF13-78B816177435}"/>
</file>

<file path=docProps/app.xml><?xml version="1.0" encoding="utf-8"?>
<Properties xmlns="http://schemas.openxmlformats.org/officeDocument/2006/extended-properties" xmlns:vt="http://schemas.openxmlformats.org/officeDocument/2006/docPropsVTypes">
  <Template>PPT_WS_Master_Template_200915</Template>
  <TotalTime>14445</TotalTime>
  <Words>721</Words>
  <Application>Microsoft Office PowerPoint</Application>
  <PresentationFormat>Widescreen</PresentationFormat>
  <Paragraphs>108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Roboto</vt:lpstr>
      <vt:lpstr>Segoe UI</vt:lpstr>
      <vt:lpstr>PPT_WS_Master_Template_200915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Update 2021</dc:title>
  <dc:creator>Holly Purchase</dc:creator>
  <cp:lastModifiedBy>Jon Collins</cp:lastModifiedBy>
  <cp:revision>136</cp:revision>
  <cp:lastPrinted>2022-12-16T09:48:59Z</cp:lastPrinted>
  <dcterms:created xsi:type="dcterms:W3CDTF">2021-01-08T16:27:28Z</dcterms:created>
  <dcterms:modified xsi:type="dcterms:W3CDTF">2023-02-01T14:00:51Z</dcterms:modified>
</cp:coreProperties>
</file>