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4.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62" r:id="rId2"/>
    <p:sldId id="259" r:id="rId3"/>
    <p:sldId id="258" r:id="rId4"/>
    <p:sldId id="261" r:id="rId5"/>
    <p:sldId id="415" r:id="rId6"/>
    <p:sldId id="257" r:id="rId7"/>
    <p:sldId id="416" r:id="rId8"/>
    <p:sldId id="256" r:id="rId9"/>
    <p:sldId id="266" r:id="rId10"/>
    <p:sldId id="267" r:id="rId11"/>
    <p:sldId id="268" r:id="rId12"/>
    <p:sldId id="269" r:id="rId13"/>
    <p:sldId id="270" r:id="rId14"/>
    <p:sldId id="265" r:id="rId15"/>
    <p:sldId id="264"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5" d="100"/>
          <a:sy n="85" d="100"/>
        </p:scale>
        <p:origin x="59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CE5BDF-8279-4519-9BD5-CCF7686E1B16}" type="datetimeFigureOut">
              <a:rPr lang="en-GB" smtClean="0"/>
              <a:t>01/02/2023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A78EC3-C9BD-4A63-A525-7A3B9295E6A5}" type="slidenum">
              <a:rPr lang="en-GB" smtClean="0"/>
              <a:t>‹#›</a:t>
            </a:fld>
            <a:endParaRPr lang="en-GB"/>
          </a:p>
        </p:txBody>
      </p:sp>
    </p:spTree>
    <p:extLst>
      <p:ext uri="{BB962C8B-B14F-4D97-AF65-F5344CB8AC3E}">
        <p14:creationId xmlns:p14="http://schemas.microsoft.com/office/powerpoint/2010/main" val="19519038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9F969-C842-452C-B99E-C111F455D51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C01DD33-6A4B-4705-91ED-6FCC0AC9E88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E44BABB-24E8-463C-ADA0-A4E59D23C4DF}"/>
              </a:ext>
            </a:extLst>
          </p:cNvPr>
          <p:cNvSpPr>
            <a:spLocks noGrp="1"/>
          </p:cNvSpPr>
          <p:nvPr>
            <p:ph type="dt" sz="half" idx="10"/>
          </p:nvPr>
        </p:nvSpPr>
        <p:spPr/>
        <p:txBody>
          <a:bodyPr/>
          <a:lstStyle/>
          <a:p>
            <a:fld id="{EB668975-77C8-4E19-A6F3-D5A78600CD03}" type="datetimeFigureOut">
              <a:rPr lang="en-GB" smtClean="0"/>
              <a:t>01/02/2023</a:t>
            </a:fld>
            <a:endParaRPr lang="en-GB"/>
          </a:p>
        </p:txBody>
      </p:sp>
      <p:sp>
        <p:nvSpPr>
          <p:cNvPr id="5" name="Footer Placeholder 4">
            <a:extLst>
              <a:ext uri="{FF2B5EF4-FFF2-40B4-BE49-F238E27FC236}">
                <a16:creationId xmlns:a16="http://schemas.microsoft.com/office/drawing/2014/main" id="{3000744E-01E7-47DC-B139-BAC80929253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364ACC7-298B-46DA-9B11-C132612F4BCE}"/>
              </a:ext>
            </a:extLst>
          </p:cNvPr>
          <p:cNvSpPr>
            <a:spLocks noGrp="1"/>
          </p:cNvSpPr>
          <p:nvPr>
            <p:ph type="sldNum" sz="quarter" idx="12"/>
          </p:nvPr>
        </p:nvSpPr>
        <p:spPr/>
        <p:txBody>
          <a:bodyPr/>
          <a:lstStyle/>
          <a:p>
            <a:fld id="{F7E17973-F8D1-4D90-94C0-B007E2C82113}" type="slidenum">
              <a:rPr lang="en-GB" smtClean="0"/>
              <a:t>‹#›</a:t>
            </a:fld>
            <a:endParaRPr lang="en-GB"/>
          </a:p>
        </p:txBody>
      </p:sp>
    </p:spTree>
    <p:extLst>
      <p:ext uri="{BB962C8B-B14F-4D97-AF65-F5344CB8AC3E}">
        <p14:creationId xmlns:p14="http://schemas.microsoft.com/office/powerpoint/2010/main" val="28345678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647B06-C6B8-4CCE-8748-77106590A9B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2826278-486B-49EB-865E-8EB3C49617A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6761F47-14F4-4B95-A6F7-41F21EABDAAE}"/>
              </a:ext>
            </a:extLst>
          </p:cNvPr>
          <p:cNvSpPr>
            <a:spLocks noGrp="1"/>
          </p:cNvSpPr>
          <p:nvPr>
            <p:ph type="dt" sz="half" idx="10"/>
          </p:nvPr>
        </p:nvSpPr>
        <p:spPr/>
        <p:txBody>
          <a:bodyPr/>
          <a:lstStyle/>
          <a:p>
            <a:fld id="{EB668975-77C8-4E19-A6F3-D5A78600CD03}" type="datetimeFigureOut">
              <a:rPr lang="en-GB" smtClean="0"/>
              <a:t>01/02/2023</a:t>
            </a:fld>
            <a:endParaRPr lang="en-GB"/>
          </a:p>
        </p:txBody>
      </p:sp>
      <p:sp>
        <p:nvSpPr>
          <p:cNvPr id="5" name="Footer Placeholder 4">
            <a:extLst>
              <a:ext uri="{FF2B5EF4-FFF2-40B4-BE49-F238E27FC236}">
                <a16:creationId xmlns:a16="http://schemas.microsoft.com/office/drawing/2014/main" id="{5C93132E-2DA7-49C3-86DE-B3CE7DFC47D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C99D97B-EA72-450F-A785-5AA7506F00C0}"/>
              </a:ext>
            </a:extLst>
          </p:cNvPr>
          <p:cNvSpPr>
            <a:spLocks noGrp="1"/>
          </p:cNvSpPr>
          <p:nvPr>
            <p:ph type="sldNum" sz="quarter" idx="12"/>
          </p:nvPr>
        </p:nvSpPr>
        <p:spPr/>
        <p:txBody>
          <a:bodyPr/>
          <a:lstStyle/>
          <a:p>
            <a:fld id="{F7E17973-F8D1-4D90-94C0-B007E2C82113}" type="slidenum">
              <a:rPr lang="en-GB" smtClean="0"/>
              <a:t>‹#›</a:t>
            </a:fld>
            <a:endParaRPr lang="en-GB"/>
          </a:p>
        </p:txBody>
      </p:sp>
    </p:spTree>
    <p:extLst>
      <p:ext uri="{BB962C8B-B14F-4D97-AF65-F5344CB8AC3E}">
        <p14:creationId xmlns:p14="http://schemas.microsoft.com/office/powerpoint/2010/main" val="40458786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33EBFE9-708A-4A26-8D72-2600D502025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A93017D-1387-4E25-9859-09F6F57087F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8F8AD5C-97E2-4651-B4BA-C0CD659DB5A4}"/>
              </a:ext>
            </a:extLst>
          </p:cNvPr>
          <p:cNvSpPr>
            <a:spLocks noGrp="1"/>
          </p:cNvSpPr>
          <p:nvPr>
            <p:ph type="dt" sz="half" idx="10"/>
          </p:nvPr>
        </p:nvSpPr>
        <p:spPr/>
        <p:txBody>
          <a:bodyPr/>
          <a:lstStyle/>
          <a:p>
            <a:fld id="{EB668975-77C8-4E19-A6F3-D5A78600CD03}" type="datetimeFigureOut">
              <a:rPr lang="en-GB" smtClean="0"/>
              <a:t>01/02/2023</a:t>
            </a:fld>
            <a:endParaRPr lang="en-GB"/>
          </a:p>
        </p:txBody>
      </p:sp>
      <p:sp>
        <p:nvSpPr>
          <p:cNvPr id="5" name="Footer Placeholder 4">
            <a:extLst>
              <a:ext uri="{FF2B5EF4-FFF2-40B4-BE49-F238E27FC236}">
                <a16:creationId xmlns:a16="http://schemas.microsoft.com/office/drawing/2014/main" id="{CB25965C-C8CA-4276-BF58-DF371E6A11F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DD66D2C-CC56-43CB-AFDE-6E324696F5D4}"/>
              </a:ext>
            </a:extLst>
          </p:cNvPr>
          <p:cNvSpPr>
            <a:spLocks noGrp="1"/>
          </p:cNvSpPr>
          <p:nvPr>
            <p:ph type="sldNum" sz="quarter" idx="12"/>
          </p:nvPr>
        </p:nvSpPr>
        <p:spPr/>
        <p:txBody>
          <a:bodyPr/>
          <a:lstStyle/>
          <a:p>
            <a:fld id="{F7E17973-F8D1-4D90-94C0-B007E2C82113}" type="slidenum">
              <a:rPr lang="en-GB" smtClean="0"/>
              <a:t>‹#›</a:t>
            </a:fld>
            <a:endParaRPr lang="en-GB"/>
          </a:p>
        </p:txBody>
      </p:sp>
    </p:spTree>
    <p:extLst>
      <p:ext uri="{BB962C8B-B14F-4D97-AF65-F5344CB8AC3E}">
        <p14:creationId xmlns:p14="http://schemas.microsoft.com/office/powerpoint/2010/main" val="6956200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71224D-F645-4950-8645-0FC04A4E7358}" type="datetime1">
              <a:rPr lang="en-GB" smtClean="0"/>
              <a:pPr/>
              <a:t>01/02/2023</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a:xfrm>
            <a:off x="9123765" y="5461475"/>
            <a:ext cx="2230035" cy="1260000"/>
          </a:xfrm>
          <a:prstGeom prst="rect">
            <a:avLst/>
          </a:prstGeom>
        </p:spPr>
        <p:txBody>
          <a:bodyPr/>
          <a:lstStyle/>
          <a:p>
            <a:fld id="{144D3575-79E3-4342-B4E4-064C60390179}" type="slidenum">
              <a:rPr lang="en-GB" smtClean="0"/>
              <a:pPr/>
              <a:t>‹#›</a:t>
            </a:fld>
            <a:endParaRPr lang="en-GB" dirty="0"/>
          </a:p>
        </p:txBody>
      </p:sp>
      <p:sp>
        <p:nvSpPr>
          <p:cNvPr id="6" name="Content Placeholder 5"/>
          <p:cNvSpPr>
            <a:spLocks noGrp="1"/>
          </p:cNvSpPr>
          <p:nvPr>
            <p:ph sz="quarter" idx="13"/>
          </p:nvPr>
        </p:nvSpPr>
        <p:spPr>
          <a:xfrm>
            <a:off x="912018" y="562212"/>
            <a:ext cx="10367963" cy="5529263"/>
          </a:xfrm>
        </p:spPr>
        <p:txBody>
          <a:bodyPr/>
          <a:lstStyle>
            <a:lvl1pPr>
              <a:defRPr sz="32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757693468"/>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3BD33-EF9D-4FB4-9E3B-2731E4987F3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F106FB9-FC6A-46C0-BFE9-A4F24A53A5A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9E91662-3DA2-438E-9DEC-B34CCF5EFB68}"/>
              </a:ext>
            </a:extLst>
          </p:cNvPr>
          <p:cNvSpPr>
            <a:spLocks noGrp="1"/>
          </p:cNvSpPr>
          <p:nvPr>
            <p:ph type="dt" sz="half" idx="10"/>
          </p:nvPr>
        </p:nvSpPr>
        <p:spPr/>
        <p:txBody>
          <a:bodyPr/>
          <a:lstStyle/>
          <a:p>
            <a:fld id="{EB668975-77C8-4E19-A6F3-D5A78600CD03}" type="datetimeFigureOut">
              <a:rPr lang="en-GB" smtClean="0"/>
              <a:t>01/02/2023</a:t>
            </a:fld>
            <a:endParaRPr lang="en-GB"/>
          </a:p>
        </p:txBody>
      </p:sp>
      <p:sp>
        <p:nvSpPr>
          <p:cNvPr id="5" name="Footer Placeholder 4">
            <a:extLst>
              <a:ext uri="{FF2B5EF4-FFF2-40B4-BE49-F238E27FC236}">
                <a16:creationId xmlns:a16="http://schemas.microsoft.com/office/drawing/2014/main" id="{A1E77638-D21E-42AF-80D0-69DE90D53F5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D52646B-10AA-4DCE-90F2-BA74713F9C89}"/>
              </a:ext>
            </a:extLst>
          </p:cNvPr>
          <p:cNvSpPr>
            <a:spLocks noGrp="1"/>
          </p:cNvSpPr>
          <p:nvPr>
            <p:ph type="sldNum" sz="quarter" idx="12"/>
          </p:nvPr>
        </p:nvSpPr>
        <p:spPr/>
        <p:txBody>
          <a:bodyPr/>
          <a:lstStyle/>
          <a:p>
            <a:fld id="{F7E17973-F8D1-4D90-94C0-B007E2C82113}" type="slidenum">
              <a:rPr lang="en-GB" smtClean="0"/>
              <a:t>‹#›</a:t>
            </a:fld>
            <a:endParaRPr lang="en-GB"/>
          </a:p>
        </p:txBody>
      </p:sp>
    </p:spTree>
    <p:extLst>
      <p:ext uri="{BB962C8B-B14F-4D97-AF65-F5344CB8AC3E}">
        <p14:creationId xmlns:p14="http://schemas.microsoft.com/office/powerpoint/2010/main" val="12510229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2E878-5898-41FE-B49D-C0575EA0E74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D7FFCEB-9113-4026-B810-AAF0C301845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997BB5C-D8FF-4A7B-88A8-0611CCEF0713}"/>
              </a:ext>
            </a:extLst>
          </p:cNvPr>
          <p:cNvSpPr>
            <a:spLocks noGrp="1"/>
          </p:cNvSpPr>
          <p:nvPr>
            <p:ph type="dt" sz="half" idx="10"/>
          </p:nvPr>
        </p:nvSpPr>
        <p:spPr/>
        <p:txBody>
          <a:bodyPr/>
          <a:lstStyle/>
          <a:p>
            <a:fld id="{EB668975-77C8-4E19-A6F3-D5A78600CD03}" type="datetimeFigureOut">
              <a:rPr lang="en-GB" smtClean="0"/>
              <a:t>01/02/2023</a:t>
            </a:fld>
            <a:endParaRPr lang="en-GB"/>
          </a:p>
        </p:txBody>
      </p:sp>
      <p:sp>
        <p:nvSpPr>
          <p:cNvPr id="5" name="Footer Placeholder 4">
            <a:extLst>
              <a:ext uri="{FF2B5EF4-FFF2-40B4-BE49-F238E27FC236}">
                <a16:creationId xmlns:a16="http://schemas.microsoft.com/office/drawing/2014/main" id="{4DD204D3-0D72-4942-90D6-CD0F46EBC64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6747918-BCF2-4FA2-AEF0-07154CBAE6A9}"/>
              </a:ext>
            </a:extLst>
          </p:cNvPr>
          <p:cNvSpPr>
            <a:spLocks noGrp="1"/>
          </p:cNvSpPr>
          <p:nvPr>
            <p:ph type="sldNum" sz="quarter" idx="12"/>
          </p:nvPr>
        </p:nvSpPr>
        <p:spPr/>
        <p:txBody>
          <a:bodyPr/>
          <a:lstStyle/>
          <a:p>
            <a:fld id="{F7E17973-F8D1-4D90-94C0-B007E2C82113}" type="slidenum">
              <a:rPr lang="en-GB" smtClean="0"/>
              <a:t>‹#›</a:t>
            </a:fld>
            <a:endParaRPr lang="en-GB"/>
          </a:p>
        </p:txBody>
      </p:sp>
    </p:spTree>
    <p:extLst>
      <p:ext uri="{BB962C8B-B14F-4D97-AF65-F5344CB8AC3E}">
        <p14:creationId xmlns:p14="http://schemas.microsoft.com/office/powerpoint/2010/main" val="1044152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436020-81E6-488B-AACC-CAA49895F88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87111C2-D5F8-4B93-96A6-D6B9F8C3F24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F0E6880-1226-46F8-839F-16278243116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3D99658-210C-4E73-AD80-63C810A0DC6A}"/>
              </a:ext>
            </a:extLst>
          </p:cNvPr>
          <p:cNvSpPr>
            <a:spLocks noGrp="1"/>
          </p:cNvSpPr>
          <p:nvPr>
            <p:ph type="dt" sz="half" idx="10"/>
          </p:nvPr>
        </p:nvSpPr>
        <p:spPr/>
        <p:txBody>
          <a:bodyPr/>
          <a:lstStyle/>
          <a:p>
            <a:fld id="{EB668975-77C8-4E19-A6F3-D5A78600CD03}" type="datetimeFigureOut">
              <a:rPr lang="en-GB" smtClean="0"/>
              <a:t>01/02/2023</a:t>
            </a:fld>
            <a:endParaRPr lang="en-GB"/>
          </a:p>
        </p:txBody>
      </p:sp>
      <p:sp>
        <p:nvSpPr>
          <p:cNvPr id="6" name="Footer Placeholder 5">
            <a:extLst>
              <a:ext uri="{FF2B5EF4-FFF2-40B4-BE49-F238E27FC236}">
                <a16:creationId xmlns:a16="http://schemas.microsoft.com/office/drawing/2014/main" id="{0B65EFD4-1078-4203-9C81-FE8B1F21374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F2DB0C7-F047-4A4B-8294-EF0CB0474DC9}"/>
              </a:ext>
            </a:extLst>
          </p:cNvPr>
          <p:cNvSpPr>
            <a:spLocks noGrp="1"/>
          </p:cNvSpPr>
          <p:nvPr>
            <p:ph type="sldNum" sz="quarter" idx="12"/>
          </p:nvPr>
        </p:nvSpPr>
        <p:spPr/>
        <p:txBody>
          <a:bodyPr/>
          <a:lstStyle/>
          <a:p>
            <a:fld id="{F7E17973-F8D1-4D90-94C0-B007E2C82113}" type="slidenum">
              <a:rPr lang="en-GB" smtClean="0"/>
              <a:t>‹#›</a:t>
            </a:fld>
            <a:endParaRPr lang="en-GB"/>
          </a:p>
        </p:txBody>
      </p:sp>
    </p:spTree>
    <p:extLst>
      <p:ext uri="{BB962C8B-B14F-4D97-AF65-F5344CB8AC3E}">
        <p14:creationId xmlns:p14="http://schemas.microsoft.com/office/powerpoint/2010/main" val="3813356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5EF4B-BAFA-4244-B53B-B91C4714A9B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7640E16-4DD4-44AE-9F96-B05FC634879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2C86F03-8AA8-40A1-826A-9FBA1F40C3A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EBFA367-3DB7-4D26-A63D-2857B331F0B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954BCA2-6E58-47B5-8CA2-9BEDAD94AF8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F418997-A5A8-4160-B511-3AEE078B80EE}"/>
              </a:ext>
            </a:extLst>
          </p:cNvPr>
          <p:cNvSpPr>
            <a:spLocks noGrp="1"/>
          </p:cNvSpPr>
          <p:nvPr>
            <p:ph type="dt" sz="half" idx="10"/>
          </p:nvPr>
        </p:nvSpPr>
        <p:spPr/>
        <p:txBody>
          <a:bodyPr/>
          <a:lstStyle/>
          <a:p>
            <a:fld id="{EB668975-77C8-4E19-A6F3-D5A78600CD03}" type="datetimeFigureOut">
              <a:rPr lang="en-GB" smtClean="0"/>
              <a:t>01/02/2023</a:t>
            </a:fld>
            <a:endParaRPr lang="en-GB"/>
          </a:p>
        </p:txBody>
      </p:sp>
      <p:sp>
        <p:nvSpPr>
          <p:cNvPr id="8" name="Footer Placeholder 7">
            <a:extLst>
              <a:ext uri="{FF2B5EF4-FFF2-40B4-BE49-F238E27FC236}">
                <a16:creationId xmlns:a16="http://schemas.microsoft.com/office/drawing/2014/main" id="{4AD669C1-2937-4469-953B-F56306DB02B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6438B30-65BA-4F40-8C75-5834DB965634}"/>
              </a:ext>
            </a:extLst>
          </p:cNvPr>
          <p:cNvSpPr>
            <a:spLocks noGrp="1"/>
          </p:cNvSpPr>
          <p:nvPr>
            <p:ph type="sldNum" sz="quarter" idx="12"/>
          </p:nvPr>
        </p:nvSpPr>
        <p:spPr/>
        <p:txBody>
          <a:bodyPr/>
          <a:lstStyle/>
          <a:p>
            <a:fld id="{F7E17973-F8D1-4D90-94C0-B007E2C82113}" type="slidenum">
              <a:rPr lang="en-GB" smtClean="0"/>
              <a:t>‹#›</a:t>
            </a:fld>
            <a:endParaRPr lang="en-GB"/>
          </a:p>
        </p:txBody>
      </p:sp>
    </p:spTree>
    <p:extLst>
      <p:ext uri="{BB962C8B-B14F-4D97-AF65-F5344CB8AC3E}">
        <p14:creationId xmlns:p14="http://schemas.microsoft.com/office/powerpoint/2010/main" val="5595554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4745A-99CC-49C2-A958-D8D0C288402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F06C825-9599-49C8-8A36-91C030ED67C2}"/>
              </a:ext>
            </a:extLst>
          </p:cNvPr>
          <p:cNvSpPr>
            <a:spLocks noGrp="1"/>
          </p:cNvSpPr>
          <p:nvPr>
            <p:ph type="dt" sz="half" idx="10"/>
          </p:nvPr>
        </p:nvSpPr>
        <p:spPr/>
        <p:txBody>
          <a:bodyPr/>
          <a:lstStyle/>
          <a:p>
            <a:fld id="{EB668975-77C8-4E19-A6F3-D5A78600CD03}" type="datetimeFigureOut">
              <a:rPr lang="en-GB" smtClean="0"/>
              <a:t>01/02/2023</a:t>
            </a:fld>
            <a:endParaRPr lang="en-GB"/>
          </a:p>
        </p:txBody>
      </p:sp>
      <p:sp>
        <p:nvSpPr>
          <p:cNvPr id="4" name="Footer Placeholder 3">
            <a:extLst>
              <a:ext uri="{FF2B5EF4-FFF2-40B4-BE49-F238E27FC236}">
                <a16:creationId xmlns:a16="http://schemas.microsoft.com/office/drawing/2014/main" id="{9790637E-E814-4CDC-9FD3-001A9EF4A87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05E66F7-ABF7-476D-BB97-902A6454891C}"/>
              </a:ext>
            </a:extLst>
          </p:cNvPr>
          <p:cNvSpPr>
            <a:spLocks noGrp="1"/>
          </p:cNvSpPr>
          <p:nvPr>
            <p:ph type="sldNum" sz="quarter" idx="12"/>
          </p:nvPr>
        </p:nvSpPr>
        <p:spPr/>
        <p:txBody>
          <a:bodyPr/>
          <a:lstStyle/>
          <a:p>
            <a:fld id="{F7E17973-F8D1-4D90-94C0-B007E2C82113}" type="slidenum">
              <a:rPr lang="en-GB" smtClean="0"/>
              <a:t>‹#›</a:t>
            </a:fld>
            <a:endParaRPr lang="en-GB"/>
          </a:p>
        </p:txBody>
      </p:sp>
    </p:spTree>
    <p:extLst>
      <p:ext uri="{BB962C8B-B14F-4D97-AF65-F5344CB8AC3E}">
        <p14:creationId xmlns:p14="http://schemas.microsoft.com/office/powerpoint/2010/main" val="4036037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AE09E92-0241-4BB6-B3C9-691EB2A7EAB7}"/>
              </a:ext>
            </a:extLst>
          </p:cNvPr>
          <p:cNvSpPr>
            <a:spLocks noGrp="1"/>
          </p:cNvSpPr>
          <p:nvPr>
            <p:ph type="dt" sz="half" idx="10"/>
          </p:nvPr>
        </p:nvSpPr>
        <p:spPr/>
        <p:txBody>
          <a:bodyPr/>
          <a:lstStyle/>
          <a:p>
            <a:fld id="{EB668975-77C8-4E19-A6F3-D5A78600CD03}" type="datetimeFigureOut">
              <a:rPr lang="en-GB" smtClean="0"/>
              <a:t>01/02/2023</a:t>
            </a:fld>
            <a:endParaRPr lang="en-GB"/>
          </a:p>
        </p:txBody>
      </p:sp>
      <p:sp>
        <p:nvSpPr>
          <p:cNvPr id="3" name="Footer Placeholder 2">
            <a:extLst>
              <a:ext uri="{FF2B5EF4-FFF2-40B4-BE49-F238E27FC236}">
                <a16:creationId xmlns:a16="http://schemas.microsoft.com/office/drawing/2014/main" id="{96528A4A-2DF9-4517-98FA-B624D575CCB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65D9FE1-5FE1-41E0-AC04-165AA2377CEC}"/>
              </a:ext>
            </a:extLst>
          </p:cNvPr>
          <p:cNvSpPr>
            <a:spLocks noGrp="1"/>
          </p:cNvSpPr>
          <p:nvPr>
            <p:ph type="sldNum" sz="quarter" idx="12"/>
          </p:nvPr>
        </p:nvSpPr>
        <p:spPr/>
        <p:txBody>
          <a:bodyPr/>
          <a:lstStyle/>
          <a:p>
            <a:fld id="{F7E17973-F8D1-4D90-94C0-B007E2C82113}" type="slidenum">
              <a:rPr lang="en-GB" smtClean="0"/>
              <a:t>‹#›</a:t>
            </a:fld>
            <a:endParaRPr lang="en-GB"/>
          </a:p>
        </p:txBody>
      </p:sp>
    </p:spTree>
    <p:extLst>
      <p:ext uri="{BB962C8B-B14F-4D97-AF65-F5344CB8AC3E}">
        <p14:creationId xmlns:p14="http://schemas.microsoft.com/office/powerpoint/2010/main" val="6620810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110604-1281-4CF5-9C9D-7854000B40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49243D5-F5A8-4AB2-9961-7F8F46A2A22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791CE6C-D339-4FF0-8AD6-C817A15CD4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594F02D-ED00-4659-931E-7C7CE89F8C45}"/>
              </a:ext>
            </a:extLst>
          </p:cNvPr>
          <p:cNvSpPr>
            <a:spLocks noGrp="1"/>
          </p:cNvSpPr>
          <p:nvPr>
            <p:ph type="dt" sz="half" idx="10"/>
          </p:nvPr>
        </p:nvSpPr>
        <p:spPr/>
        <p:txBody>
          <a:bodyPr/>
          <a:lstStyle/>
          <a:p>
            <a:fld id="{EB668975-77C8-4E19-A6F3-D5A78600CD03}" type="datetimeFigureOut">
              <a:rPr lang="en-GB" smtClean="0"/>
              <a:t>01/02/2023</a:t>
            </a:fld>
            <a:endParaRPr lang="en-GB"/>
          </a:p>
        </p:txBody>
      </p:sp>
      <p:sp>
        <p:nvSpPr>
          <p:cNvPr id="6" name="Footer Placeholder 5">
            <a:extLst>
              <a:ext uri="{FF2B5EF4-FFF2-40B4-BE49-F238E27FC236}">
                <a16:creationId xmlns:a16="http://schemas.microsoft.com/office/drawing/2014/main" id="{1B423A55-F7FA-49B8-AC30-2421E734782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9805E83-FB15-4C2E-A448-9F9A0C58CF36}"/>
              </a:ext>
            </a:extLst>
          </p:cNvPr>
          <p:cNvSpPr>
            <a:spLocks noGrp="1"/>
          </p:cNvSpPr>
          <p:nvPr>
            <p:ph type="sldNum" sz="quarter" idx="12"/>
          </p:nvPr>
        </p:nvSpPr>
        <p:spPr/>
        <p:txBody>
          <a:bodyPr/>
          <a:lstStyle/>
          <a:p>
            <a:fld id="{F7E17973-F8D1-4D90-94C0-B007E2C82113}" type="slidenum">
              <a:rPr lang="en-GB" smtClean="0"/>
              <a:t>‹#›</a:t>
            </a:fld>
            <a:endParaRPr lang="en-GB"/>
          </a:p>
        </p:txBody>
      </p:sp>
    </p:spTree>
    <p:extLst>
      <p:ext uri="{BB962C8B-B14F-4D97-AF65-F5344CB8AC3E}">
        <p14:creationId xmlns:p14="http://schemas.microsoft.com/office/powerpoint/2010/main" val="2581552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E110C3-69F9-4C00-886F-8E138C08EA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1D422B2-E6DE-43E0-AA55-AC86835E328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5DACE3C-CC42-4F00-B8A9-1643F4994E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762B39E-F9E1-432A-8C5B-B07FB0C29FC4}"/>
              </a:ext>
            </a:extLst>
          </p:cNvPr>
          <p:cNvSpPr>
            <a:spLocks noGrp="1"/>
          </p:cNvSpPr>
          <p:nvPr>
            <p:ph type="dt" sz="half" idx="10"/>
          </p:nvPr>
        </p:nvSpPr>
        <p:spPr/>
        <p:txBody>
          <a:bodyPr/>
          <a:lstStyle/>
          <a:p>
            <a:fld id="{EB668975-77C8-4E19-A6F3-D5A78600CD03}" type="datetimeFigureOut">
              <a:rPr lang="en-GB" smtClean="0"/>
              <a:t>01/02/2023</a:t>
            </a:fld>
            <a:endParaRPr lang="en-GB"/>
          </a:p>
        </p:txBody>
      </p:sp>
      <p:sp>
        <p:nvSpPr>
          <p:cNvPr id="6" name="Footer Placeholder 5">
            <a:extLst>
              <a:ext uri="{FF2B5EF4-FFF2-40B4-BE49-F238E27FC236}">
                <a16:creationId xmlns:a16="http://schemas.microsoft.com/office/drawing/2014/main" id="{69A26B9C-2887-43F3-B385-559913F78B7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4ED3B6B-7CF3-453E-B35E-7F262FA2CCE5}"/>
              </a:ext>
            </a:extLst>
          </p:cNvPr>
          <p:cNvSpPr>
            <a:spLocks noGrp="1"/>
          </p:cNvSpPr>
          <p:nvPr>
            <p:ph type="sldNum" sz="quarter" idx="12"/>
          </p:nvPr>
        </p:nvSpPr>
        <p:spPr/>
        <p:txBody>
          <a:bodyPr/>
          <a:lstStyle/>
          <a:p>
            <a:fld id="{F7E17973-F8D1-4D90-94C0-B007E2C82113}" type="slidenum">
              <a:rPr lang="en-GB" smtClean="0"/>
              <a:t>‹#›</a:t>
            </a:fld>
            <a:endParaRPr lang="en-GB"/>
          </a:p>
        </p:txBody>
      </p:sp>
    </p:spTree>
    <p:extLst>
      <p:ext uri="{BB962C8B-B14F-4D97-AF65-F5344CB8AC3E}">
        <p14:creationId xmlns:p14="http://schemas.microsoft.com/office/powerpoint/2010/main" val="17629145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7610512-4697-4CC7-869E-A54D6BC1CE2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2F62296-D1F5-43CF-AFBA-B7CEFDCF21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DBD4029-DC2F-465C-A832-29920EB9FB5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668975-77C8-4E19-A6F3-D5A78600CD03}" type="datetimeFigureOut">
              <a:rPr lang="en-GB" smtClean="0"/>
              <a:t>01/02/2023</a:t>
            </a:fld>
            <a:endParaRPr lang="en-GB"/>
          </a:p>
        </p:txBody>
      </p:sp>
      <p:sp>
        <p:nvSpPr>
          <p:cNvPr id="5" name="Footer Placeholder 4">
            <a:extLst>
              <a:ext uri="{FF2B5EF4-FFF2-40B4-BE49-F238E27FC236}">
                <a16:creationId xmlns:a16="http://schemas.microsoft.com/office/drawing/2014/main" id="{513EA8C9-0FF8-46BC-9CE5-1E83F01331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3F3D34AF-8D2B-4757-AE6B-BC3FDDAE58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E17973-F8D1-4D90-94C0-B007E2C82113}" type="slidenum">
              <a:rPr lang="en-GB" smtClean="0"/>
              <a:t>‹#›</a:t>
            </a:fld>
            <a:endParaRPr lang="en-GB"/>
          </a:p>
        </p:txBody>
      </p:sp>
    </p:spTree>
    <p:extLst>
      <p:ext uri="{BB962C8B-B14F-4D97-AF65-F5344CB8AC3E}">
        <p14:creationId xmlns:p14="http://schemas.microsoft.com/office/powerpoint/2010/main" val="11874733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3D8AE-7911-4B32-89D5-311484EF2945}"/>
              </a:ext>
            </a:extLst>
          </p:cNvPr>
          <p:cNvSpPr>
            <a:spLocks noGrp="1"/>
          </p:cNvSpPr>
          <p:nvPr>
            <p:ph type="ctrTitle"/>
          </p:nvPr>
        </p:nvSpPr>
        <p:spPr/>
        <p:txBody>
          <a:bodyPr/>
          <a:lstStyle/>
          <a:p>
            <a:br>
              <a:rPr lang="en-GB" dirty="0"/>
            </a:br>
            <a:endParaRPr lang="en-GB" dirty="0"/>
          </a:p>
        </p:txBody>
      </p:sp>
      <p:sp>
        <p:nvSpPr>
          <p:cNvPr id="3" name="Subtitle 2">
            <a:extLst>
              <a:ext uri="{FF2B5EF4-FFF2-40B4-BE49-F238E27FC236}">
                <a16:creationId xmlns:a16="http://schemas.microsoft.com/office/drawing/2014/main" id="{D7105F11-195C-42A2-8D70-8AD8B1932725}"/>
              </a:ext>
            </a:extLst>
          </p:cNvPr>
          <p:cNvSpPr>
            <a:spLocks noGrp="1"/>
          </p:cNvSpPr>
          <p:nvPr>
            <p:ph type="subTitle" idx="1"/>
          </p:nvPr>
        </p:nvSpPr>
        <p:spPr>
          <a:xfrm>
            <a:off x="1524000" y="3205222"/>
            <a:ext cx="9144000" cy="1655762"/>
          </a:xfrm>
        </p:spPr>
        <p:txBody>
          <a:bodyPr/>
          <a:lstStyle/>
          <a:p>
            <a:endParaRPr lang="en-GB" dirty="0"/>
          </a:p>
          <a:p>
            <a:endParaRPr lang="en-GB" dirty="0"/>
          </a:p>
        </p:txBody>
      </p:sp>
      <p:pic>
        <p:nvPicPr>
          <p:cNvPr id="6" name="Picture 5">
            <a:extLst>
              <a:ext uri="{FF2B5EF4-FFF2-40B4-BE49-F238E27FC236}">
                <a16:creationId xmlns:a16="http://schemas.microsoft.com/office/drawing/2014/main" id="{18874140-12FE-424F-906B-CF1E5DDF27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83389" y="969993"/>
            <a:ext cx="4225222" cy="2387600"/>
          </a:xfrm>
          <a:prstGeom prst="rect">
            <a:avLst/>
          </a:prstGeom>
        </p:spPr>
      </p:pic>
      <p:sp>
        <p:nvSpPr>
          <p:cNvPr id="7" name="TextBox 6">
            <a:extLst>
              <a:ext uri="{FF2B5EF4-FFF2-40B4-BE49-F238E27FC236}">
                <a16:creationId xmlns:a16="http://schemas.microsoft.com/office/drawing/2014/main" id="{87D69A8C-B743-4B6D-A734-DB93D89FEE33}"/>
              </a:ext>
            </a:extLst>
          </p:cNvPr>
          <p:cNvSpPr txBox="1"/>
          <p:nvPr/>
        </p:nvSpPr>
        <p:spPr>
          <a:xfrm>
            <a:off x="2217707" y="3783766"/>
            <a:ext cx="7756585" cy="1077218"/>
          </a:xfrm>
          <a:prstGeom prst="rect">
            <a:avLst/>
          </a:prstGeom>
          <a:noFill/>
        </p:spPr>
        <p:txBody>
          <a:bodyPr wrap="square" rtlCol="0">
            <a:spAutoFit/>
          </a:bodyPr>
          <a:lstStyle/>
          <a:p>
            <a:pPr algn="ctr"/>
            <a:r>
              <a:rPr lang="en-GB" sz="3200" b="1" dirty="0">
                <a:solidFill>
                  <a:schemeClr val="bg1"/>
                </a:solidFill>
                <a:latin typeface="+mj-lt"/>
              </a:rPr>
              <a:t>Supporting the arts and cultural sector to achieve greater equality, diversity and inclusion </a:t>
            </a:r>
          </a:p>
        </p:txBody>
      </p:sp>
      <p:sp>
        <p:nvSpPr>
          <p:cNvPr id="8" name="TextBox 7">
            <a:extLst>
              <a:ext uri="{FF2B5EF4-FFF2-40B4-BE49-F238E27FC236}">
                <a16:creationId xmlns:a16="http://schemas.microsoft.com/office/drawing/2014/main" id="{DDC8FD00-CB2B-463A-87EB-5F69D593E014}"/>
              </a:ext>
            </a:extLst>
          </p:cNvPr>
          <p:cNvSpPr txBox="1"/>
          <p:nvPr/>
        </p:nvSpPr>
        <p:spPr>
          <a:xfrm>
            <a:off x="4738768" y="5366305"/>
            <a:ext cx="2714461" cy="738664"/>
          </a:xfrm>
          <a:prstGeom prst="rect">
            <a:avLst/>
          </a:prstGeom>
          <a:noFill/>
        </p:spPr>
        <p:txBody>
          <a:bodyPr wrap="none" rtlCol="0">
            <a:spAutoFit/>
          </a:bodyPr>
          <a:lstStyle/>
          <a:p>
            <a:pPr algn="ctr"/>
            <a:r>
              <a:rPr lang="en-GB" sz="2400" dirty="0">
                <a:solidFill>
                  <a:schemeClr val="bg1"/>
                </a:solidFill>
                <a:latin typeface="+mj-lt"/>
              </a:rPr>
              <a:t>ABO Conference</a:t>
            </a:r>
          </a:p>
          <a:p>
            <a:pPr algn="ctr"/>
            <a:r>
              <a:rPr lang="en-GB" dirty="0">
                <a:solidFill>
                  <a:schemeClr val="bg1"/>
                </a:solidFill>
                <a:latin typeface="+mj-lt"/>
              </a:rPr>
              <a:t>Thursday 2 February, 2023 </a:t>
            </a:r>
          </a:p>
        </p:txBody>
      </p:sp>
    </p:spTree>
    <p:extLst>
      <p:ext uri="{BB962C8B-B14F-4D97-AF65-F5344CB8AC3E}">
        <p14:creationId xmlns:p14="http://schemas.microsoft.com/office/powerpoint/2010/main" val="30721794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87AFD8B-A115-4C9E-8D8B-6B1D66255B15}"/>
              </a:ext>
            </a:extLst>
          </p:cNvPr>
          <p:cNvSpPr>
            <a:spLocks noGrp="1"/>
          </p:cNvSpPr>
          <p:nvPr>
            <p:ph idx="1"/>
          </p:nvPr>
        </p:nvSpPr>
        <p:spPr>
          <a:xfrm>
            <a:off x="838200" y="654424"/>
            <a:ext cx="10515600" cy="5486680"/>
          </a:xfrm>
        </p:spPr>
        <p:txBody>
          <a:bodyPr>
            <a:normAutofit lnSpcReduction="10000"/>
          </a:bodyPr>
          <a:lstStyle/>
          <a:p>
            <a:pPr marL="0" indent="0">
              <a:buNone/>
            </a:pPr>
            <a:r>
              <a:rPr lang="en-GB" b="1" dirty="0">
                <a:latin typeface="+mj-lt"/>
              </a:rPr>
              <a:t>Step 2: Communication Strategy (External/Internal)</a:t>
            </a:r>
          </a:p>
          <a:p>
            <a:pPr marL="0" indent="0">
              <a:buNone/>
            </a:pPr>
            <a:endParaRPr lang="en-GB" dirty="0">
              <a:latin typeface="+mj-lt"/>
            </a:endParaRPr>
          </a:p>
          <a:p>
            <a:pPr lvl="0"/>
            <a:r>
              <a:rPr lang="en-GB" dirty="0">
                <a:latin typeface="+mj-lt"/>
              </a:rPr>
              <a:t>Have we taken time to consider how the way we talk about the role and our organisation (advertising copy, job pack etc) may read to someone from outside the organisation? </a:t>
            </a:r>
          </a:p>
          <a:p>
            <a:pPr lvl="0"/>
            <a:r>
              <a:rPr lang="en-GB" dirty="0">
                <a:latin typeface="+mj-lt"/>
              </a:rPr>
              <a:t>Have we considered who needs to know about the role or could help to promote it? </a:t>
            </a:r>
          </a:p>
          <a:p>
            <a:pPr lvl="0"/>
            <a:r>
              <a:rPr lang="en-GB" dirty="0">
                <a:latin typeface="+mj-lt"/>
              </a:rPr>
              <a:t>Are there clear routes through which candidates can ask questions (point of contact for access or different formats and an informal chat)? </a:t>
            </a:r>
          </a:p>
          <a:p>
            <a:pPr lvl="0"/>
            <a:r>
              <a:rPr lang="en-GB" dirty="0">
                <a:latin typeface="+mj-lt"/>
              </a:rPr>
              <a:t>Are we giving candidates enough help to make an informed decision about the role and to submit a high-quality application?  </a:t>
            </a:r>
          </a:p>
          <a:p>
            <a:pPr lvl="0"/>
            <a:r>
              <a:rPr lang="en-GB" dirty="0">
                <a:latin typeface="+mj-lt"/>
              </a:rPr>
              <a:t>Can we clearly articulate how this role fits into the life and activity of our organisation? </a:t>
            </a:r>
          </a:p>
          <a:p>
            <a:pPr marL="0" indent="0">
              <a:buNone/>
            </a:pPr>
            <a:endParaRPr lang="en-GB" dirty="0"/>
          </a:p>
        </p:txBody>
      </p:sp>
    </p:spTree>
    <p:extLst>
      <p:ext uri="{BB962C8B-B14F-4D97-AF65-F5344CB8AC3E}">
        <p14:creationId xmlns:p14="http://schemas.microsoft.com/office/powerpoint/2010/main" val="1044537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0661ADA-23A9-4A97-B95C-0D41DB75225D}"/>
              </a:ext>
            </a:extLst>
          </p:cNvPr>
          <p:cNvSpPr>
            <a:spLocks noGrp="1"/>
          </p:cNvSpPr>
          <p:nvPr>
            <p:ph idx="1"/>
          </p:nvPr>
        </p:nvSpPr>
        <p:spPr>
          <a:xfrm>
            <a:off x="838200" y="457200"/>
            <a:ext cx="10515600" cy="5719763"/>
          </a:xfrm>
        </p:spPr>
        <p:txBody>
          <a:bodyPr/>
          <a:lstStyle/>
          <a:p>
            <a:pPr marL="0" indent="0">
              <a:buNone/>
            </a:pPr>
            <a:r>
              <a:rPr lang="en-GB" b="1" dirty="0">
                <a:latin typeface="+mj-lt"/>
              </a:rPr>
              <a:t>Step 3: Live Recruitment Process </a:t>
            </a:r>
          </a:p>
          <a:p>
            <a:pPr marL="0" indent="0">
              <a:buNone/>
            </a:pPr>
            <a:endParaRPr lang="en-GB" dirty="0">
              <a:latin typeface="+mj-lt"/>
            </a:endParaRPr>
          </a:p>
          <a:p>
            <a:pPr lvl="0"/>
            <a:r>
              <a:rPr lang="en-GB" dirty="0">
                <a:latin typeface="+mj-lt"/>
              </a:rPr>
              <a:t>Are we giving candidates who are time poor (e.g. parents, working other jobs) enough time to submit a strong application? </a:t>
            </a:r>
          </a:p>
          <a:p>
            <a:pPr lvl="0"/>
            <a:r>
              <a:rPr lang="en-GB" dirty="0">
                <a:latin typeface="+mj-lt"/>
              </a:rPr>
              <a:t>Are the questions we ask at application stage and in interviews connected to the skills and experience referred to in the job description (so we are making decisions based on how candidates’ </a:t>
            </a:r>
            <a:r>
              <a:rPr lang="en-GB" i="1" dirty="0">
                <a:latin typeface="+mj-lt"/>
              </a:rPr>
              <a:t>evidence</a:t>
            </a:r>
            <a:r>
              <a:rPr lang="en-GB" dirty="0">
                <a:latin typeface="+mj-lt"/>
              </a:rPr>
              <a:t> this rather than our </a:t>
            </a:r>
            <a:r>
              <a:rPr lang="en-GB" i="1" dirty="0">
                <a:latin typeface="+mj-lt"/>
              </a:rPr>
              <a:t>assumptions</a:t>
            </a:r>
            <a:r>
              <a:rPr lang="en-GB" dirty="0">
                <a:latin typeface="+mj-lt"/>
              </a:rPr>
              <a:t> of their capability)? </a:t>
            </a:r>
          </a:p>
          <a:p>
            <a:pPr lvl="0"/>
            <a:r>
              <a:rPr lang="en-GB" dirty="0">
                <a:latin typeface="+mj-lt"/>
              </a:rPr>
              <a:t>Has due consideration been given to who is on the selection panel? Are the discussions among panel held in such a way that everyone has a voice? Do we need someone to chair these conversations? </a:t>
            </a:r>
          </a:p>
          <a:p>
            <a:pPr marL="0" indent="0">
              <a:buNone/>
            </a:pPr>
            <a:endParaRPr lang="en-GB" dirty="0"/>
          </a:p>
        </p:txBody>
      </p:sp>
    </p:spTree>
    <p:extLst>
      <p:ext uri="{BB962C8B-B14F-4D97-AF65-F5344CB8AC3E}">
        <p14:creationId xmlns:p14="http://schemas.microsoft.com/office/powerpoint/2010/main" val="2769768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2DAE82A-47CF-46FE-9272-3BB9BBDB8F60}"/>
              </a:ext>
            </a:extLst>
          </p:cNvPr>
          <p:cNvSpPr>
            <a:spLocks noGrp="1"/>
          </p:cNvSpPr>
          <p:nvPr>
            <p:ph idx="1"/>
          </p:nvPr>
        </p:nvSpPr>
        <p:spPr>
          <a:xfrm>
            <a:off x="838200" y="762000"/>
            <a:ext cx="10515600" cy="5414963"/>
          </a:xfrm>
        </p:spPr>
        <p:txBody>
          <a:bodyPr/>
          <a:lstStyle/>
          <a:p>
            <a:pPr marL="0" indent="0">
              <a:buNone/>
            </a:pPr>
            <a:r>
              <a:rPr lang="en-GB" b="1" dirty="0">
                <a:latin typeface="+mj-lt"/>
              </a:rPr>
              <a:t>Step 4: Induction &amp; On-boarding </a:t>
            </a:r>
          </a:p>
          <a:p>
            <a:pPr marL="0" indent="0">
              <a:buNone/>
            </a:pPr>
            <a:endParaRPr lang="en-GB" dirty="0">
              <a:latin typeface="+mj-lt"/>
            </a:endParaRPr>
          </a:p>
          <a:p>
            <a:pPr lvl="0"/>
            <a:r>
              <a:rPr lang="en-GB" dirty="0">
                <a:latin typeface="+mj-lt"/>
              </a:rPr>
              <a:t>Have we asked colleagues internally if there’s anything, in hindsight, that they wish had been included in their induction? </a:t>
            </a:r>
          </a:p>
          <a:p>
            <a:pPr lvl="0"/>
            <a:r>
              <a:rPr lang="en-GB" dirty="0">
                <a:latin typeface="+mj-lt"/>
              </a:rPr>
              <a:t>Are we building in proper time for a fulsome and meaningful induction processes to take place? </a:t>
            </a:r>
          </a:p>
          <a:p>
            <a:pPr lvl="0"/>
            <a:r>
              <a:rPr lang="en-GB" dirty="0">
                <a:latin typeface="+mj-lt"/>
              </a:rPr>
              <a:t>What’s the information we tend to assume/is unspoken about life in our organisation and how can we build this into the induction? </a:t>
            </a:r>
          </a:p>
          <a:p>
            <a:pPr lvl="0"/>
            <a:r>
              <a:rPr lang="en-GB" dirty="0">
                <a:latin typeface="+mj-lt"/>
              </a:rPr>
              <a:t>Would a buddy scheme for new starters be useful in our organisation? </a:t>
            </a:r>
          </a:p>
          <a:p>
            <a:pPr lvl="0"/>
            <a:r>
              <a:rPr lang="en-GB" dirty="0">
                <a:latin typeface="+mj-lt"/>
              </a:rPr>
              <a:t>Have we created a series of opportunities for new starters to ask questions and express concerns? </a:t>
            </a:r>
          </a:p>
          <a:p>
            <a:endParaRPr lang="en-GB" dirty="0"/>
          </a:p>
        </p:txBody>
      </p:sp>
    </p:spTree>
    <p:extLst>
      <p:ext uri="{BB962C8B-B14F-4D97-AF65-F5344CB8AC3E}">
        <p14:creationId xmlns:p14="http://schemas.microsoft.com/office/powerpoint/2010/main" val="2963853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21B253D-EA2C-41CF-B8D3-06168EBEDDD9}"/>
              </a:ext>
            </a:extLst>
          </p:cNvPr>
          <p:cNvSpPr>
            <a:spLocks noGrp="1"/>
          </p:cNvSpPr>
          <p:nvPr>
            <p:ph idx="1"/>
          </p:nvPr>
        </p:nvSpPr>
        <p:spPr>
          <a:xfrm>
            <a:off x="838200" y="475129"/>
            <a:ext cx="10515600" cy="5701834"/>
          </a:xfrm>
        </p:spPr>
        <p:txBody>
          <a:bodyPr/>
          <a:lstStyle/>
          <a:p>
            <a:pPr marL="0" indent="0">
              <a:buNone/>
            </a:pPr>
            <a:r>
              <a:rPr lang="en-GB" b="1" dirty="0">
                <a:latin typeface="+mj-lt"/>
              </a:rPr>
              <a:t>Step 5: Reflect &amp; Evaluate </a:t>
            </a:r>
          </a:p>
          <a:p>
            <a:pPr marL="0" indent="0">
              <a:buNone/>
            </a:pPr>
            <a:endParaRPr lang="en-GB" dirty="0">
              <a:latin typeface="+mj-lt"/>
            </a:endParaRPr>
          </a:p>
          <a:p>
            <a:pPr lvl="0"/>
            <a:r>
              <a:rPr lang="en-GB" dirty="0">
                <a:latin typeface="+mj-lt"/>
              </a:rPr>
              <a:t>Have we put a meeting in the diary to debrief this application process and capture learning? </a:t>
            </a:r>
          </a:p>
          <a:p>
            <a:pPr lvl="0"/>
            <a:r>
              <a:rPr lang="en-GB" dirty="0">
                <a:latin typeface="+mj-lt"/>
              </a:rPr>
              <a:t>Have we taken feedback from the selection panel to influence future processes? </a:t>
            </a:r>
          </a:p>
          <a:p>
            <a:pPr lvl="0"/>
            <a:r>
              <a:rPr lang="en-GB" dirty="0">
                <a:latin typeface="+mj-lt"/>
              </a:rPr>
              <a:t>Have we considered how this whole process has enhanced our talent pool?</a:t>
            </a:r>
          </a:p>
          <a:p>
            <a:pPr lvl="0"/>
            <a:r>
              <a:rPr lang="en-GB" dirty="0">
                <a:latin typeface="+mj-lt"/>
              </a:rPr>
              <a:t>Have we ensured any learning is shared with colleagues/teams or departments within the organisation?</a:t>
            </a:r>
          </a:p>
          <a:p>
            <a:endParaRPr lang="en-GB" dirty="0"/>
          </a:p>
        </p:txBody>
      </p:sp>
    </p:spTree>
    <p:extLst>
      <p:ext uri="{BB962C8B-B14F-4D97-AF65-F5344CB8AC3E}">
        <p14:creationId xmlns:p14="http://schemas.microsoft.com/office/powerpoint/2010/main" val="1890050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B7016-0380-4828-B2E0-A834EC53DA29}"/>
              </a:ext>
            </a:extLst>
          </p:cNvPr>
          <p:cNvSpPr>
            <a:spLocks noGrp="1"/>
          </p:cNvSpPr>
          <p:nvPr>
            <p:ph type="title"/>
          </p:nvPr>
        </p:nvSpPr>
        <p:spPr>
          <a:xfrm>
            <a:off x="838200" y="2103437"/>
            <a:ext cx="10515600" cy="1325563"/>
          </a:xfrm>
        </p:spPr>
        <p:txBody>
          <a:bodyPr/>
          <a:lstStyle/>
          <a:p>
            <a:r>
              <a:rPr lang="en-GB" dirty="0"/>
              <a:t>What could the ABO do to ensure you can take this learning forward? </a:t>
            </a:r>
          </a:p>
        </p:txBody>
      </p:sp>
      <p:pic>
        <p:nvPicPr>
          <p:cNvPr id="4" name="Picture 3">
            <a:extLst>
              <a:ext uri="{FF2B5EF4-FFF2-40B4-BE49-F238E27FC236}">
                <a16:creationId xmlns:a16="http://schemas.microsoft.com/office/drawing/2014/main" id="{E05AF987-4E4B-4B12-92F1-520C91F080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05478" y="5449670"/>
            <a:ext cx="1794091" cy="1015663"/>
          </a:xfrm>
          <a:prstGeom prst="rect">
            <a:avLst/>
          </a:prstGeom>
        </p:spPr>
      </p:pic>
    </p:spTree>
    <p:extLst>
      <p:ext uri="{BB962C8B-B14F-4D97-AF65-F5344CB8AC3E}">
        <p14:creationId xmlns:p14="http://schemas.microsoft.com/office/powerpoint/2010/main" val="9630213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3D8AE-7911-4B32-89D5-311484EF2945}"/>
              </a:ext>
            </a:extLst>
          </p:cNvPr>
          <p:cNvSpPr>
            <a:spLocks noGrp="1"/>
          </p:cNvSpPr>
          <p:nvPr>
            <p:ph type="ctrTitle"/>
          </p:nvPr>
        </p:nvSpPr>
        <p:spPr/>
        <p:txBody>
          <a:bodyPr/>
          <a:lstStyle/>
          <a:p>
            <a:br>
              <a:rPr lang="en-GB" dirty="0"/>
            </a:br>
            <a:endParaRPr lang="en-GB" dirty="0"/>
          </a:p>
        </p:txBody>
      </p:sp>
      <p:sp>
        <p:nvSpPr>
          <p:cNvPr id="3" name="Subtitle 2">
            <a:extLst>
              <a:ext uri="{FF2B5EF4-FFF2-40B4-BE49-F238E27FC236}">
                <a16:creationId xmlns:a16="http://schemas.microsoft.com/office/drawing/2014/main" id="{D7105F11-195C-42A2-8D70-8AD8B1932725}"/>
              </a:ext>
            </a:extLst>
          </p:cNvPr>
          <p:cNvSpPr>
            <a:spLocks noGrp="1"/>
          </p:cNvSpPr>
          <p:nvPr>
            <p:ph type="subTitle" idx="1"/>
          </p:nvPr>
        </p:nvSpPr>
        <p:spPr>
          <a:xfrm>
            <a:off x="1524000" y="3205222"/>
            <a:ext cx="9144000" cy="1655762"/>
          </a:xfrm>
        </p:spPr>
        <p:txBody>
          <a:bodyPr/>
          <a:lstStyle/>
          <a:p>
            <a:endParaRPr lang="en-GB" dirty="0"/>
          </a:p>
          <a:p>
            <a:endParaRPr lang="en-GB" dirty="0"/>
          </a:p>
        </p:txBody>
      </p:sp>
      <p:pic>
        <p:nvPicPr>
          <p:cNvPr id="6" name="Picture 5">
            <a:extLst>
              <a:ext uri="{FF2B5EF4-FFF2-40B4-BE49-F238E27FC236}">
                <a16:creationId xmlns:a16="http://schemas.microsoft.com/office/drawing/2014/main" id="{18874140-12FE-424F-906B-CF1E5DDF27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83389" y="969993"/>
            <a:ext cx="4225222" cy="2387600"/>
          </a:xfrm>
          <a:prstGeom prst="rect">
            <a:avLst/>
          </a:prstGeom>
        </p:spPr>
      </p:pic>
      <p:sp>
        <p:nvSpPr>
          <p:cNvPr id="7" name="TextBox 6">
            <a:extLst>
              <a:ext uri="{FF2B5EF4-FFF2-40B4-BE49-F238E27FC236}">
                <a16:creationId xmlns:a16="http://schemas.microsoft.com/office/drawing/2014/main" id="{87D69A8C-B743-4B6D-A734-DB93D89FEE33}"/>
              </a:ext>
            </a:extLst>
          </p:cNvPr>
          <p:cNvSpPr txBox="1"/>
          <p:nvPr/>
        </p:nvSpPr>
        <p:spPr>
          <a:xfrm>
            <a:off x="2911415" y="3769975"/>
            <a:ext cx="6760953" cy="2431435"/>
          </a:xfrm>
          <a:prstGeom prst="rect">
            <a:avLst/>
          </a:prstGeom>
          <a:noFill/>
        </p:spPr>
        <p:txBody>
          <a:bodyPr wrap="square" rtlCol="0">
            <a:spAutoFit/>
          </a:bodyPr>
          <a:lstStyle/>
          <a:p>
            <a:pPr algn="ctr"/>
            <a:r>
              <a:rPr lang="en-GB" sz="4800" b="1" dirty="0">
                <a:solidFill>
                  <a:schemeClr val="bg1"/>
                </a:solidFill>
              </a:rPr>
              <a:t>Thank you! </a:t>
            </a:r>
          </a:p>
          <a:p>
            <a:pPr algn="ctr"/>
            <a:endParaRPr lang="en-GB" sz="2400" b="1" dirty="0">
              <a:solidFill>
                <a:schemeClr val="bg1"/>
              </a:solidFill>
            </a:endParaRPr>
          </a:p>
          <a:p>
            <a:pPr algn="ctr"/>
            <a:r>
              <a:rPr lang="en-GB" sz="2800" b="1" dirty="0">
                <a:solidFill>
                  <a:schemeClr val="bg1"/>
                </a:solidFill>
              </a:rPr>
              <a:t>Please feel free to get in touch! </a:t>
            </a:r>
          </a:p>
          <a:p>
            <a:pPr algn="ctr"/>
            <a:r>
              <a:rPr lang="en-GB" sz="2800" b="1" dirty="0">
                <a:solidFill>
                  <a:schemeClr val="bg1"/>
                </a:solidFill>
              </a:rPr>
              <a:t>info@tonictheatre.co.uk</a:t>
            </a:r>
          </a:p>
          <a:p>
            <a:pPr algn="ctr"/>
            <a:endParaRPr lang="en-GB" sz="2400" b="1" dirty="0">
              <a:solidFill>
                <a:schemeClr val="bg1"/>
              </a:solidFill>
            </a:endParaRPr>
          </a:p>
        </p:txBody>
      </p:sp>
    </p:spTree>
    <p:extLst>
      <p:ext uri="{BB962C8B-B14F-4D97-AF65-F5344CB8AC3E}">
        <p14:creationId xmlns:p14="http://schemas.microsoft.com/office/powerpoint/2010/main" val="12879355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C9879-97C2-4008-BBD3-7ED0FB7E3F53}"/>
              </a:ext>
            </a:extLst>
          </p:cNvPr>
          <p:cNvSpPr>
            <a:spLocks noGrp="1"/>
          </p:cNvSpPr>
          <p:nvPr>
            <p:ph type="title"/>
          </p:nvPr>
        </p:nvSpPr>
        <p:spPr>
          <a:xfrm>
            <a:off x="838200" y="2398206"/>
            <a:ext cx="10515600" cy="1325563"/>
          </a:xfrm>
        </p:spPr>
        <p:txBody>
          <a:bodyPr>
            <a:normAutofit fontScale="90000"/>
          </a:bodyPr>
          <a:lstStyle/>
          <a:p>
            <a:r>
              <a:rPr lang="en-GB" b="1" cap="all" dirty="0"/>
              <a:t>WHO WE WORK WITH</a:t>
            </a:r>
            <a:br>
              <a:rPr lang="en-GB" b="1" cap="all" dirty="0"/>
            </a:br>
            <a:br>
              <a:rPr lang="en-GB" dirty="0"/>
            </a:br>
            <a:r>
              <a:rPr lang="en-US" b="1" dirty="0"/>
              <a:t>Tonic works with a broad range of arts and culture organisations across the UK and internationally.</a:t>
            </a:r>
            <a:br>
              <a:rPr lang="en-US" b="1" dirty="0"/>
            </a:br>
            <a:br>
              <a:rPr lang="en-US" b="1" dirty="0"/>
            </a:br>
            <a:br>
              <a:rPr lang="en-US" b="1" dirty="0"/>
            </a:br>
            <a:r>
              <a:rPr lang="en-US" dirty="0"/>
              <a:t>Current partners and clients include…</a:t>
            </a:r>
            <a:br>
              <a:rPr lang="en-US" dirty="0"/>
            </a:br>
            <a:endParaRPr lang="en-GB" dirty="0"/>
          </a:p>
        </p:txBody>
      </p:sp>
      <p:pic>
        <p:nvPicPr>
          <p:cNvPr id="4" name="Picture 3">
            <a:extLst>
              <a:ext uri="{FF2B5EF4-FFF2-40B4-BE49-F238E27FC236}">
                <a16:creationId xmlns:a16="http://schemas.microsoft.com/office/drawing/2014/main" id="{7F6A4911-D10A-41EE-B426-0E7A5FD64E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05478" y="5449670"/>
            <a:ext cx="1794091" cy="1015663"/>
          </a:xfrm>
          <a:prstGeom prst="rect">
            <a:avLst/>
          </a:prstGeom>
        </p:spPr>
      </p:pic>
    </p:spTree>
    <p:extLst>
      <p:ext uri="{BB962C8B-B14F-4D97-AF65-F5344CB8AC3E}">
        <p14:creationId xmlns:p14="http://schemas.microsoft.com/office/powerpoint/2010/main" val="26357036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EFF48-3A3C-46B7-BCD7-8DD3B0D9FCF4}"/>
              </a:ext>
            </a:extLst>
          </p:cNvPr>
          <p:cNvSpPr>
            <a:spLocks noGrp="1"/>
          </p:cNvSpPr>
          <p:nvPr>
            <p:ph type="title"/>
          </p:nvPr>
        </p:nvSpPr>
        <p:spPr>
          <a:xfrm>
            <a:off x="225357" y="83023"/>
            <a:ext cx="10515600" cy="1325563"/>
          </a:xfrm>
        </p:spPr>
        <p:txBody>
          <a:bodyPr>
            <a:normAutofit/>
          </a:bodyPr>
          <a:lstStyle/>
          <a:p>
            <a:r>
              <a:rPr lang="en-GB" sz="3200" dirty="0"/>
              <a:t>Who we work with… </a:t>
            </a:r>
          </a:p>
        </p:txBody>
      </p:sp>
      <p:pic>
        <p:nvPicPr>
          <p:cNvPr id="4" name="Content Placeholder 3">
            <a:extLst>
              <a:ext uri="{FF2B5EF4-FFF2-40B4-BE49-F238E27FC236}">
                <a16:creationId xmlns:a16="http://schemas.microsoft.com/office/drawing/2014/main" id="{03174D92-C0CA-4FB5-825D-913C7CFAF7CB}"/>
              </a:ext>
            </a:extLst>
          </p:cNvPr>
          <p:cNvPicPr>
            <a:picLocks noGrp="1" noChangeAspect="1"/>
          </p:cNvPicPr>
          <p:nvPr>
            <p:ph idx="1"/>
          </p:nvPr>
        </p:nvPicPr>
        <p:blipFill>
          <a:blip r:embed="rId2"/>
          <a:stretch>
            <a:fillRect/>
          </a:stretch>
        </p:blipFill>
        <p:spPr>
          <a:xfrm>
            <a:off x="-33323" y="2356059"/>
            <a:ext cx="11875009" cy="4418918"/>
          </a:xfrm>
          <a:prstGeom prst="rect">
            <a:avLst/>
          </a:prstGeom>
        </p:spPr>
      </p:pic>
      <p:pic>
        <p:nvPicPr>
          <p:cNvPr id="5" name="Picture 4">
            <a:extLst>
              <a:ext uri="{FF2B5EF4-FFF2-40B4-BE49-F238E27FC236}">
                <a16:creationId xmlns:a16="http://schemas.microsoft.com/office/drawing/2014/main" id="{6EFCA35C-9067-4787-8E97-7FAC97561102}"/>
              </a:ext>
            </a:extLst>
          </p:cNvPr>
          <p:cNvPicPr>
            <a:picLocks noChangeAspect="1"/>
          </p:cNvPicPr>
          <p:nvPr/>
        </p:nvPicPr>
        <p:blipFill>
          <a:blip r:embed="rId3"/>
          <a:stretch>
            <a:fillRect/>
          </a:stretch>
        </p:blipFill>
        <p:spPr>
          <a:xfrm>
            <a:off x="-33323" y="0"/>
            <a:ext cx="12192000" cy="4279220"/>
          </a:xfrm>
          <a:prstGeom prst="rect">
            <a:avLst/>
          </a:prstGeom>
        </p:spPr>
      </p:pic>
    </p:spTree>
    <p:extLst>
      <p:ext uri="{BB962C8B-B14F-4D97-AF65-F5344CB8AC3E}">
        <p14:creationId xmlns:p14="http://schemas.microsoft.com/office/powerpoint/2010/main" val="33200857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2B1F6-47A7-4264-BB89-584471FDD6AB}"/>
              </a:ext>
            </a:extLst>
          </p:cNvPr>
          <p:cNvSpPr>
            <a:spLocks noGrp="1"/>
          </p:cNvSpPr>
          <p:nvPr>
            <p:ph type="title"/>
          </p:nvPr>
        </p:nvSpPr>
        <p:spPr>
          <a:xfrm>
            <a:off x="964660" y="2271746"/>
            <a:ext cx="10515600" cy="1325563"/>
          </a:xfrm>
        </p:spPr>
        <p:txBody>
          <a:bodyPr/>
          <a:lstStyle/>
          <a:p>
            <a:r>
              <a:rPr lang="en-GB" dirty="0"/>
              <a:t>What do we mean by inclusive recruitment? </a:t>
            </a:r>
          </a:p>
        </p:txBody>
      </p:sp>
      <p:pic>
        <p:nvPicPr>
          <p:cNvPr id="4" name="Picture 3">
            <a:extLst>
              <a:ext uri="{FF2B5EF4-FFF2-40B4-BE49-F238E27FC236}">
                <a16:creationId xmlns:a16="http://schemas.microsoft.com/office/drawing/2014/main" id="{1D7DD7C6-B1DE-44E5-B2E9-1F6A877629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05478" y="5449670"/>
            <a:ext cx="1794091" cy="1015663"/>
          </a:xfrm>
          <a:prstGeom prst="rect">
            <a:avLst/>
          </a:prstGeom>
        </p:spPr>
      </p:pic>
    </p:spTree>
    <p:extLst>
      <p:ext uri="{BB962C8B-B14F-4D97-AF65-F5344CB8AC3E}">
        <p14:creationId xmlns:p14="http://schemas.microsoft.com/office/powerpoint/2010/main" val="17785202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quarter" idx="13"/>
          </p:nvPr>
        </p:nvSpPr>
        <p:spPr>
          <a:xfrm>
            <a:off x="912018" y="912706"/>
            <a:ext cx="10367963" cy="1493520"/>
          </a:xfrm>
        </p:spPr>
        <p:txBody>
          <a:bodyPr>
            <a:noAutofit/>
          </a:bodyPr>
          <a:lstStyle/>
          <a:p>
            <a:pPr marL="0" indent="0" algn="ctr">
              <a:lnSpc>
                <a:spcPct val="110000"/>
              </a:lnSpc>
              <a:buNone/>
            </a:pPr>
            <a:endParaRPr lang="en-GB" sz="3600" dirty="0">
              <a:latin typeface="+mj-lt"/>
            </a:endParaRPr>
          </a:p>
          <a:p>
            <a:pPr marL="0" indent="0">
              <a:lnSpc>
                <a:spcPct val="110000"/>
              </a:lnSpc>
              <a:buNone/>
            </a:pPr>
            <a:r>
              <a:rPr lang="en-GB" sz="3600" b="1" dirty="0">
                <a:latin typeface="+mj-lt"/>
              </a:rPr>
              <a:t>Inclusion: </a:t>
            </a:r>
          </a:p>
          <a:p>
            <a:pPr marL="0" indent="0" algn="ctr">
              <a:lnSpc>
                <a:spcPct val="110000"/>
              </a:lnSpc>
              <a:buNone/>
            </a:pPr>
            <a:r>
              <a:rPr lang="en-GB" sz="3600" dirty="0">
                <a:latin typeface="+mj-lt"/>
              </a:rPr>
              <a:t>“someone being accepted for who they are and changes being made accordingly”</a:t>
            </a:r>
          </a:p>
        </p:txBody>
      </p:sp>
      <p:pic>
        <p:nvPicPr>
          <p:cNvPr id="6" name="Picture 5">
            <a:extLst>
              <a:ext uri="{FF2B5EF4-FFF2-40B4-BE49-F238E27FC236}">
                <a16:creationId xmlns:a16="http://schemas.microsoft.com/office/drawing/2014/main" id="{7C15DD60-9E3B-4546-8246-D0654A800C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05478" y="5449670"/>
            <a:ext cx="1794091" cy="1015663"/>
          </a:xfrm>
          <a:prstGeom prst="rect">
            <a:avLst/>
          </a:prstGeom>
        </p:spPr>
      </p:pic>
    </p:spTree>
    <p:extLst>
      <p:ext uri="{BB962C8B-B14F-4D97-AF65-F5344CB8AC3E}">
        <p14:creationId xmlns:p14="http://schemas.microsoft.com/office/powerpoint/2010/main" val="3202715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F95804F8-0154-4FE9-ACF1-DD442238538F}"/>
              </a:ext>
            </a:extLst>
          </p:cNvPr>
          <p:cNvSpPr>
            <a:spLocks noGrp="1"/>
          </p:cNvSpPr>
          <p:nvPr>
            <p:ph type="title"/>
          </p:nvPr>
        </p:nvSpPr>
        <p:spPr/>
        <p:txBody>
          <a:bodyPr>
            <a:normAutofit/>
          </a:bodyPr>
          <a:lstStyle/>
          <a:p>
            <a:r>
              <a:rPr lang="en-GB" sz="3600" b="1" dirty="0"/>
              <a:t>What are the attributes of inclusive recruitment?</a:t>
            </a:r>
          </a:p>
        </p:txBody>
      </p:sp>
      <p:sp>
        <p:nvSpPr>
          <p:cNvPr id="11" name="Content Placeholder 10">
            <a:extLst>
              <a:ext uri="{FF2B5EF4-FFF2-40B4-BE49-F238E27FC236}">
                <a16:creationId xmlns:a16="http://schemas.microsoft.com/office/drawing/2014/main" id="{BF6A32DD-0814-4281-AB0E-B0FDDB6772B3}"/>
              </a:ext>
            </a:extLst>
          </p:cNvPr>
          <p:cNvSpPr>
            <a:spLocks noGrp="1"/>
          </p:cNvSpPr>
          <p:nvPr>
            <p:ph idx="1"/>
          </p:nvPr>
        </p:nvSpPr>
        <p:spPr>
          <a:xfrm>
            <a:off x="1305127" y="1776986"/>
            <a:ext cx="6953655" cy="3096571"/>
          </a:xfrm>
        </p:spPr>
        <p:txBody>
          <a:bodyPr/>
          <a:lstStyle/>
          <a:p>
            <a:pPr marL="514350" indent="-514350">
              <a:buFont typeface="+mj-lt"/>
              <a:buAutoNum type="arabicPeriod"/>
            </a:pPr>
            <a:r>
              <a:rPr lang="en-GB" dirty="0">
                <a:latin typeface="+mj-lt"/>
              </a:rPr>
              <a:t>Flexible </a:t>
            </a:r>
          </a:p>
          <a:p>
            <a:pPr marL="514350" indent="-514350">
              <a:buFont typeface="+mj-lt"/>
              <a:buAutoNum type="arabicPeriod"/>
            </a:pPr>
            <a:r>
              <a:rPr lang="en-GB" dirty="0">
                <a:latin typeface="+mj-lt"/>
              </a:rPr>
              <a:t>Evidence rather than assumption based</a:t>
            </a:r>
          </a:p>
          <a:p>
            <a:pPr marL="514350" indent="-514350">
              <a:buFont typeface="+mj-lt"/>
              <a:buAutoNum type="arabicPeriod"/>
            </a:pPr>
            <a:r>
              <a:rPr lang="en-GB" dirty="0">
                <a:latin typeface="+mj-lt"/>
              </a:rPr>
              <a:t>Respectful </a:t>
            </a:r>
          </a:p>
          <a:p>
            <a:pPr marL="514350" indent="-514350">
              <a:buFont typeface="+mj-lt"/>
              <a:buAutoNum type="arabicPeriod"/>
            </a:pPr>
            <a:r>
              <a:rPr lang="en-GB" dirty="0">
                <a:latin typeface="+mj-lt"/>
              </a:rPr>
              <a:t>Good </a:t>
            </a:r>
            <a:r>
              <a:rPr lang="en-GB">
                <a:latin typeface="+mj-lt"/>
              </a:rPr>
              <a:t>communication </a:t>
            </a:r>
            <a:endParaRPr lang="en-GB" dirty="0">
              <a:latin typeface="+mj-lt"/>
            </a:endParaRPr>
          </a:p>
        </p:txBody>
      </p:sp>
      <p:pic>
        <p:nvPicPr>
          <p:cNvPr id="13" name="Picture 12">
            <a:extLst>
              <a:ext uri="{FF2B5EF4-FFF2-40B4-BE49-F238E27FC236}">
                <a16:creationId xmlns:a16="http://schemas.microsoft.com/office/drawing/2014/main" id="{FC805811-4D4A-4326-9089-1E8F781EB4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05478" y="5449670"/>
            <a:ext cx="1794091" cy="1015663"/>
          </a:xfrm>
          <a:prstGeom prst="rect">
            <a:avLst/>
          </a:prstGeom>
        </p:spPr>
      </p:pic>
    </p:spTree>
    <p:extLst>
      <p:ext uri="{BB962C8B-B14F-4D97-AF65-F5344CB8AC3E}">
        <p14:creationId xmlns:p14="http://schemas.microsoft.com/office/powerpoint/2010/main" val="700012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25A5916-26E2-4BAD-B1C6-8499AA82D4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98273" y="2247343"/>
            <a:ext cx="5052405" cy="2860246"/>
          </a:xfrm>
          <a:prstGeom prst="rect">
            <a:avLst/>
          </a:prstGeom>
        </p:spPr>
      </p:pic>
    </p:spTree>
    <p:extLst>
      <p:ext uri="{BB962C8B-B14F-4D97-AF65-F5344CB8AC3E}">
        <p14:creationId xmlns:p14="http://schemas.microsoft.com/office/powerpoint/2010/main" val="22436956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7" name="Group 76">
            <a:extLst>
              <a:ext uri="{FF2B5EF4-FFF2-40B4-BE49-F238E27FC236}">
                <a16:creationId xmlns:a16="http://schemas.microsoft.com/office/drawing/2014/main" id="{7C080471-2DBB-4520-9214-CCD7174A28B5}"/>
              </a:ext>
            </a:extLst>
          </p:cNvPr>
          <p:cNvGrpSpPr/>
          <p:nvPr/>
        </p:nvGrpSpPr>
        <p:grpSpPr>
          <a:xfrm>
            <a:off x="1062586" y="1199892"/>
            <a:ext cx="9366473" cy="5265441"/>
            <a:chOff x="1744587" y="966979"/>
            <a:chExt cx="8736947" cy="4963617"/>
          </a:xfrm>
        </p:grpSpPr>
        <p:grpSp>
          <p:nvGrpSpPr>
            <p:cNvPr id="4" name="Group 3">
              <a:extLst>
                <a:ext uri="{FF2B5EF4-FFF2-40B4-BE49-F238E27FC236}">
                  <a16:creationId xmlns:a16="http://schemas.microsoft.com/office/drawing/2014/main" id="{83E31D71-406C-490A-86B7-9C71F38E8F99}"/>
                </a:ext>
              </a:extLst>
            </p:cNvPr>
            <p:cNvGrpSpPr/>
            <p:nvPr/>
          </p:nvGrpSpPr>
          <p:grpSpPr>
            <a:xfrm>
              <a:off x="1815419" y="966979"/>
              <a:ext cx="1503823" cy="1460092"/>
              <a:chOff x="2015078" y="4111351"/>
              <a:chExt cx="1503823" cy="1460092"/>
            </a:xfrm>
          </p:grpSpPr>
          <p:sp>
            <p:nvSpPr>
              <p:cNvPr id="5" name="Rectangle 4">
                <a:extLst>
                  <a:ext uri="{FF2B5EF4-FFF2-40B4-BE49-F238E27FC236}">
                    <a16:creationId xmlns:a16="http://schemas.microsoft.com/office/drawing/2014/main" id="{FBEB5075-83A0-4169-AF26-9D15338C7D7F}"/>
                  </a:ext>
                </a:extLst>
              </p:cNvPr>
              <p:cNvSpPr/>
              <p:nvPr/>
            </p:nvSpPr>
            <p:spPr>
              <a:xfrm>
                <a:off x="2015080" y="4323866"/>
                <a:ext cx="1503821" cy="1247577"/>
              </a:xfrm>
              <a:prstGeom prst="rect">
                <a:avLst/>
              </a:prstGeom>
            </p:spPr>
            <p:txBody>
              <a:bodyPr wrap="square">
                <a:spAutoFit/>
              </a:bodyPr>
              <a:lstStyle/>
              <a:p>
                <a:r>
                  <a:rPr lang="en-US" sz="1600" dirty="0">
                    <a:latin typeface="+mj-lt"/>
                  </a:rPr>
                  <a:t>Being clear on what the role is and the skills and experience required </a:t>
                </a:r>
              </a:p>
            </p:txBody>
          </p:sp>
          <p:sp>
            <p:nvSpPr>
              <p:cNvPr id="6" name="Rectangle 5">
                <a:extLst>
                  <a:ext uri="{FF2B5EF4-FFF2-40B4-BE49-F238E27FC236}">
                    <a16:creationId xmlns:a16="http://schemas.microsoft.com/office/drawing/2014/main" id="{534E7D31-6B0F-4597-B5C9-54F20B4390F7}"/>
                  </a:ext>
                </a:extLst>
              </p:cNvPr>
              <p:cNvSpPr/>
              <p:nvPr/>
            </p:nvSpPr>
            <p:spPr>
              <a:xfrm>
                <a:off x="2015078" y="4111351"/>
                <a:ext cx="648407" cy="319148"/>
              </a:xfrm>
              <a:prstGeom prst="rect">
                <a:avLst/>
              </a:prstGeom>
            </p:spPr>
            <p:txBody>
              <a:bodyPr wrap="none">
                <a:spAutoFit/>
              </a:bodyPr>
              <a:lstStyle/>
              <a:p>
                <a:r>
                  <a:rPr lang="en-US" sz="1600" b="1" dirty="0"/>
                  <a:t>Step</a:t>
                </a:r>
                <a:r>
                  <a:rPr lang="en-US" sz="1400" b="1" dirty="0"/>
                  <a:t> 1</a:t>
                </a:r>
              </a:p>
            </p:txBody>
          </p:sp>
        </p:grpSp>
        <p:grpSp>
          <p:nvGrpSpPr>
            <p:cNvPr id="7" name="Group 6">
              <a:extLst>
                <a:ext uri="{FF2B5EF4-FFF2-40B4-BE49-F238E27FC236}">
                  <a16:creationId xmlns:a16="http://schemas.microsoft.com/office/drawing/2014/main" id="{D45A9543-8D37-4C5B-A159-70E9E264E7CE}"/>
                </a:ext>
              </a:extLst>
            </p:cNvPr>
            <p:cNvGrpSpPr/>
            <p:nvPr/>
          </p:nvGrpSpPr>
          <p:grpSpPr>
            <a:xfrm>
              <a:off x="8123556" y="1274754"/>
              <a:ext cx="2357978" cy="1701777"/>
              <a:chOff x="2015077" y="4111352"/>
              <a:chExt cx="2017846" cy="1628380"/>
            </a:xfrm>
          </p:grpSpPr>
          <p:sp>
            <p:nvSpPr>
              <p:cNvPr id="8" name="Rectangle 7">
                <a:extLst>
                  <a:ext uri="{FF2B5EF4-FFF2-40B4-BE49-F238E27FC236}">
                    <a16:creationId xmlns:a16="http://schemas.microsoft.com/office/drawing/2014/main" id="{5672656B-F42B-479B-B9C6-AA0EFF3231B6}"/>
                  </a:ext>
                </a:extLst>
              </p:cNvPr>
              <p:cNvSpPr/>
              <p:nvPr/>
            </p:nvSpPr>
            <p:spPr>
              <a:xfrm>
                <a:off x="2015080" y="4323866"/>
                <a:ext cx="2017843" cy="1415866"/>
              </a:xfrm>
              <a:prstGeom prst="rect">
                <a:avLst/>
              </a:prstGeom>
            </p:spPr>
            <p:txBody>
              <a:bodyPr wrap="square">
                <a:spAutoFit/>
              </a:bodyPr>
              <a:lstStyle/>
              <a:p>
                <a:r>
                  <a:rPr lang="en-US" sz="1600" dirty="0">
                    <a:latin typeface="+mj-lt"/>
                  </a:rPr>
                  <a:t>Considering how you communicate externally about the role and your </a:t>
                </a:r>
                <a:r>
                  <a:rPr lang="en-US" sz="1600" dirty="0" err="1">
                    <a:latin typeface="+mj-lt"/>
                  </a:rPr>
                  <a:t>organisation</a:t>
                </a:r>
                <a:r>
                  <a:rPr lang="en-US" sz="1600" dirty="0">
                    <a:latin typeface="+mj-lt"/>
                  </a:rPr>
                  <a:t>.  Also, how you communicate the role internally.</a:t>
                </a:r>
              </a:p>
            </p:txBody>
          </p:sp>
          <p:sp>
            <p:nvSpPr>
              <p:cNvPr id="9" name="Rectangle 8">
                <a:extLst>
                  <a:ext uri="{FF2B5EF4-FFF2-40B4-BE49-F238E27FC236}">
                    <a16:creationId xmlns:a16="http://schemas.microsoft.com/office/drawing/2014/main" id="{55A0BAB2-4512-4278-A0AA-FA4FFBAC95DC}"/>
                  </a:ext>
                </a:extLst>
              </p:cNvPr>
              <p:cNvSpPr/>
              <p:nvPr/>
            </p:nvSpPr>
            <p:spPr>
              <a:xfrm>
                <a:off x="2015077" y="4111352"/>
                <a:ext cx="570231" cy="305383"/>
              </a:xfrm>
              <a:prstGeom prst="rect">
                <a:avLst/>
              </a:prstGeom>
            </p:spPr>
            <p:txBody>
              <a:bodyPr wrap="none">
                <a:spAutoFit/>
              </a:bodyPr>
              <a:lstStyle/>
              <a:p>
                <a:r>
                  <a:rPr lang="en-US" sz="1600" b="1" dirty="0"/>
                  <a:t>Step 2</a:t>
                </a:r>
              </a:p>
            </p:txBody>
          </p:sp>
        </p:grpSp>
        <p:grpSp>
          <p:nvGrpSpPr>
            <p:cNvPr id="13" name="Group 12">
              <a:extLst>
                <a:ext uri="{FF2B5EF4-FFF2-40B4-BE49-F238E27FC236}">
                  <a16:creationId xmlns:a16="http://schemas.microsoft.com/office/drawing/2014/main" id="{D62A962E-BD82-4945-BAA0-795923A460CA}"/>
                </a:ext>
              </a:extLst>
            </p:cNvPr>
            <p:cNvGrpSpPr/>
            <p:nvPr/>
          </p:nvGrpSpPr>
          <p:grpSpPr>
            <a:xfrm>
              <a:off x="1744587" y="4577503"/>
              <a:ext cx="2164548" cy="1240978"/>
              <a:chOff x="1965826" y="4094139"/>
              <a:chExt cx="1505088" cy="1240978"/>
            </a:xfrm>
          </p:grpSpPr>
          <p:sp>
            <p:nvSpPr>
              <p:cNvPr id="14" name="Rectangle 13">
                <a:extLst>
                  <a:ext uri="{FF2B5EF4-FFF2-40B4-BE49-F238E27FC236}">
                    <a16:creationId xmlns:a16="http://schemas.microsoft.com/office/drawing/2014/main" id="{A4F16CAD-2054-4B03-AFEB-FDBE8E7D41BE}"/>
                  </a:ext>
                </a:extLst>
              </p:cNvPr>
              <p:cNvSpPr/>
              <p:nvPr/>
            </p:nvSpPr>
            <p:spPr>
              <a:xfrm>
                <a:off x="1967093" y="4319647"/>
                <a:ext cx="1503821" cy="1015470"/>
              </a:xfrm>
              <a:prstGeom prst="rect">
                <a:avLst/>
              </a:prstGeom>
            </p:spPr>
            <p:txBody>
              <a:bodyPr wrap="square">
                <a:spAutoFit/>
              </a:bodyPr>
              <a:lstStyle/>
              <a:p>
                <a:r>
                  <a:rPr lang="en-US" sz="1600" dirty="0">
                    <a:latin typeface="+mj-lt"/>
                  </a:rPr>
                  <a:t>Taking time to ensure any learning is taken forward so it can applied to future recruitment processes. </a:t>
                </a:r>
              </a:p>
            </p:txBody>
          </p:sp>
          <p:sp>
            <p:nvSpPr>
              <p:cNvPr id="15" name="Rectangle 14">
                <a:extLst>
                  <a:ext uri="{FF2B5EF4-FFF2-40B4-BE49-F238E27FC236}">
                    <a16:creationId xmlns:a16="http://schemas.microsoft.com/office/drawing/2014/main" id="{278DEE59-E74C-4D6E-86DD-8E2580F4F244}"/>
                  </a:ext>
                </a:extLst>
              </p:cNvPr>
              <p:cNvSpPr/>
              <p:nvPr/>
            </p:nvSpPr>
            <p:spPr>
              <a:xfrm>
                <a:off x="1965826" y="4094139"/>
                <a:ext cx="463337" cy="319147"/>
              </a:xfrm>
              <a:prstGeom prst="rect">
                <a:avLst/>
              </a:prstGeom>
            </p:spPr>
            <p:txBody>
              <a:bodyPr wrap="square">
                <a:spAutoFit/>
              </a:bodyPr>
              <a:lstStyle/>
              <a:p>
                <a:r>
                  <a:rPr lang="en-US" sz="1600" b="1" dirty="0"/>
                  <a:t>Step 5</a:t>
                </a:r>
              </a:p>
            </p:txBody>
          </p:sp>
        </p:grpSp>
        <p:grpSp>
          <p:nvGrpSpPr>
            <p:cNvPr id="16" name="Group 15">
              <a:extLst>
                <a:ext uri="{FF2B5EF4-FFF2-40B4-BE49-F238E27FC236}">
                  <a16:creationId xmlns:a16="http://schemas.microsoft.com/office/drawing/2014/main" id="{D4512699-92CB-48D3-9C85-3B979F28852F}"/>
                </a:ext>
              </a:extLst>
            </p:cNvPr>
            <p:cNvGrpSpPr/>
            <p:nvPr/>
          </p:nvGrpSpPr>
          <p:grpSpPr>
            <a:xfrm>
              <a:off x="8113116" y="3522646"/>
              <a:ext cx="2357974" cy="1460092"/>
              <a:chOff x="2015078" y="4111351"/>
              <a:chExt cx="1499935" cy="1460092"/>
            </a:xfrm>
          </p:grpSpPr>
          <p:sp>
            <p:nvSpPr>
              <p:cNvPr id="17" name="Rectangle 16">
                <a:extLst>
                  <a:ext uri="{FF2B5EF4-FFF2-40B4-BE49-F238E27FC236}">
                    <a16:creationId xmlns:a16="http://schemas.microsoft.com/office/drawing/2014/main" id="{5F297B7C-EAD4-482B-AE8B-0B622232CE55}"/>
                  </a:ext>
                </a:extLst>
              </p:cNvPr>
              <p:cNvSpPr/>
              <p:nvPr/>
            </p:nvSpPr>
            <p:spPr>
              <a:xfrm>
                <a:off x="2015081" y="4323866"/>
                <a:ext cx="1499932" cy="1247577"/>
              </a:xfrm>
              <a:prstGeom prst="rect">
                <a:avLst/>
              </a:prstGeom>
            </p:spPr>
            <p:txBody>
              <a:bodyPr wrap="square">
                <a:spAutoFit/>
              </a:bodyPr>
              <a:lstStyle/>
              <a:p>
                <a:r>
                  <a:rPr lang="en-US" sz="1600" dirty="0">
                    <a:latin typeface="+mj-lt"/>
                  </a:rPr>
                  <a:t>Ensuring the successful candidate is given the information, support and flexibility to thrive in your </a:t>
                </a:r>
                <a:r>
                  <a:rPr lang="en-US" sz="1600" dirty="0" err="1">
                    <a:latin typeface="+mj-lt"/>
                  </a:rPr>
                  <a:t>organisation</a:t>
                </a:r>
                <a:r>
                  <a:rPr lang="en-US" sz="1600" dirty="0">
                    <a:latin typeface="+mj-lt"/>
                  </a:rPr>
                  <a:t> </a:t>
                </a:r>
              </a:p>
            </p:txBody>
          </p:sp>
          <p:sp>
            <p:nvSpPr>
              <p:cNvPr id="18" name="Rectangle 17">
                <a:extLst>
                  <a:ext uri="{FF2B5EF4-FFF2-40B4-BE49-F238E27FC236}">
                    <a16:creationId xmlns:a16="http://schemas.microsoft.com/office/drawing/2014/main" id="{7574F367-60A7-48A9-8107-E36DE9794370}"/>
                  </a:ext>
                </a:extLst>
              </p:cNvPr>
              <p:cNvSpPr/>
              <p:nvPr/>
            </p:nvSpPr>
            <p:spPr>
              <a:xfrm>
                <a:off x="2015078" y="4111351"/>
                <a:ext cx="451456" cy="319148"/>
              </a:xfrm>
              <a:prstGeom prst="rect">
                <a:avLst/>
              </a:prstGeom>
            </p:spPr>
            <p:txBody>
              <a:bodyPr wrap="none">
                <a:spAutoFit/>
              </a:bodyPr>
              <a:lstStyle/>
              <a:p>
                <a:r>
                  <a:rPr lang="en-US" sz="1600" b="1" dirty="0"/>
                  <a:t>Step 4 </a:t>
                </a:r>
              </a:p>
            </p:txBody>
          </p:sp>
        </p:grpSp>
        <p:grpSp>
          <p:nvGrpSpPr>
            <p:cNvPr id="22" name="Group 21">
              <a:extLst>
                <a:ext uri="{FF2B5EF4-FFF2-40B4-BE49-F238E27FC236}">
                  <a16:creationId xmlns:a16="http://schemas.microsoft.com/office/drawing/2014/main" id="{A3B0CE78-6D99-4F99-82F6-AC0656F6A4BF}"/>
                </a:ext>
              </a:extLst>
            </p:cNvPr>
            <p:cNvGrpSpPr/>
            <p:nvPr/>
          </p:nvGrpSpPr>
          <p:grpSpPr>
            <a:xfrm>
              <a:off x="3804293" y="1137218"/>
              <a:ext cx="4178231" cy="4793378"/>
              <a:chOff x="2483526" y="1138079"/>
              <a:chExt cx="4178231" cy="4793378"/>
            </a:xfrm>
          </p:grpSpPr>
          <p:sp>
            <p:nvSpPr>
              <p:cNvPr id="23" name="Freeform 2">
                <a:extLst>
                  <a:ext uri="{FF2B5EF4-FFF2-40B4-BE49-F238E27FC236}">
                    <a16:creationId xmlns:a16="http://schemas.microsoft.com/office/drawing/2014/main" id="{F7620C91-00A2-42A8-B0F2-1C64CD326757}"/>
                  </a:ext>
                </a:extLst>
              </p:cNvPr>
              <p:cNvSpPr/>
              <p:nvPr/>
            </p:nvSpPr>
            <p:spPr>
              <a:xfrm>
                <a:off x="3397863" y="1138079"/>
                <a:ext cx="3263894" cy="1630279"/>
              </a:xfrm>
              <a:custGeom>
                <a:avLst/>
                <a:gdLst>
                  <a:gd name="connsiteX0" fmla="*/ 2102344 w 3263894"/>
                  <a:gd name="connsiteY0" fmla="*/ 0 h 1630279"/>
                  <a:gd name="connsiteX1" fmla="*/ 2559043 w 3263894"/>
                  <a:gd name="connsiteY1" fmla="*/ 0 h 1630279"/>
                  <a:gd name="connsiteX2" fmla="*/ 3263894 w 3263894"/>
                  <a:gd name="connsiteY2" fmla="*/ 704851 h 1630279"/>
                  <a:gd name="connsiteX3" fmla="*/ 3263894 w 3263894"/>
                  <a:gd name="connsiteY3" fmla="*/ 925428 h 1630279"/>
                  <a:gd name="connsiteX4" fmla="*/ 2559043 w 3263894"/>
                  <a:gd name="connsiteY4" fmla="*/ 1630279 h 1630279"/>
                  <a:gd name="connsiteX5" fmla="*/ 761327 w 3263894"/>
                  <a:gd name="connsiteY5" fmla="*/ 1630279 h 1630279"/>
                  <a:gd name="connsiteX6" fmla="*/ 745404 w 3263894"/>
                  <a:gd name="connsiteY6" fmla="*/ 1628874 h 1630279"/>
                  <a:gd name="connsiteX7" fmla="*/ 244074 w 3263894"/>
                  <a:gd name="connsiteY7" fmla="*/ 1628874 h 1630279"/>
                  <a:gd name="connsiteX8" fmla="*/ 0 w 3263894"/>
                  <a:gd name="connsiteY8" fmla="*/ 1341619 h 1630279"/>
                  <a:gd name="connsiteX9" fmla="*/ 244073 w 3263894"/>
                  <a:gd name="connsiteY9" fmla="*/ 1054366 h 1630279"/>
                  <a:gd name="connsiteX10" fmla="*/ 1588230 w 3263894"/>
                  <a:gd name="connsiteY10" fmla="*/ 1054366 h 1630279"/>
                  <a:gd name="connsiteX11" fmla="*/ 1604154 w 3263894"/>
                  <a:gd name="connsiteY11" fmla="*/ 1055771 h 1630279"/>
                  <a:gd name="connsiteX12" fmla="*/ 2466273 w 3263894"/>
                  <a:gd name="connsiteY12" fmla="*/ 1055771 h 1630279"/>
                  <a:gd name="connsiteX13" fmla="*/ 2674347 w 3263894"/>
                  <a:gd name="connsiteY13" fmla="*/ 847697 h 1630279"/>
                  <a:gd name="connsiteX14" fmla="*/ 2674347 w 3263894"/>
                  <a:gd name="connsiteY14" fmla="*/ 782582 h 1630279"/>
                  <a:gd name="connsiteX15" fmla="*/ 2466273 w 3263894"/>
                  <a:gd name="connsiteY15" fmla="*/ 574508 h 1630279"/>
                  <a:gd name="connsiteX16" fmla="*/ 2101154 w 3263894"/>
                  <a:gd name="connsiteY16" fmla="*/ 574508 h 1630279"/>
                  <a:gd name="connsiteX17" fmla="*/ 2345228 w 3263894"/>
                  <a:gd name="connsiteY17" fmla="*/ 286552 h 1630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63894" h="1630279">
                    <a:moveTo>
                      <a:pt x="2102344" y="0"/>
                    </a:moveTo>
                    <a:lnTo>
                      <a:pt x="2559043" y="0"/>
                    </a:lnTo>
                    <a:cubicBezTo>
                      <a:pt x="2948321" y="0"/>
                      <a:pt x="3263894" y="315573"/>
                      <a:pt x="3263894" y="704851"/>
                    </a:cubicBezTo>
                    <a:lnTo>
                      <a:pt x="3263894" y="925428"/>
                    </a:lnTo>
                    <a:cubicBezTo>
                      <a:pt x="3263894" y="1314706"/>
                      <a:pt x="2948321" y="1630279"/>
                      <a:pt x="2559043" y="1630279"/>
                    </a:cubicBezTo>
                    <a:lnTo>
                      <a:pt x="761327" y="1630279"/>
                    </a:lnTo>
                    <a:lnTo>
                      <a:pt x="745404" y="1628874"/>
                    </a:lnTo>
                    <a:lnTo>
                      <a:pt x="244074" y="1628874"/>
                    </a:lnTo>
                    <a:lnTo>
                      <a:pt x="0" y="1341619"/>
                    </a:lnTo>
                    <a:lnTo>
                      <a:pt x="244073" y="1054366"/>
                    </a:lnTo>
                    <a:lnTo>
                      <a:pt x="1588230" y="1054366"/>
                    </a:lnTo>
                    <a:lnTo>
                      <a:pt x="1604154" y="1055771"/>
                    </a:lnTo>
                    <a:lnTo>
                      <a:pt x="2466273" y="1055771"/>
                    </a:lnTo>
                    <a:cubicBezTo>
                      <a:pt x="2581189" y="1055771"/>
                      <a:pt x="2674347" y="962613"/>
                      <a:pt x="2674347" y="847697"/>
                    </a:cubicBezTo>
                    <a:lnTo>
                      <a:pt x="2674347" y="782582"/>
                    </a:lnTo>
                    <a:cubicBezTo>
                      <a:pt x="2674347" y="667666"/>
                      <a:pt x="2581189" y="574508"/>
                      <a:pt x="2466273" y="574508"/>
                    </a:cubicBezTo>
                    <a:lnTo>
                      <a:pt x="2101154" y="574508"/>
                    </a:lnTo>
                    <a:lnTo>
                      <a:pt x="2345228" y="286552"/>
                    </a:lnTo>
                    <a:close/>
                  </a:path>
                </a:pathLst>
              </a:cu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3">
                <a:extLst>
                  <a:ext uri="{FF2B5EF4-FFF2-40B4-BE49-F238E27FC236}">
                    <a16:creationId xmlns:a16="http://schemas.microsoft.com/office/drawing/2014/main" id="{8E92B476-1971-4F2E-9249-F2F3E49AC85D}"/>
                  </a:ext>
                </a:extLst>
              </p:cNvPr>
              <p:cNvSpPr/>
              <p:nvPr/>
            </p:nvSpPr>
            <p:spPr>
              <a:xfrm>
                <a:off x="2588369" y="1138079"/>
                <a:ext cx="3049881" cy="575911"/>
              </a:xfrm>
              <a:custGeom>
                <a:avLst/>
                <a:gdLst>
                  <a:gd name="connsiteX0" fmla="*/ 1570822 w 3049881"/>
                  <a:gd name="connsiteY0" fmla="*/ 0 h 575911"/>
                  <a:gd name="connsiteX1" fmla="*/ 2806997 w 3049881"/>
                  <a:gd name="connsiteY1" fmla="*/ 0 h 575911"/>
                  <a:gd name="connsiteX2" fmla="*/ 3049881 w 3049881"/>
                  <a:gd name="connsiteY2" fmla="*/ 286552 h 575911"/>
                  <a:gd name="connsiteX3" fmla="*/ 2805807 w 3049881"/>
                  <a:gd name="connsiteY3" fmla="*/ 574508 h 575911"/>
                  <a:gd name="connsiteX4" fmla="*/ 2129566 w 3049881"/>
                  <a:gd name="connsiteY4" fmla="*/ 574508 h 575911"/>
                  <a:gd name="connsiteX5" fmla="*/ 2106981 w 3049881"/>
                  <a:gd name="connsiteY5" fmla="*/ 575911 h 575911"/>
                  <a:gd name="connsiteX6" fmla="*/ 0 w 3049881"/>
                  <a:gd name="connsiteY6" fmla="*/ 575911 h 575911"/>
                  <a:gd name="connsiteX7" fmla="*/ 244074 w 3049881"/>
                  <a:gd name="connsiteY7" fmla="*/ 288657 h 575911"/>
                  <a:gd name="connsiteX8" fmla="*/ 1 w 3049881"/>
                  <a:gd name="connsiteY8" fmla="*/ 1403 h 575911"/>
                  <a:gd name="connsiteX9" fmla="*/ 1554921 w 3049881"/>
                  <a:gd name="connsiteY9" fmla="*/ 1403 h 575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49881" h="575911">
                    <a:moveTo>
                      <a:pt x="1570822" y="0"/>
                    </a:moveTo>
                    <a:lnTo>
                      <a:pt x="2806997" y="0"/>
                    </a:lnTo>
                    <a:lnTo>
                      <a:pt x="3049881" y="286552"/>
                    </a:lnTo>
                    <a:lnTo>
                      <a:pt x="2805807" y="574508"/>
                    </a:lnTo>
                    <a:lnTo>
                      <a:pt x="2129566" y="574508"/>
                    </a:lnTo>
                    <a:lnTo>
                      <a:pt x="2106981" y="575911"/>
                    </a:lnTo>
                    <a:lnTo>
                      <a:pt x="0" y="575911"/>
                    </a:lnTo>
                    <a:lnTo>
                      <a:pt x="244074" y="288657"/>
                    </a:lnTo>
                    <a:lnTo>
                      <a:pt x="1" y="1403"/>
                    </a:lnTo>
                    <a:lnTo>
                      <a:pt x="1554921" y="1403"/>
                    </a:lnTo>
                    <a:close/>
                  </a:path>
                </a:pathLst>
              </a:custGeom>
              <a:solidFill>
                <a:srgbClr val="FF5A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4">
                <a:extLst>
                  <a:ext uri="{FF2B5EF4-FFF2-40B4-BE49-F238E27FC236}">
                    <a16:creationId xmlns:a16="http://schemas.microsoft.com/office/drawing/2014/main" id="{E4384F12-03A0-4757-9062-A83B4CF0FF69}"/>
                  </a:ext>
                </a:extLst>
              </p:cNvPr>
              <p:cNvSpPr/>
              <p:nvPr/>
            </p:nvSpPr>
            <p:spPr>
              <a:xfrm>
                <a:off x="2483527" y="2192445"/>
                <a:ext cx="3154723" cy="1630279"/>
              </a:xfrm>
              <a:custGeom>
                <a:avLst/>
                <a:gdLst>
                  <a:gd name="connsiteX0" fmla="*/ 704851 w 3154723"/>
                  <a:gd name="connsiteY0" fmla="*/ 0 h 1630279"/>
                  <a:gd name="connsiteX1" fmla="*/ 1053568 w 3154723"/>
                  <a:gd name="connsiteY1" fmla="*/ 0 h 1630279"/>
                  <a:gd name="connsiteX2" fmla="*/ 809495 w 3154723"/>
                  <a:gd name="connsiteY2" fmla="*/ 287253 h 1630279"/>
                  <a:gd name="connsiteX3" fmla="*/ 1053569 w 3154723"/>
                  <a:gd name="connsiteY3" fmla="*/ 574508 h 1630279"/>
                  <a:gd name="connsiteX4" fmla="*/ 797621 w 3154723"/>
                  <a:gd name="connsiteY4" fmla="*/ 574508 h 1630279"/>
                  <a:gd name="connsiteX5" fmla="*/ 589547 w 3154723"/>
                  <a:gd name="connsiteY5" fmla="*/ 782582 h 1630279"/>
                  <a:gd name="connsiteX6" fmla="*/ 589547 w 3154723"/>
                  <a:gd name="connsiteY6" fmla="*/ 847697 h 1630279"/>
                  <a:gd name="connsiteX7" fmla="*/ 797621 w 3154723"/>
                  <a:gd name="connsiteY7" fmla="*/ 1055771 h 1630279"/>
                  <a:gd name="connsiteX8" fmla="*/ 1659740 w 3154723"/>
                  <a:gd name="connsiteY8" fmla="*/ 1055771 h 1630279"/>
                  <a:gd name="connsiteX9" fmla="*/ 1675664 w 3154723"/>
                  <a:gd name="connsiteY9" fmla="*/ 1054366 h 1630279"/>
                  <a:gd name="connsiteX10" fmla="*/ 2910649 w 3154723"/>
                  <a:gd name="connsiteY10" fmla="*/ 1054366 h 1630279"/>
                  <a:gd name="connsiteX11" fmla="*/ 3154723 w 3154723"/>
                  <a:gd name="connsiteY11" fmla="*/ 1341621 h 1630279"/>
                  <a:gd name="connsiteX12" fmla="*/ 2910650 w 3154723"/>
                  <a:gd name="connsiteY12" fmla="*/ 1628874 h 1630279"/>
                  <a:gd name="connsiteX13" fmla="*/ 2518490 w 3154723"/>
                  <a:gd name="connsiteY13" fmla="*/ 1628874 h 1630279"/>
                  <a:gd name="connsiteX14" fmla="*/ 2502567 w 3154723"/>
                  <a:gd name="connsiteY14" fmla="*/ 1630279 h 1630279"/>
                  <a:gd name="connsiteX15" fmla="*/ 704851 w 3154723"/>
                  <a:gd name="connsiteY15" fmla="*/ 1630279 h 1630279"/>
                  <a:gd name="connsiteX16" fmla="*/ 0 w 3154723"/>
                  <a:gd name="connsiteY16" fmla="*/ 925428 h 1630279"/>
                  <a:gd name="connsiteX17" fmla="*/ 0 w 3154723"/>
                  <a:gd name="connsiteY17" fmla="*/ 704851 h 1630279"/>
                  <a:gd name="connsiteX18" fmla="*/ 704851 w 3154723"/>
                  <a:gd name="connsiteY18" fmla="*/ 0 h 1630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4723" h="1630279">
                    <a:moveTo>
                      <a:pt x="704851" y="0"/>
                    </a:moveTo>
                    <a:lnTo>
                      <a:pt x="1053568" y="0"/>
                    </a:lnTo>
                    <a:lnTo>
                      <a:pt x="809495" y="287253"/>
                    </a:lnTo>
                    <a:lnTo>
                      <a:pt x="1053569" y="574508"/>
                    </a:lnTo>
                    <a:lnTo>
                      <a:pt x="797621" y="574508"/>
                    </a:lnTo>
                    <a:cubicBezTo>
                      <a:pt x="682705" y="574508"/>
                      <a:pt x="589547" y="667666"/>
                      <a:pt x="589547" y="782582"/>
                    </a:cubicBezTo>
                    <a:lnTo>
                      <a:pt x="589547" y="847697"/>
                    </a:lnTo>
                    <a:cubicBezTo>
                      <a:pt x="589547" y="962613"/>
                      <a:pt x="682705" y="1055771"/>
                      <a:pt x="797621" y="1055771"/>
                    </a:cubicBezTo>
                    <a:lnTo>
                      <a:pt x="1659740" y="1055771"/>
                    </a:lnTo>
                    <a:lnTo>
                      <a:pt x="1675664" y="1054366"/>
                    </a:lnTo>
                    <a:lnTo>
                      <a:pt x="2910649" y="1054366"/>
                    </a:lnTo>
                    <a:lnTo>
                      <a:pt x="3154723" y="1341621"/>
                    </a:lnTo>
                    <a:lnTo>
                      <a:pt x="2910650" y="1628874"/>
                    </a:lnTo>
                    <a:lnTo>
                      <a:pt x="2518490" y="1628874"/>
                    </a:lnTo>
                    <a:lnTo>
                      <a:pt x="2502567" y="1630279"/>
                    </a:lnTo>
                    <a:lnTo>
                      <a:pt x="704851" y="1630279"/>
                    </a:lnTo>
                    <a:cubicBezTo>
                      <a:pt x="315573" y="1630279"/>
                      <a:pt x="0" y="1314706"/>
                      <a:pt x="0" y="925428"/>
                    </a:cubicBezTo>
                    <a:lnTo>
                      <a:pt x="0" y="704851"/>
                    </a:lnTo>
                    <a:cubicBezTo>
                      <a:pt x="0" y="315573"/>
                      <a:pt x="315573" y="0"/>
                      <a:pt x="704851" y="0"/>
                    </a:cubicBezTo>
                    <a:close/>
                  </a:path>
                </a:pathLst>
              </a:custGeom>
              <a:solidFill>
                <a:srgbClr val="007A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5">
                <a:extLst>
                  <a:ext uri="{FF2B5EF4-FFF2-40B4-BE49-F238E27FC236}">
                    <a16:creationId xmlns:a16="http://schemas.microsoft.com/office/drawing/2014/main" id="{D601E251-4053-42A0-8682-D4E0FB20781B}"/>
                  </a:ext>
                </a:extLst>
              </p:cNvPr>
              <p:cNvSpPr/>
              <p:nvPr/>
            </p:nvSpPr>
            <p:spPr>
              <a:xfrm>
                <a:off x="3397863" y="3246811"/>
                <a:ext cx="3263894" cy="1630279"/>
              </a:xfrm>
              <a:custGeom>
                <a:avLst/>
                <a:gdLst>
                  <a:gd name="connsiteX0" fmla="*/ 2101154 w 3263894"/>
                  <a:gd name="connsiteY0" fmla="*/ 0 h 1630279"/>
                  <a:gd name="connsiteX1" fmla="*/ 2559043 w 3263894"/>
                  <a:gd name="connsiteY1" fmla="*/ 0 h 1630279"/>
                  <a:gd name="connsiteX2" fmla="*/ 3263894 w 3263894"/>
                  <a:gd name="connsiteY2" fmla="*/ 704851 h 1630279"/>
                  <a:gd name="connsiteX3" fmla="*/ 3263894 w 3263894"/>
                  <a:gd name="connsiteY3" fmla="*/ 925428 h 1630279"/>
                  <a:gd name="connsiteX4" fmla="*/ 2559043 w 3263894"/>
                  <a:gd name="connsiteY4" fmla="*/ 1630279 h 1630279"/>
                  <a:gd name="connsiteX5" fmla="*/ 761327 w 3263894"/>
                  <a:gd name="connsiteY5" fmla="*/ 1630279 h 1630279"/>
                  <a:gd name="connsiteX6" fmla="*/ 745404 w 3263894"/>
                  <a:gd name="connsiteY6" fmla="*/ 1628874 h 1630279"/>
                  <a:gd name="connsiteX7" fmla="*/ 244073 w 3263894"/>
                  <a:gd name="connsiteY7" fmla="*/ 1628874 h 1630279"/>
                  <a:gd name="connsiteX8" fmla="*/ 0 w 3263894"/>
                  <a:gd name="connsiteY8" fmla="*/ 1341620 h 1630279"/>
                  <a:gd name="connsiteX9" fmla="*/ 244074 w 3263894"/>
                  <a:gd name="connsiteY9" fmla="*/ 1054366 h 1630279"/>
                  <a:gd name="connsiteX10" fmla="*/ 1588230 w 3263894"/>
                  <a:gd name="connsiteY10" fmla="*/ 1054366 h 1630279"/>
                  <a:gd name="connsiteX11" fmla="*/ 1604153 w 3263894"/>
                  <a:gd name="connsiteY11" fmla="*/ 1055771 h 1630279"/>
                  <a:gd name="connsiteX12" fmla="*/ 2466273 w 3263894"/>
                  <a:gd name="connsiteY12" fmla="*/ 1055771 h 1630279"/>
                  <a:gd name="connsiteX13" fmla="*/ 2674347 w 3263894"/>
                  <a:gd name="connsiteY13" fmla="*/ 847697 h 1630279"/>
                  <a:gd name="connsiteX14" fmla="*/ 2674347 w 3263894"/>
                  <a:gd name="connsiteY14" fmla="*/ 782582 h 1630279"/>
                  <a:gd name="connsiteX15" fmla="*/ 2466273 w 3263894"/>
                  <a:gd name="connsiteY15" fmla="*/ 574508 h 1630279"/>
                  <a:gd name="connsiteX16" fmla="*/ 2101155 w 3263894"/>
                  <a:gd name="connsiteY16" fmla="*/ 574508 h 1630279"/>
                  <a:gd name="connsiteX17" fmla="*/ 2345228 w 3263894"/>
                  <a:gd name="connsiteY17" fmla="*/ 287255 h 1630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63894" h="1630279">
                    <a:moveTo>
                      <a:pt x="2101154" y="0"/>
                    </a:moveTo>
                    <a:lnTo>
                      <a:pt x="2559043" y="0"/>
                    </a:lnTo>
                    <a:cubicBezTo>
                      <a:pt x="2948321" y="0"/>
                      <a:pt x="3263894" y="315573"/>
                      <a:pt x="3263894" y="704851"/>
                    </a:cubicBezTo>
                    <a:lnTo>
                      <a:pt x="3263894" y="925428"/>
                    </a:lnTo>
                    <a:cubicBezTo>
                      <a:pt x="3263894" y="1314706"/>
                      <a:pt x="2948321" y="1630279"/>
                      <a:pt x="2559043" y="1630279"/>
                    </a:cubicBezTo>
                    <a:lnTo>
                      <a:pt x="761327" y="1630279"/>
                    </a:lnTo>
                    <a:lnTo>
                      <a:pt x="745404" y="1628874"/>
                    </a:lnTo>
                    <a:lnTo>
                      <a:pt x="244073" y="1628874"/>
                    </a:lnTo>
                    <a:lnTo>
                      <a:pt x="0" y="1341620"/>
                    </a:lnTo>
                    <a:lnTo>
                      <a:pt x="244074" y="1054366"/>
                    </a:lnTo>
                    <a:lnTo>
                      <a:pt x="1588230" y="1054366"/>
                    </a:lnTo>
                    <a:lnTo>
                      <a:pt x="1604153" y="1055771"/>
                    </a:lnTo>
                    <a:lnTo>
                      <a:pt x="2466273" y="1055771"/>
                    </a:lnTo>
                    <a:cubicBezTo>
                      <a:pt x="2581189" y="1055771"/>
                      <a:pt x="2674347" y="962613"/>
                      <a:pt x="2674347" y="847697"/>
                    </a:cubicBezTo>
                    <a:lnTo>
                      <a:pt x="2674347" y="782582"/>
                    </a:lnTo>
                    <a:cubicBezTo>
                      <a:pt x="2674347" y="667666"/>
                      <a:pt x="2581189" y="574508"/>
                      <a:pt x="2466273" y="574508"/>
                    </a:cubicBezTo>
                    <a:lnTo>
                      <a:pt x="2101155" y="574508"/>
                    </a:lnTo>
                    <a:lnTo>
                      <a:pt x="2345228" y="287255"/>
                    </a:lnTo>
                    <a:close/>
                  </a:path>
                </a:pathLst>
              </a:custGeom>
              <a:solidFill>
                <a:srgbClr val="6CAC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6">
                <a:extLst>
                  <a:ext uri="{FF2B5EF4-FFF2-40B4-BE49-F238E27FC236}">
                    <a16:creationId xmlns:a16="http://schemas.microsoft.com/office/drawing/2014/main" id="{C865547F-3E5A-4E3D-B81B-C2CB5E21BEB1}"/>
                  </a:ext>
                </a:extLst>
              </p:cNvPr>
              <p:cNvSpPr/>
              <p:nvPr/>
            </p:nvSpPr>
            <p:spPr>
              <a:xfrm>
                <a:off x="2483526" y="4301177"/>
                <a:ext cx="4176408" cy="1630280"/>
              </a:xfrm>
              <a:custGeom>
                <a:avLst/>
                <a:gdLst>
                  <a:gd name="connsiteX0" fmla="*/ 704851 w 4176408"/>
                  <a:gd name="connsiteY0" fmla="*/ 0 h 1630280"/>
                  <a:gd name="connsiteX1" fmla="*/ 1053569 w 4176408"/>
                  <a:gd name="connsiteY1" fmla="*/ 0 h 1630280"/>
                  <a:gd name="connsiteX2" fmla="*/ 809495 w 4176408"/>
                  <a:gd name="connsiteY2" fmla="*/ 287254 h 1630280"/>
                  <a:gd name="connsiteX3" fmla="*/ 1053568 w 4176408"/>
                  <a:gd name="connsiteY3" fmla="*/ 574508 h 1630280"/>
                  <a:gd name="connsiteX4" fmla="*/ 797621 w 4176408"/>
                  <a:gd name="connsiteY4" fmla="*/ 574508 h 1630280"/>
                  <a:gd name="connsiteX5" fmla="*/ 589547 w 4176408"/>
                  <a:gd name="connsiteY5" fmla="*/ 782582 h 1630280"/>
                  <a:gd name="connsiteX6" fmla="*/ 589547 w 4176408"/>
                  <a:gd name="connsiteY6" fmla="*/ 847697 h 1630280"/>
                  <a:gd name="connsiteX7" fmla="*/ 797621 w 4176408"/>
                  <a:gd name="connsiteY7" fmla="*/ 1055771 h 1630280"/>
                  <a:gd name="connsiteX8" fmla="*/ 3194278 w 4176408"/>
                  <a:gd name="connsiteY8" fmla="*/ 1055771 h 1630280"/>
                  <a:gd name="connsiteX9" fmla="*/ 3194278 w 4176408"/>
                  <a:gd name="connsiteY9" fmla="*/ 1055772 h 1630280"/>
                  <a:gd name="connsiteX10" fmla="*/ 3933528 w 4176408"/>
                  <a:gd name="connsiteY10" fmla="*/ 1055772 h 1630280"/>
                  <a:gd name="connsiteX11" fmla="*/ 4176408 w 4176408"/>
                  <a:gd name="connsiteY11" fmla="*/ 1341621 h 1630280"/>
                  <a:gd name="connsiteX12" fmla="*/ 3932334 w 4176408"/>
                  <a:gd name="connsiteY12" fmla="*/ 1628875 h 1630280"/>
                  <a:gd name="connsiteX13" fmla="*/ 2506159 w 4176408"/>
                  <a:gd name="connsiteY13" fmla="*/ 1629962 h 1630280"/>
                  <a:gd name="connsiteX14" fmla="*/ 2502567 w 4176408"/>
                  <a:gd name="connsiteY14" fmla="*/ 1630279 h 1630280"/>
                  <a:gd name="connsiteX15" fmla="*/ 2090426 w 4176408"/>
                  <a:gd name="connsiteY15" fmla="*/ 1630279 h 1630280"/>
                  <a:gd name="connsiteX16" fmla="*/ 2089114 w 4176408"/>
                  <a:gd name="connsiteY16" fmla="*/ 1630280 h 1630280"/>
                  <a:gd name="connsiteX17" fmla="*/ 2089114 w 4176408"/>
                  <a:gd name="connsiteY17" fmla="*/ 1630279 h 1630280"/>
                  <a:gd name="connsiteX18" fmla="*/ 704851 w 4176408"/>
                  <a:gd name="connsiteY18" fmla="*/ 1630279 h 1630280"/>
                  <a:gd name="connsiteX19" fmla="*/ 0 w 4176408"/>
                  <a:gd name="connsiteY19" fmla="*/ 925428 h 1630280"/>
                  <a:gd name="connsiteX20" fmla="*/ 0 w 4176408"/>
                  <a:gd name="connsiteY20" fmla="*/ 704851 h 1630280"/>
                  <a:gd name="connsiteX21" fmla="*/ 704851 w 4176408"/>
                  <a:gd name="connsiteY21" fmla="*/ 0 h 1630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176408" h="1630280">
                    <a:moveTo>
                      <a:pt x="704851" y="0"/>
                    </a:moveTo>
                    <a:lnTo>
                      <a:pt x="1053569" y="0"/>
                    </a:lnTo>
                    <a:lnTo>
                      <a:pt x="809495" y="287254"/>
                    </a:lnTo>
                    <a:lnTo>
                      <a:pt x="1053568" y="574508"/>
                    </a:lnTo>
                    <a:lnTo>
                      <a:pt x="797621" y="574508"/>
                    </a:lnTo>
                    <a:cubicBezTo>
                      <a:pt x="682705" y="574508"/>
                      <a:pt x="589547" y="667666"/>
                      <a:pt x="589547" y="782582"/>
                    </a:cubicBezTo>
                    <a:lnTo>
                      <a:pt x="589547" y="847697"/>
                    </a:lnTo>
                    <a:cubicBezTo>
                      <a:pt x="589547" y="962613"/>
                      <a:pt x="682705" y="1055771"/>
                      <a:pt x="797621" y="1055771"/>
                    </a:cubicBezTo>
                    <a:lnTo>
                      <a:pt x="3194278" y="1055771"/>
                    </a:lnTo>
                    <a:lnTo>
                      <a:pt x="3194278" y="1055772"/>
                    </a:lnTo>
                    <a:lnTo>
                      <a:pt x="3933528" y="1055772"/>
                    </a:lnTo>
                    <a:lnTo>
                      <a:pt x="4176408" y="1341621"/>
                    </a:lnTo>
                    <a:lnTo>
                      <a:pt x="3932334" y="1628875"/>
                    </a:lnTo>
                    <a:lnTo>
                      <a:pt x="2506159" y="1629962"/>
                    </a:lnTo>
                    <a:lnTo>
                      <a:pt x="2502567" y="1630279"/>
                    </a:lnTo>
                    <a:lnTo>
                      <a:pt x="2090426" y="1630279"/>
                    </a:lnTo>
                    <a:lnTo>
                      <a:pt x="2089114" y="1630280"/>
                    </a:lnTo>
                    <a:lnTo>
                      <a:pt x="2089114" y="1630279"/>
                    </a:lnTo>
                    <a:lnTo>
                      <a:pt x="704851" y="1630279"/>
                    </a:lnTo>
                    <a:cubicBezTo>
                      <a:pt x="315573" y="1630279"/>
                      <a:pt x="0" y="1314706"/>
                      <a:pt x="0" y="925428"/>
                    </a:cubicBezTo>
                    <a:lnTo>
                      <a:pt x="0" y="704851"/>
                    </a:lnTo>
                    <a:cubicBezTo>
                      <a:pt x="0" y="315573"/>
                      <a:pt x="315573" y="0"/>
                      <a:pt x="704851" y="0"/>
                    </a:cubicBezTo>
                    <a:close/>
                  </a:path>
                </a:pathLst>
              </a:custGeom>
              <a:solidFill>
                <a:srgbClr val="7B00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7F4A761A-42F7-4106-92AB-AECAD1B45D97}"/>
                  </a:ext>
                </a:extLst>
              </p:cNvPr>
              <p:cNvSpPr/>
              <p:nvPr/>
            </p:nvSpPr>
            <p:spPr>
              <a:xfrm rot="10800000">
                <a:off x="4858031" y="1254255"/>
                <a:ext cx="343557" cy="343558"/>
              </a:xfrm>
              <a:prstGeom prst="ellipse">
                <a:avLst/>
              </a:prstGeom>
              <a:solidFill>
                <a:schemeClr val="bg1"/>
              </a:solidFill>
              <a:ln w="28575">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rot lat="0" lon="0" rev="10799999"/>
                  </a:camera>
                  <a:lightRig rig="threePt" dir="t"/>
                </a:scene3d>
              </a:bodyPr>
              <a:lstStyle/>
              <a:p>
                <a:pPr algn="ctr"/>
                <a:r>
                  <a:rPr lang="en-US" dirty="0">
                    <a:solidFill>
                      <a:schemeClr val="accent3">
                        <a:lumMod val="50000"/>
                      </a:schemeClr>
                    </a:solidFill>
                  </a:rPr>
                  <a:t>1</a:t>
                </a:r>
              </a:p>
            </p:txBody>
          </p:sp>
          <p:sp>
            <p:nvSpPr>
              <p:cNvPr id="29" name="Oval 28">
                <a:extLst>
                  <a:ext uri="{FF2B5EF4-FFF2-40B4-BE49-F238E27FC236}">
                    <a16:creationId xmlns:a16="http://schemas.microsoft.com/office/drawing/2014/main" id="{54B5452C-B3DF-439A-8B73-95BF94F449D0}"/>
                  </a:ext>
                </a:extLst>
              </p:cNvPr>
              <p:cNvSpPr/>
              <p:nvPr/>
            </p:nvSpPr>
            <p:spPr>
              <a:xfrm>
                <a:off x="3717331" y="2310740"/>
                <a:ext cx="343557" cy="343558"/>
              </a:xfrm>
              <a:prstGeom prst="ellipse">
                <a:avLst/>
              </a:prstGeom>
              <a:solidFill>
                <a:schemeClr val="bg1"/>
              </a:solidFill>
              <a:ln w="28575">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3">
                        <a:lumMod val="50000"/>
                      </a:schemeClr>
                    </a:solidFill>
                  </a:rPr>
                  <a:t>2</a:t>
                </a:r>
              </a:p>
            </p:txBody>
          </p:sp>
          <p:sp>
            <p:nvSpPr>
              <p:cNvPr id="30" name="Oval 29">
                <a:extLst>
                  <a:ext uri="{FF2B5EF4-FFF2-40B4-BE49-F238E27FC236}">
                    <a16:creationId xmlns:a16="http://schemas.microsoft.com/office/drawing/2014/main" id="{0FC4C024-0EEE-4E19-A213-1D210ED89FD9}"/>
                  </a:ext>
                </a:extLst>
              </p:cNvPr>
              <p:cNvSpPr/>
              <p:nvPr/>
            </p:nvSpPr>
            <p:spPr>
              <a:xfrm rot="10800000">
                <a:off x="4947681" y="3367225"/>
                <a:ext cx="343557" cy="343558"/>
              </a:xfrm>
              <a:prstGeom prst="ellipse">
                <a:avLst/>
              </a:prstGeom>
              <a:solidFill>
                <a:schemeClr val="bg1"/>
              </a:solidFill>
              <a:ln w="28575">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rot lat="0" lon="0" rev="10799999"/>
                  </a:camera>
                  <a:lightRig rig="threePt" dir="t"/>
                </a:scene3d>
              </a:bodyPr>
              <a:lstStyle/>
              <a:p>
                <a:pPr algn="ctr"/>
                <a:r>
                  <a:rPr lang="en-US" dirty="0">
                    <a:solidFill>
                      <a:schemeClr val="accent3">
                        <a:lumMod val="50000"/>
                      </a:schemeClr>
                    </a:solidFill>
                  </a:rPr>
                  <a:t>3</a:t>
                </a:r>
              </a:p>
            </p:txBody>
          </p:sp>
          <p:sp>
            <p:nvSpPr>
              <p:cNvPr id="31" name="Oval 30">
                <a:extLst>
                  <a:ext uri="{FF2B5EF4-FFF2-40B4-BE49-F238E27FC236}">
                    <a16:creationId xmlns:a16="http://schemas.microsoft.com/office/drawing/2014/main" id="{8F874CF2-18C1-4D72-944A-5594A6B9C9DB}"/>
                  </a:ext>
                </a:extLst>
              </p:cNvPr>
              <p:cNvSpPr/>
              <p:nvPr/>
            </p:nvSpPr>
            <p:spPr>
              <a:xfrm>
                <a:off x="3717330" y="4423710"/>
                <a:ext cx="343557" cy="343558"/>
              </a:xfrm>
              <a:prstGeom prst="ellipse">
                <a:avLst/>
              </a:prstGeom>
              <a:solidFill>
                <a:schemeClr val="bg1"/>
              </a:solidFill>
              <a:ln w="28575">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3">
                        <a:lumMod val="50000"/>
                      </a:schemeClr>
                    </a:solidFill>
                  </a:rPr>
                  <a:t>4</a:t>
                </a:r>
              </a:p>
            </p:txBody>
          </p:sp>
          <p:sp>
            <p:nvSpPr>
              <p:cNvPr id="32" name="Oval 31">
                <a:extLst>
                  <a:ext uri="{FF2B5EF4-FFF2-40B4-BE49-F238E27FC236}">
                    <a16:creationId xmlns:a16="http://schemas.microsoft.com/office/drawing/2014/main" id="{BE0008D7-3327-4D7B-AB68-4AAB89DBCC88}"/>
                  </a:ext>
                </a:extLst>
              </p:cNvPr>
              <p:cNvSpPr/>
              <p:nvPr/>
            </p:nvSpPr>
            <p:spPr>
              <a:xfrm>
                <a:off x="6039906" y="5480196"/>
                <a:ext cx="343557" cy="343558"/>
              </a:xfrm>
              <a:prstGeom prst="ellipse">
                <a:avLst/>
              </a:prstGeom>
              <a:solidFill>
                <a:schemeClr val="bg1"/>
              </a:solidFill>
              <a:ln w="28575">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3">
                        <a:lumMod val="50000"/>
                      </a:schemeClr>
                    </a:solidFill>
                  </a:rPr>
                  <a:t>5</a:t>
                </a:r>
              </a:p>
            </p:txBody>
          </p:sp>
          <p:sp>
            <p:nvSpPr>
              <p:cNvPr id="33" name="Rectangle 32">
                <a:extLst>
                  <a:ext uri="{FF2B5EF4-FFF2-40B4-BE49-F238E27FC236}">
                    <a16:creationId xmlns:a16="http://schemas.microsoft.com/office/drawing/2014/main" id="{25D50BE2-4AAB-4336-B87C-713038C4F4E2}"/>
                  </a:ext>
                </a:extLst>
              </p:cNvPr>
              <p:cNvSpPr/>
              <p:nvPr/>
            </p:nvSpPr>
            <p:spPr>
              <a:xfrm>
                <a:off x="4066382" y="2271826"/>
                <a:ext cx="2259045" cy="348161"/>
              </a:xfrm>
              <a:prstGeom prst="rect">
                <a:avLst/>
              </a:prstGeom>
            </p:spPr>
            <p:txBody>
              <a:bodyPr wrap="none" anchor="ctr">
                <a:spAutoFit/>
              </a:bodyPr>
              <a:lstStyle/>
              <a:p>
                <a:r>
                  <a:rPr lang="en-US" b="1" dirty="0">
                    <a:latin typeface="+mj-lt"/>
                  </a:rPr>
                  <a:t>Communication Strategy</a:t>
                </a:r>
              </a:p>
            </p:txBody>
          </p:sp>
          <p:sp>
            <p:nvSpPr>
              <p:cNvPr id="34" name="Rectangle 33">
                <a:extLst>
                  <a:ext uri="{FF2B5EF4-FFF2-40B4-BE49-F238E27FC236}">
                    <a16:creationId xmlns:a16="http://schemas.microsoft.com/office/drawing/2014/main" id="{C0DA737B-B643-4178-A82E-6B4DE6F6EA62}"/>
                  </a:ext>
                </a:extLst>
              </p:cNvPr>
              <p:cNvSpPr/>
              <p:nvPr/>
            </p:nvSpPr>
            <p:spPr>
              <a:xfrm>
                <a:off x="3385371" y="1248779"/>
                <a:ext cx="1484498" cy="348161"/>
              </a:xfrm>
              <a:prstGeom prst="rect">
                <a:avLst/>
              </a:prstGeom>
            </p:spPr>
            <p:txBody>
              <a:bodyPr wrap="none" anchor="ctr">
                <a:spAutoFit/>
              </a:bodyPr>
              <a:lstStyle/>
              <a:p>
                <a:pPr algn="r"/>
                <a:r>
                  <a:rPr lang="en-US" b="1" dirty="0">
                    <a:latin typeface="+mj-lt"/>
                  </a:rPr>
                  <a:t>Need Identified</a:t>
                </a:r>
              </a:p>
            </p:txBody>
          </p:sp>
          <p:sp>
            <p:nvSpPr>
              <p:cNvPr id="35" name="Rectangle 34">
                <a:extLst>
                  <a:ext uri="{FF2B5EF4-FFF2-40B4-BE49-F238E27FC236}">
                    <a16:creationId xmlns:a16="http://schemas.microsoft.com/office/drawing/2014/main" id="{FB6B5D92-5DB8-4585-8D74-578B7E758E3E}"/>
                  </a:ext>
                </a:extLst>
              </p:cNvPr>
              <p:cNvSpPr/>
              <p:nvPr/>
            </p:nvSpPr>
            <p:spPr>
              <a:xfrm>
                <a:off x="2723202" y="3312608"/>
                <a:ext cx="2289847" cy="348161"/>
              </a:xfrm>
              <a:prstGeom prst="rect">
                <a:avLst/>
              </a:prstGeom>
            </p:spPr>
            <p:txBody>
              <a:bodyPr wrap="none" anchor="ctr">
                <a:spAutoFit/>
              </a:bodyPr>
              <a:lstStyle/>
              <a:p>
                <a:pPr algn="r"/>
                <a:r>
                  <a:rPr lang="en-US" b="1" dirty="0">
                    <a:solidFill>
                      <a:schemeClr val="bg1"/>
                    </a:solidFill>
                    <a:latin typeface="+mj-lt"/>
                  </a:rPr>
                  <a:t>Live Recruitment Process</a:t>
                </a:r>
              </a:p>
            </p:txBody>
          </p:sp>
          <p:sp>
            <p:nvSpPr>
              <p:cNvPr id="36" name="Rectangle 35">
                <a:extLst>
                  <a:ext uri="{FF2B5EF4-FFF2-40B4-BE49-F238E27FC236}">
                    <a16:creationId xmlns:a16="http://schemas.microsoft.com/office/drawing/2014/main" id="{5BCEAE31-5654-49B3-BAE0-011C6A8D57F9}"/>
                  </a:ext>
                </a:extLst>
              </p:cNvPr>
              <p:cNvSpPr/>
              <p:nvPr/>
            </p:nvSpPr>
            <p:spPr>
              <a:xfrm>
                <a:off x="4054691" y="4389775"/>
                <a:ext cx="2278903" cy="348161"/>
              </a:xfrm>
              <a:prstGeom prst="rect">
                <a:avLst/>
              </a:prstGeom>
            </p:spPr>
            <p:txBody>
              <a:bodyPr wrap="none" anchor="ctr">
                <a:spAutoFit/>
              </a:bodyPr>
              <a:lstStyle/>
              <a:p>
                <a:r>
                  <a:rPr lang="en-US" b="1" dirty="0">
                    <a:latin typeface="+mj-lt"/>
                  </a:rPr>
                  <a:t>Induction &amp; On-boarding</a:t>
                </a:r>
              </a:p>
            </p:txBody>
          </p:sp>
          <p:sp>
            <p:nvSpPr>
              <p:cNvPr id="37" name="Rectangle 36">
                <a:extLst>
                  <a:ext uri="{FF2B5EF4-FFF2-40B4-BE49-F238E27FC236}">
                    <a16:creationId xmlns:a16="http://schemas.microsoft.com/office/drawing/2014/main" id="{F25B6A52-8EB6-463E-9570-03C70BAF1348}"/>
                  </a:ext>
                </a:extLst>
              </p:cNvPr>
              <p:cNvSpPr/>
              <p:nvPr/>
            </p:nvSpPr>
            <p:spPr>
              <a:xfrm>
                <a:off x="4239551" y="5465007"/>
                <a:ext cx="1705978" cy="348161"/>
              </a:xfrm>
              <a:prstGeom prst="rect">
                <a:avLst/>
              </a:prstGeom>
            </p:spPr>
            <p:txBody>
              <a:bodyPr wrap="none" anchor="ctr">
                <a:spAutoFit/>
              </a:bodyPr>
              <a:lstStyle/>
              <a:p>
                <a:pPr algn="r"/>
                <a:r>
                  <a:rPr lang="en-US" b="1" dirty="0">
                    <a:solidFill>
                      <a:schemeClr val="bg1">
                        <a:lumMod val="85000"/>
                      </a:schemeClr>
                    </a:solidFill>
                    <a:latin typeface="+mj-lt"/>
                  </a:rPr>
                  <a:t>Reflect &amp; Evaluate</a:t>
                </a:r>
              </a:p>
            </p:txBody>
          </p:sp>
        </p:grpSp>
        <p:grpSp>
          <p:nvGrpSpPr>
            <p:cNvPr id="74" name="Group 73">
              <a:extLst>
                <a:ext uri="{FF2B5EF4-FFF2-40B4-BE49-F238E27FC236}">
                  <a16:creationId xmlns:a16="http://schemas.microsoft.com/office/drawing/2014/main" id="{E66E6943-55F9-433A-A8FD-363C1D73F16B}"/>
                </a:ext>
              </a:extLst>
            </p:cNvPr>
            <p:cNvGrpSpPr/>
            <p:nvPr/>
          </p:nvGrpSpPr>
          <p:grpSpPr>
            <a:xfrm>
              <a:off x="1815417" y="2575818"/>
              <a:ext cx="1857731" cy="1692200"/>
              <a:chOff x="2308080" y="4188178"/>
              <a:chExt cx="1181725" cy="1692200"/>
            </a:xfrm>
          </p:grpSpPr>
          <p:sp>
            <p:nvSpPr>
              <p:cNvPr id="75" name="Rectangle 74">
                <a:extLst>
                  <a:ext uri="{FF2B5EF4-FFF2-40B4-BE49-F238E27FC236}">
                    <a16:creationId xmlns:a16="http://schemas.microsoft.com/office/drawing/2014/main" id="{02579099-EB00-487B-9AE8-E879288729B9}"/>
                  </a:ext>
                </a:extLst>
              </p:cNvPr>
              <p:cNvSpPr/>
              <p:nvPr/>
            </p:nvSpPr>
            <p:spPr>
              <a:xfrm>
                <a:off x="2308084" y="4400693"/>
                <a:ext cx="1181721" cy="1479685"/>
              </a:xfrm>
              <a:prstGeom prst="rect">
                <a:avLst/>
              </a:prstGeom>
            </p:spPr>
            <p:txBody>
              <a:bodyPr wrap="square">
                <a:spAutoFit/>
              </a:bodyPr>
              <a:lstStyle/>
              <a:p>
                <a:r>
                  <a:rPr lang="en-US" sz="1600" dirty="0">
                    <a:latin typeface="+mj-lt"/>
                  </a:rPr>
                  <a:t>Taking a fair and evidence based approach to applications, interviews and decision making.</a:t>
                </a:r>
                <a:endParaRPr lang="en-US" sz="1100" dirty="0">
                  <a:latin typeface="+mj-lt"/>
                </a:endParaRPr>
              </a:p>
            </p:txBody>
          </p:sp>
          <p:sp>
            <p:nvSpPr>
              <p:cNvPr id="76" name="Rectangle 75">
                <a:extLst>
                  <a:ext uri="{FF2B5EF4-FFF2-40B4-BE49-F238E27FC236}">
                    <a16:creationId xmlns:a16="http://schemas.microsoft.com/office/drawing/2014/main" id="{E68D3ED1-44F9-411F-8ADB-7B2C044CB3D7}"/>
                  </a:ext>
                </a:extLst>
              </p:cNvPr>
              <p:cNvSpPr/>
              <p:nvPr/>
            </p:nvSpPr>
            <p:spPr>
              <a:xfrm>
                <a:off x="2308080" y="4188178"/>
                <a:ext cx="614083" cy="319148"/>
              </a:xfrm>
              <a:prstGeom prst="rect">
                <a:avLst/>
              </a:prstGeom>
            </p:spPr>
            <p:txBody>
              <a:bodyPr wrap="square">
                <a:spAutoFit/>
              </a:bodyPr>
              <a:lstStyle/>
              <a:p>
                <a:r>
                  <a:rPr lang="en-US" sz="1600" b="1" dirty="0"/>
                  <a:t>Step 3 </a:t>
                </a:r>
              </a:p>
            </p:txBody>
          </p:sp>
        </p:grpSp>
      </p:grpSp>
      <p:sp>
        <p:nvSpPr>
          <p:cNvPr id="78" name="Title 77">
            <a:extLst>
              <a:ext uri="{FF2B5EF4-FFF2-40B4-BE49-F238E27FC236}">
                <a16:creationId xmlns:a16="http://schemas.microsoft.com/office/drawing/2014/main" id="{A32FF41F-A343-4D2A-ADA8-92032C8DBFDB}"/>
              </a:ext>
            </a:extLst>
          </p:cNvPr>
          <p:cNvSpPr>
            <a:spLocks noGrp="1"/>
          </p:cNvSpPr>
          <p:nvPr>
            <p:ph type="title"/>
          </p:nvPr>
        </p:nvSpPr>
        <p:spPr>
          <a:xfrm>
            <a:off x="401725" y="70119"/>
            <a:ext cx="10215281" cy="1136375"/>
          </a:xfrm>
        </p:spPr>
        <p:txBody>
          <a:bodyPr>
            <a:normAutofit/>
          </a:bodyPr>
          <a:lstStyle/>
          <a:p>
            <a:pPr algn="ctr"/>
            <a:r>
              <a:rPr lang="en-GB" sz="3200" b="1" dirty="0"/>
              <a:t>TOOL: Discussion Prompts for Inclusive Recruitment </a:t>
            </a:r>
          </a:p>
        </p:txBody>
      </p:sp>
      <p:pic>
        <p:nvPicPr>
          <p:cNvPr id="83" name="Picture 82">
            <a:extLst>
              <a:ext uri="{FF2B5EF4-FFF2-40B4-BE49-F238E27FC236}">
                <a16:creationId xmlns:a16="http://schemas.microsoft.com/office/drawing/2014/main" id="{98FB040F-409E-44D7-A0E8-05C5F785B8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05478" y="5449670"/>
            <a:ext cx="1794091" cy="1015663"/>
          </a:xfrm>
          <a:prstGeom prst="rect">
            <a:avLst/>
          </a:prstGeom>
        </p:spPr>
      </p:pic>
    </p:spTree>
    <p:extLst>
      <p:ext uri="{BB962C8B-B14F-4D97-AF65-F5344CB8AC3E}">
        <p14:creationId xmlns:p14="http://schemas.microsoft.com/office/powerpoint/2010/main" val="32633062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E972998-F45C-4525-8F2D-6F5380B145B5}"/>
              </a:ext>
            </a:extLst>
          </p:cNvPr>
          <p:cNvSpPr>
            <a:spLocks noGrp="1"/>
          </p:cNvSpPr>
          <p:nvPr>
            <p:ph idx="1"/>
          </p:nvPr>
        </p:nvSpPr>
        <p:spPr>
          <a:xfrm>
            <a:off x="838200" y="573741"/>
            <a:ext cx="10515600" cy="5603222"/>
          </a:xfrm>
        </p:spPr>
        <p:txBody>
          <a:bodyPr>
            <a:normAutofit lnSpcReduction="10000"/>
          </a:bodyPr>
          <a:lstStyle/>
          <a:p>
            <a:pPr marL="0" indent="0">
              <a:buNone/>
            </a:pPr>
            <a:r>
              <a:rPr lang="en-GB" b="1" dirty="0">
                <a:latin typeface="+mj-lt"/>
              </a:rPr>
              <a:t>Step 1: Need Identified </a:t>
            </a:r>
          </a:p>
          <a:p>
            <a:pPr marL="0" indent="0">
              <a:buNone/>
            </a:pPr>
            <a:endParaRPr lang="en-GB" dirty="0">
              <a:latin typeface="+mj-lt"/>
            </a:endParaRPr>
          </a:p>
          <a:p>
            <a:pPr lvl="0"/>
            <a:r>
              <a:rPr lang="en-GB" dirty="0">
                <a:latin typeface="+mj-lt"/>
              </a:rPr>
              <a:t>If we are recruiting for an existing role, have we taken time to consider what is required now and updated the job description accordingly (not automatically cut and pasted from the last time we advertised for this post)? </a:t>
            </a:r>
          </a:p>
          <a:p>
            <a:pPr lvl="0"/>
            <a:r>
              <a:rPr lang="en-GB" dirty="0">
                <a:latin typeface="+mj-lt"/>
              </a:rPr>
              <a:t>When creating the list of essential/desirable skills, have we ensured these are up-to-date? Have we sought the opinions of colleagues who will interact with this role? </a:t>
            </a:r>
          </a:p>
          <a:p>
            <a:pPr lvl="0"/>
            <a:r>
              <a:rPr lang="en-GB" dirty="0">
                <a:latin typeface="+mj-lt"/>
              </a:rPr>
              <a:t>Have we engaged with the different ways that the job could be undertaken (e.g. remotely, part-time, job share), and weighed up what is and is not possible. </a:t>
            </a:r>
          </a:p>
          <a:p>
            <a:pPr lvl="0"/>
            <a:r>
              <a:rPr lang="en-GB" dirty="0">
                <a:latin typeface="+mj-lt"/>
              </a:rPr>
              <a:t>In regards to salary and/or benefits, have we taken time to benchmark against other organisations within and outside the sector?  </a:t>
            </a:r>
          </a:p>
          <a:p>
            <a:pPr marL="0" indent="0">
              <a:buNone/>
            </a:pPr>
            <a:endParaRPr lang="en-GB" dirty="0">
              <a:latin typeface="+mj-lt"/>
            </a:endParaRPr>
          </a:p>
        </p:txBody>
      </p:sp>
    </p:spTree>
    <p:extLst>
      <p:ext uri="{BB962C8B-B14F-4D97-AF65-F5344CB8AC3E}">
        <p14:creationId xmlns:p14="http://schemas.microsoft.com/office/powerpoint/2010/main" val="751310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B7B9783F16A1345B423FF307C94A636" ma:contentTypeVersion="16" ma:contentTypeDescription="Create a new document." ma:contentTypeScope="" ma:versionID="c1e5c9811ebfe0d3a3d35ed1f7bd1a5f">
  <xsd:schema xmlns:xsd="http://www.w3.org/2001/XMLSchema" xmlns:xs="http://www.w3.org/2001/XMLSchema" xmlns:p="http://schemas.microsoft.com/office/2006/metadata/properties" xmlns:ns2="3331f0b5-065f-4d19-b2cb-a4ec05f73739" xmlns:ns3="72da8360-be32-4ce8-8a8c-b1c935396eb4" targetNamespace="http://schemas.microsoft.com/office/2006/metadata/properties" ma:root="true" ma:fieldsID="dd134ac5b31ecfb0b110cec62f46b3ed" ns2:_="" ns3:_="">
    <xsd:import namespace="3331f0b5-065f-4d19-b2cb-a4ec05f73739"/>
    <xsd:import namespace="72da8360-be32-4ce8-8a8c-b1c935396eb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31f0b5-065f-4d19-b2cb-a4ec05f7373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d4bed4e-aa13-4ff6-99a1-91ce07783e89"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72da8360-be32-4ce8-8a8c-b1c935396eb4"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8b048428-bbc3-429a-b8bf-9775ca1a04b0}" ma:internalName="TaxCatchAll" ma:showField="CatchAllData" ma:web="72da8360-be32-4ce8-8a8c-b1c935396eb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168B52B-6BBE-4BBC-9C62-B612BC62C566}"/>
</file>

<file path=customXml/itemProps2.xml><?xml version="1.0" encoding="utf-8"?>
<ds:datastoreItem xmlns:ds="http://schemas.openxmlformats.org/officeDocument/2006/customXml" ds:itemID="{B4FCF756-0681-43CF-9CB6-4E0EF2402C3E}"/>
</file>

<file path=docProps/app.xml><?xml version="1.0" encoding="utf-8"?>
<Properties xmlns="http://schemas.openxmlformats.org/officeDocument/2006/extended-properties" xmlns:vt="http://schemas.openxmlformats.org/officeDocument/2006/docPropsVTypes">
  <TotalTime>623</TotalTime>
  <Words>794</Words>
  <Application>Microsoft Office PowerPoint</Application>
  <PresentationFormat>Widescreen</PresentationFormat>
  <Paragraphs>73</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Calibri Light</vt:lpstr>
      <vt:lpstr>Office Theme</vt:lpstr>
      <vt:lpstr> </vt:lpstr>
      <vt:lpstr>WHO WE WORK WITH  Tonic works with a broad range of arts and culture organisations across the UK and internationally.   Current partners and clients include… </vt:lpstr>
      <vt:lpstr>Who we work with… </vt:lpstr>
      <vt:lpstr>What do we mean by inclusive recruitment? </vt:lpstr>
      <vt:lpstr>PowerPoint Presentation</vt:lpstr>
      <vt:lpstr>What are the attributes of inclusive recruitment?</vt:lpstr>
      <vt:lpstr>PowerPoint Presentation</vt:lpstr>
      <vt:lpstr>TOOL: Discussion Prompts for Inclusive Recruitment </vt:lpstr>
      <vt:lpstr>PowerPoint Presentation</vt:lpstr>
      <vt:lpstr>PowerPoint Presentation</vt:lpstr>
      <vt:lpstr>PowerPoint Presentation</vt:lpstr>
      <vt:lpstr>PowerPoint Presentation</vt:lpstr>
      <vt:lpstr>PowerPoint Presentation</vt:lpstr>
      <vt:lpstr>What could the ABO do to ensure you can take this learning forward?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fay</dc:creator>
  <cp:lastModifiedBy>fay</cp:lastModifiedBy>
  <cp:revision>28</cp:revision>
  <dcterms:created xsi:type="dcterms:W3CDTF">2023-01-30T10:54:21Z</dcterms:created>
  <dcterms:modified xsi:type="dcterms:W3CDTF">2023-02-01T22:09:03Z</dcterms:modified>
</cp:coreProperties>
</file>