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theme/theme1.xml" ContentType="application/vnd.openxmlformats-officedocument.theme+xml"/>
  <Override PartName="/ppt/charts/colors10.xml" ContentType="application/vnd.ms-office.chartcolorstyle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authors.xml" ContentType="application/vnd.ms-powerpoint.authors+xml"/>
  <Override PartName="/ppt/charts/colors9.xml" ContentType="application/vnd.ms-office.chartcolorstyle+xml"/>
  <Override PartName="/ppt/charts/style4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style5.xml" ContentType="application/vnd.ms-office.chartstyle+xml"/>
  <Override PartName="/ppt/charts/colors4.xml" ContentType="application/vnd.ms-office.chartcolorstyle+xml"/>
  <Override PartName="/ppt/charts/colors5.xml" ContentType="application/vnd.ms-office.chartcolorstyle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5" r:id="rId2"/>
  </p:sldMasterIdLst>
  <p:notesMasterIdLst>
    <p:notesMasterId r:id="rId21"/>
  </p:notesMasterIdLst>
  <p:sldIdLst>
    <p:sldId id="397" r:id="rId3"/>
    <p:sldId id="422" r:id="rId4"/>
    <p:sldId id="442" r:id="rId5"/>
    <p:sldId id="441" r:id="rId6"/>
    <p:sldId id="440" r:id="rId7"/>
    <p:sldId id="421" r:id="rId8"/>
    <p:sldId id="444" r:id="rId9"/>
    <p:sldId id="423" r:id="rId10"/>
    <p:sldId id="446" r:id="rId11"/>
    <p:sldId id="424" r:id="rId12"/>
    <p:sldId id="445" r:id="rId13"/>
    <p:sldId id="396" r:id="rId14"/>
    <p:sldId id="447" r:id="rId15"/>
    <p:sldId id="448" r:id="rId16"/>
    <p:sldId id="402" r:id="rId17"/>
    <p:sldId id="435" r:id="rId18"/>
    <p:sldId id="443" r:id="rId19"/>
    <p:sldId id="439" r:id="rId20"/>
  </p:sldIdLst>
  <p:sldSz cx="12192000" cy="6858000"/>
  <p:notesSz cx="6889750" cy="100218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Report" id="{32A637DE-5887-413D-9831-B094A845D20D}">
          <p14:sldIdLst>
            <p14:sldId id="397"/>
            <p14:sldId id="422"/>
            <p14:sldId id="442"/>
            <p14:sldId id="441"/>
            <p14:sldId id="440"/>
            <p14:sldId id="421"/>
            <p14:sldId id="444"/>
            <p14:sldId id="423"/>
            <p14:sldId id="446"/>
            <p14:sldId id="424"/>
            <p14:sldId id="445"/>
            <p14:sldId id="396"/>
            <p14:sldId id="447"/>
            <p14:sldId id="448"/>
            <p14:sldId id="402"/>
            <p14:sldId id="435"/>
            <p14:sldId id="443"/>
            <p14:sldId id="43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003" userDrawn="1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3997" userDrawn="1">
          <p15:clr>
            <a:srgbClr val="A4A3A4"/>
          </p15:clr>
        </p15:guide>
        <p15:guide id="4" pos="7333" userDrawn="1">
          <p15:clr>
            <a:srgbClr val="A4A3A4"/>
          </p15:clr>
        </p15:guide>
        <p15:guide id="5" pos="5745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9253FD9-DFAB-713E-3006-4BF29CDC4FBE}" name="Jon Collins" initials="JC" userId="ae98ea37c77d8eca" providerId="Windows Live"/>
  <p188:author id="{CEF391E4-DA4D-FEC8-0234-FD1104044041}" name="Chris Carey" initials="CC" userId="50625f5bbe1cc4e2" providerId="Windows Live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ris Carey" initials="CC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B4B4B"/>
    <a:srgbClr val="909090"/>
    <a:srgbClr val="00AA64"/>
    <a:srgbClr val="E0E0E0"/>
    <a:srgbClr val="C5FFE8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C0F61CF-178D-4AD9-BBB8-88CE9800571D}" v="11" dt="2023-12-05T12:51:10.16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002" autoAdjust="0"/>
    <p:restoredTop sz="93447" autoAdjust="0"/>
  </p:normalViewPr>
  <p:slideViewPr>
    <p:cSldViewPr snapToGrid="0">
      <p:cViewPr>
        <p:scale>
          <a:sx n="70" d="100"/>
          <a:sy n="70" d="100"/>
        </p:scale>
        <p:origin x="480" y="326"/>
      </p:cViewPr>
      <p:guideLst>
        <p:guide orient="horz" pos="1003"/>
        <p:guide pos="3840"/>
        <p:guide orient="horz" pos="3997"/>
        <p:guide pos="7333"/>
        <p:guide pos="574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28" Type="http://schemas.microsoft.com/office/2018/10/relationships/authors" Target="author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customXml" Target="../customXml/item3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commentAuthors" Target="commentAuthors.xml"/><Relationship Id="rId27" Type="http://schemas.microsoft.com/office/2015/10/relationships/revisionInfo" Target="revisionInfo.xml"/><Relationship Id="rId30" Type="http://schemas.openxmlformats.org/officeDocument/2006/relationships/customXml" Target="../customXml/item2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hris\Downloads\CC%20working%20-%20LIVE%20-%20UK23644%20Live%20Music%20Trade%20Body%20-%20Buying%20Tickets%20Wave%204%20v2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hris\Downloads\CC%20working%20-%20LIVE%20-%20UK23644%20Live%20Music%20Trade%20Body%20-%20Buying%20Tickets%20Wave%204%20v2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hris\Downloads\CC%20working%20-%20LIVE%20-%20UK23644%20Live%20Music%20Trade%20Body%20-%20Buying%20Tickets%20Wave%204%20v2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hris\Downloads\Classical%20-%20With%20Tracking%20Data%20-%20LIVE%20-%20UK23644%20Live%20Music%20Trade%20Body%20-%20Buying%20Tickets%20Wave%204%20v2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hris\Downloads\CC%20working%20-%20LIVE%20-%20UK23644%20Live%20Music%20Trade%20Body%20-%20Buying%20Tickets%20Wave%204%20v2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hris\Downloads\Classical%20-%20With%20Tracking%20Data%20-%20LIVE%20-%20UK23644%20Live%20Music%20Trade%20Body%20-%20Buying%20Tickets%20Wave%204%20v2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hris\Downloads\CC%20working%20-%20LIVE%20-%20UK23644%20Live%20Music%20Trade%20Body%20-%20Buying%20Tickets%20Wave%204%20v2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hris\Downloads\Classical%20-%20With%20Tracking%20Data%20-%20LIVE%20-%20UK23644%20Live%20Music%20Trade%20Body%20-%20Buying%20Tickets%20Wave%204%20v2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hris\Downloads\CC%20working%20-%20LIVE%20-%20UK23644%20Live%20Music%20Trade%20Body%20-%20Buying%20Tickets%20Wave%204%20v2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hris\Downloads\Classical%20-%20With%20Tracking%20Data%20-%20LIVE%20-%20UK23644%20Live%20Music%20Trade%20Body%20-%20Buying%20Tickets%20Wave%204%20v2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Tracker!$V$2</c:f>
              <c:strCache>
                <c:ptCount val="1"/>
                <c:pt idx="0">
                  <c:v>May-22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Tracker!$U$3:$U$10</c:f>
              <c:strCache>
                <c:ptCount val="8"/>
                <c:pt idx="0">
                  <c:v>I don’t want to be in crowds</c:v>
                </c:pt>
                <c:pt idx="1">
                  <c:v>I have concerns about Covid/illness in crowds</c:v>
                </c:pt>
                <c:pt idx="2">
                  <c:v>I have less disposable income to spend on tickets</c:v>
                </c:pt>
                <c:pt idx="3">
                  <c:v>I worry that I won’t get a refund if I can’t go</c:v>
                </c:pt>
                <c:pt idx="4">
                  <c:v>I am trying to only spend on the essentials at the moment</c:v>
                </c:pt>
                <c:pt idx="5">
                  <c:v>I won’t buy if there is no guaranteed refund if the show is postponed</c:v>
                </c:pt>
                <c:pt idx="6">
                  <c:v>I am going to less events overall</c:v>
                </c:pt>
                <c:pt idx="7">
                  <c:v>I don’t think about going to live music</c:v>
                </c:pt>
              </c:strCache>
            </c:strRef>
          </c:cat>
          <c:val>
            <c:numRef>
              <c:f>Tracker!$V$3:$V$10</c:f>
              <c:numCache>
                <c:formatCode>0%</c:formatCode>
                <c:ptCount val="8"/>
                <c:pt idx="0">
                  <c:v>0.27997589492741531</c:v>
                </c:pt>
                <c:pt idx="1">
                  <c:v>0.27896789554229068</c:v>
                </c:pt>
                <c:pt idx="2">
                  <c:v>0.19465605971834926</c:v>
                </c:pt>
                <c:pt idx="3">
                  <c:v>0.10609325135595425</c:v>
                </c:pt>
                <c:pt idx="4">
                  <c:v>0.16711396412871493</c:v>
                </c:pt>
                <c:pt idx="5">
                  <c:v>0.11522816045482019</c:v>
                </c:pt>
                <c:pt idx="6">
                  <c:v>0.19972834917781121</c:v>
                </c:pt>
                <c:pt idx="7">
                  <c:v>0.14820822604838815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4E1-41F1-98B4-0DD85CE9926F}"/>
            </c:ext>
          </c:extLst>
        </c:ser>
        <c:ser>
          <c:idx val="1"/>
          <c:order val="1"/>
          <c:tx>
            <c:strRef>
              <c:f>Tracker!$W$2</c:f>
              <c:strCache>
                <c:ptCount val="1"/>
                <c:pt idx="0">
                  <c:v>Nov-22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Tracker!$U$3:$U$10</c:f>
              <c:strCache>
                <c:ptCount val="8"/>
                <c:pt idx="0">
                  <c:v>I don’t want to be in crowds</c:v>
                </c:pt>
                <c:pt idx="1">
                  <c:v>I have concerns about Covid/illness in crowds</c:v>
                </c:pt>
                <c:pt idx="2">
                  <c:v>I have less disposable income to spend on tickets</c:v>
                </c:pt>
                <c:pt idx="3">
                  <c:v>I worry that I won’t get a refund if I can’t go</c:v>
                </c:pt>
                <c:pt idx="4">
                  <c:v>I am trying to only spend on the essentials at the moment</c:v>
                </c:pt>
                <c:pt idx="5">
                  <c:v>I won’t buy if there is no guaranteed refund if the show is postponed</c:v>
                </c:pt>
                <c:pt idx="6">
                  <c:v>I am going to less events overall</c:v>
                </c:pt>
                <c:pt idx="7">
                  <c:v>I don’t think about going to live music</c:v>
                </c:pt>
              </c:strCache>
            </c:strRef>
          </c:cat>
          <c:val>
            <c:numRef>
              <c:f>Tracker!$W$3:$W$10</c:f>
              <c:numCache>
                <c:formatCode>0%</c:formatCode>
                <c:ptCount val="8"/>
                <c:pt idx="0">
                  <c:v>0.25</c:v>
                </c:pt>
                <c:pt idx="1">
                  <c:v>0.23</c:v>
                </c:pt>
                <c:pt idx="2">
                  <c:v>0.22</c:v>
                </c:pt>
                <c:pt idx="3">
                  <c:v>0.1</c:v>
                </c:pt>
                <c:pt idx="4">
                  <c:v>0.19</c:v>
                </c:pt>
                <c:pt idx="5">
                  <c:v>0.09</c:v>
                </c:pt>
                <c:pt idx="6">
                  <c:v>0.22</c:v>
                </c:pt>
                <c:pt idx="7">
                  <c:v>0.12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4E1-41F1-98B4-0DD85CE9926F}"/>
            </c:ext>
          </c:extLst>
        </c:ser>
        <c:ser>
          <c:idx val="2"/>
          <c:order val="2"/>
          <c:tx>
            <c:strRef>
              <c:f>Tracker!$X$2</c:f>
              <c:strCache>
                <c:ptCount val="1"/>
                <c:pt idx="0">
                  <c:v>Apr-23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Tracker!$U$3:$U$10</c:f>
              <c:strCache>
                <c:ptCount val="8"/>
                <c:pt idx="0">
                  <c:v>I don’t want to be in crowds</c:v>
                </c:pt>
                <c:pt idx="1">
                  <c:v>I have concerns about Covid/illness in crowds</c:v>
                </c:pt>
                <c:pt idx="2">
                  <c:v>I have less disposable income to spend on tickets</c:v>
                </c:pt>
                <c:pt idx="3">
                  <c:v>I worry that I won’t get a refund if I can’t go</c:v>
                </c:pt>
                <c:pt idx="4">
                  <c:v>I am trying to only spend on the essentials at the moment</c:v>
                </c:pt>
                <c:pt idx="5">
                  <c:v>I won’t buy if there is no guaranteed refund if the show is postponed</c:v>
                </c:pt>
                <c:pt idx="6">
                  <c:v>I am going to less events overall</c:v>
                </c:pt>
                <c:pt idx="7">
                  <c:v>I don’t think about going to live music</c:v>
                </c:pt>
              </c:strCache>
            </c:strRef>
          </c:cat>
          <c:val>
            <c:numRef>
              <c:f>Tracker!$X$3:$X$10</c:f>
              <c:numCache>
                <c:formatCode>0%</c:formatCode>
                <c:ptCount val="8"/>
                <c:pt idx="0">
                  <c:v>0.25</c:v>
                </c:pt>
                <c:pt idx="1">
                  <c:v>0.19</c:v>
                </c:pt>
                <c:pt idx="2">
                  <c:v>0.18</c:v>
                </c:pt>
                <c:pt idx="3">
                  <c:v>0.09</c:v>
                </c:pt>
                <c:pt idx="4">
                  <c:v>0.15</c:v>
                </c:pt>
                <c:pt idx="5">
                  <c:v>0.08</c:v>
                </c:pt>
                <c:pt idx="6">
                  <c:v>0.16</c:v>
                </c:pt>
                <c:pt idx="7">
                  <c:v>0.11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4E1-41F1-98B4-0DD85CE9926F}"/>
            </c:ext>
          </c:extLst>
        </c:ser>
        <c:ser>
          <c:idx val="3"/>
          <c:order val="3"/>
          <c:tx>
            <c:strRef>
              <c:f>Tracker!$Y$2</c:f>
              <c:strCache>
                <c:ptCount val="1"/>
                <c:pt idx="0">
                  <c:v>Nov-23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Tracker!$U$3:$U$10</c:f>
              <c:strCache>
                <c:ptCount val="8"/>
                <c:pt idx="0">
                  <c:v>I don’t want to be in crowds</c:v>
                </c:pt>
                <c:pt idx="1">
                  <c:v>I have concerns about Covid/illness in crowds</c:v>
                </c:pt>
                <c:pt idx="2">
                  <c:v>I have less disposable income to spend on tickets</c:v>
                </c:pt>
                <c:pt idx="3">
                  <c:v>I worry that I won’t get a refund if I can’t go</c:v>
                </c:pt>
                <c:pt idx="4">
                  <c:v>I am trying to only spend on the essentials at the moment</c:v>
                </c:pt>
                <c:pt idx="5">
                  <c:v>I won’t buy if there is no guaranteed refund if the show is postponed</c:v>
                </c:pt>
                <c:pt idx="6">
                  <c:v>I am going to less events overall</c:v>
                </c:pt>
                <c:pt idx="7">
                  <c:v>I don’t think about going to live music</c:v>
                </c:pt>
              </c:strCache>
            </c:strRef>
          </c:cat>
          <c:val>
            <c:numRef>
              <c:f>Tracker!$Y$3:$Y$10</c:f>
              <c:numCache>
                <c:formatCode>0%</c:formatCode>
                <c:ptCount val="8"/>
                <c:pt idx="0">
                  <c:v>0.24367284801387507</c:v>
                </c:pt>
                <c:pt idx="1">
                  <c:v>0.14635880801807249</c:v>
                </c:pt>
                <c:pt idx="2">
                  <c:v>0.15595417044810664</c:v>
                </c:pt>
                <c:pt idx="3">
                  <c:v>7.279123443243396E-2</c:v>
                </c:pt>
                <c:pt idx="4">
                  <c:v>0.12127183480139692</c:v>
                </c:pt>
                <c:pt idx="5">
                  <c:v>6.0323947259003773E-2</c:v>
                </c:pt>
                <c:pt idx="6">
                  <c:v>0.13786372507308348</c:v>
                </c:pt>
                <c:pt idx="7">
                  <c:v>9.7797334516220663E-2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4E1-41F1-98B4-0DD85CE9926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5"/>
        <c:axId val="526027183"/>
        <c:axId val="583474607"/>
      </c:barChart>
      <c:catAx>
        <c:axId val="5260271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83474607"/>
        <c:crosses val="autoZero"/>
        <c:auto val="1"/>
        <c:lblAlgn val="ctr"/>
        <c:lblOffset val="100"/>
        <c:noMultiLvlLbl val="0"/>
      </c:catAx>
      <c:valAx>
        <c:axId val="58347460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602718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 sz="1400"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'UK24998_Q8 (7)'!$E$54</c:f>
              <c:strCache>
                <c:ptCount val="1"/>
                <c:pt idx="0">
                  <c:v>18-24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'UK24998_Q8 (7)'!$A$55:$B$57</c:f>
              <c:strCache>
                <c:ptCount val="3"/>
                <c:pt idx="0">
                  <c:v>I feel more entitled to VIP service after paying a high ticket price</c:v>
                </c:pt>
                <c:pt idx="1">
                  <c:v>I think other people have forgotten how to behave in crowds</c:v>
                </c:pt>
                <c:pt idx="2">
                  <c:v>I am more easily frustrated or wound up by other fans</c:v>
                </c:pt>
              </c:strCache>
            </c:strRef>
          </c:cat>
          <c:val>
            <c:numRef>
              <c:f>'UK24998_Q8 (7)'!$E$55:$E$57</c:f>
              <c:numCache>
                <c:formatCode>0%</c:formatCode>
                <c:ptCount val="3"/>
                <c:pt idx="0">
                  <c:v>0.2893968568609831</c:v>
                </c:pt>
                <c:pt idx="1">
                  <c:v>0.44469223631120203</c:v>
                </c:pt>
                <c:pt idx="2">
                  <c:v>0.36489225660356667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0AE-47E8-A582-F8AA621E835E}"/>
            </c:ext>
          </c:extLst>
        </c:ser>
        <c:ser>
          <c:idx val="1"/>
          <c:order val="1"/>
          <c:tx>
            <c:strRef>
              <c:f>'UK24998_Q8 (7)'!$F$54</c:f>
              <c:strCache>
                <c:ptCount val="1"/>
                <c:pt idx="0">
                  <c:v>25-34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'UK24998_Q8 (7)'!$A$55:$B$57</c:f>
              <c:strCache>
                <c:ptCount val="3"/>
                <c:pt idx="0">
                  <c:v>I feel more entitled to VIP service after paying a high ticket price</c:v>
                </c:pt>
                <c:pt idx="1">
                  <c:v>I think other people have forgotten how to behave in crowds</c:v>
                </c:pt>
                <c:pt idx="2">
                  <c:v>I am more easily frustrated or wound up by other fans</c:v>
                </c:pt>
              </c:strCache>
            </c:strRef>
          </c:cat>
          <c:val>
            <c:numRef>
              <c:f>'UK24998_Q8 (7)'!$F$55:$F$57</c:f>
              <c:numCache>
                <c:formatCode>0%</c:formatCode>
                <c:ptCount val="3"/>
                <c:pt idx="0">
                  <c:v>0.34824931138323512</c:v>
                </c:pt>
                <c:pt idx="1">
                  <c:v>0.46047034108912965</c:v>
                </c:pt>
                <c:pt idx="2">
                  <c:v>0.37490162983370084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0AE-47E8-A582-F8AA621E835E}"/>
            </c:ext>
          </c:extLst>
        </c:ser>
        <c:ser>
          <c:idx val="2"/>
          <c:order val="2"/>
          <c:tx>
            <c:strRef>
              <c:f>'UK24998_Q8 (7)'!$G$54</c:f>
              <c:strCache>
                <c:ptCount val="1"/>
                <c:pt idx="0">
                  <c:v>35-44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'UK24998_Q8 (7)'!$A$55:$B$57</c:f>
              <c:strCache>
                <c:ptCount val="3"/>
                <c:pt idx="0">
                  <c:v>I feel more entitled to VIP service after paying a high ticket price</c:v>
                </c:pt>
                <c:pt idx="1">
                  <c:v>I think other people have forgotten how to behave in crowds</c:v>
                </c:pt>
                <c:pt idx="2">
                  <c:v>I am more easily frustrated or wound up by other fans</c:v>
                </c:pt>
              </c:strCache>
            </c:strRef>
          </c:cat>
          <c:val>
            <c:numRef>
              <c:f>'UK24998_Q8 (7)'!$G$55:$G$57</c:f>
              <c:numCache>
                <c:formatCode>0%</c:formatCode>
                <c:ptCount val="3"/>
                <c:pt idx="0">
                  <c:v>0.29661635290478705</c:v>
                </c:pt>
                <c:pt idx="1">
                  <c:v>0.43786531738540441</c:v>
                </c:pt>
                <c:pt idx="2">
                  <c:v>0.31684641168668559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0AE-47E8-A582-F8AA621E835E}"/>
            </c:ext>
          </c:extLst>
        </c:ser>
        <c:ser>
          <c:idx val="3"/>
          <c:order val="3"/>
          <c:tx>
            <c:strRef>
              <c:f>'UK24998_Q8 (7)'!$H$54</c:f>
              <c:strCache>
                <c:ptCount val="1"/>
                <c:pt idx="0">
                  <c:v>45-54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'UK24998_Q8 (7)'!$A$55:$B$57</c:f>
              <c:strCache>
                <c:ptCount val="3"/>
                <c:pt idx="0">
                  <c:v>I feel more entitled to VIP service after paying a high ticket price</c:v>
                </c:pt>
                <c:pt idx="1">
                  <c:v>I think other people have forgotten how to behave in crowds</c:v>
                </c:pt>
                <c:pt idx="2">
                  <c:v>I am more easily frustrated or wound up by other fans</c:v>
                </c:pt>
              </c:strCache>
            </c:strRef>
          </c:cat>
          <c:val>
            <c:numRef>
              <c:f>'UK24998_Q8 (7)'!$H$55:$H$57</c:f>
              <c:numCache>
                <c:formatCode>0%</c:formatCode>
                <c:ptCount val="3"/>
                <c:pt idx="0">
                  <c:v>0.18279123821403243</c:v>
                </c:pt>
                <c:pt idx="1">
                  <c:v>0.26297295495728573</c:v>
                </c:pt>
                <c:pt idx="2">
                  <c:v>0.21525261847612831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0AE-47E8-A582-F8AA621E835E}"/>
            </c:ext>
          </c:extLst>
        </c:ser>
        <c:ser>
          <c:idx val="4"/>
          <c:order val="4"/>
          <c:tx>
            <c:strRef>
              <c:f>'UK24998_Q8 (7)'!$I$54</c:f>
              <c:strCache>
                <c:ptCount val="1"/>
                <c:pt idx="0">
                  <c:v>55+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'UK24998_Q8 (7)'!$A$55:$B$57</c:f>
              <c:strCache>
                <c:ptCount val="3"/>
                <c:pt idx="0">
                  <c:v>I feel more entitled to VIP service after paying a high ticket price</c:v>
                </c:pt>
                <c:pt idx="1">
                  <c:v>I think other people have forgotten how to behave in crowds</c:v>
                </c:pt>
                <c:pt idx="2">
                  <c:v>I am more easily frustrated or wound up by other fans</c:v>
                </c:pt>
              </c:strCache>
            </c:strRef>
          </c:cat>
          <c:val>
            <c:numRef>
              <c:f>'UK24998_Q8 (7)'!$I$55:$I$57</c:f>
              <c:numCache>
                <c:formatCode>0%</c:formatCode>
                <c:ptCount val="3"/>
                <c:pt idx="0">
                  <c:v>0.13510566989085693</c:v>
                </c:pt>
                <c:pt idx="1">
                  <c:v>0.30402877176096277</c:v>
                </c:pt>
                <c:pt idx="2">
                  <c:v>0.14344737158565563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0AE-47E8-A582-F8AA621E835E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522983263"/>
        <c:axId val="527186463"/>
      </c:barChart>
      <c:catAx>
        <c:axId val="52298326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7186463"/>
        <c:crosses val="autoZero"/>
        <c:auto val="1"/>
        <c:lblAlgn val="ctr"/>
        <c:lblOffset val="100"/>
        <c:noMultiLvlLbl val="0"/>
      </c:catAx>
      <c:valAx>
        <c:axId val="52718646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298326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UK24998_Q3!$C$39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UK24998_Q3!$A$40:$B$49</c:f>
              <c:strCache>
                <c:ptCount val="10"/>
                <c:pt idx="0">
                  <c:v>I do not have as much energy to go out</c:v>
                </c:pt>
                <c:pt idx="1">
                  <c:v>I am going to less events overall</c:v>
                </c:pt>
                <c:pt idx="2">
                  <c:v>Travelling to events feels like a lot of effort</c:v>
                </c:pt>
                <c:pt idx="3">
                  <c:v>I don’t think about going to live music</c:v>
                </c:pt>
                <c:pt idx="4">
                  <c:v>I am reducing my travel to events, but going out locally</c:v>
                </c:pt>
                <c:pt idx="5">
                  <c:v>I now do not go out midweek</c:v>
                </c:pt>
                <c:pt idx="6">
                  <c:v>I now do not go out on weekends</c:v>
                </c:pt>
                <c:pt idx="7">
                  <c:v>I am going to more events</c:v>
                </c:pt>
                <c:pt idx="8">
                  <c:v>I will still buy tickets, but I will wait until much closer to the event date</c:v>
                </c:pt>
                <c:pt idx="9">
                  <c:v>Other: please specify</c:v>
                </c:pt>
              </c:strCache>
            </c:strRef>
          </c:cat>
          <c:val>
            <c:numRef>
              <c:f>UK24998_Q3!$C$40:$C$49</c:f>
              <c:numCache>
                <c:formatCode>0%</c:formatCode>
                <c:ptCount val="10"/>
                <c:pt idx="0">
                  <c:v>0.15751090436039106</c:v>
                </c:pt>
                <c:pt idx="1">
                  <c:v>0.13786372507308348</c:v>
                </c:pt>
                <c:pt idx="2">
                  <c:v>0.1226855231785072</c:v>
                </c:pt>
                <c:pt idx="3">
                  <c:v>9.7797334516220663E-2</c:v>
                </c:pt>
                <c:pt idx="4">
                  <c:v>7.0711134322312824E-2</c:v>
                </c:pt>
                <c:pt idx="5">
                  <c:v>7.0585067374367594E-2</c:v>
                </c:pt>
                <c:pt idx="6">
                  <c:v>6.6905368083969158E-2</c:v>
                </c:pt>
                <c:pt idx="7">
                  <c:v>5.5999017033807885E-2</c:v>
                </c:pt>
                <c:pt idx="8">
                  <c:v>5.3620401726835965E-2</c:v>
                </c:pt>
                <c:pt idx="9">
                  <c:v>8.2064465288908296E-3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3CB-491E-980D-89A7C23A81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982343856"/>
        <c:axId val="1310413008"/>
      </c:barChart>
      <c:catAx>
        <c:axId val="98234385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10413008"/>
        <c:crosses val="autoZero"/>
        <c:auto val="1"/>
        <c:lblAlgn val="ctr"/>
        <c:lblOffset val="100"/>
        <c:noMultiLvlLbl val="0"/>
      </c:catAx>
      <c:valAx>
        <c:axId val="1310413008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823438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UK24998_Q3!$DW$6</c:f>
              <c:strCache>
                <c:ptCount val="1"/>
                <c:pt idx="0">
                  <c:v>UK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UK24998_Q3!$DV$7:$DV$15</c:f>
              <c:strCache>
                <c:ptCount val="9"/>
                <c:pt idx="0">
                  <c:v>I do not have as much energy to go out</c:v>
                </c:pt>
                <c:pt idx="1">
                  <c:v>I am going to less events overall</c:v>
                </c:pt>
                <c:pt idx="2">
                  <c:v>Travelling to events feels like a lot of effort</c:v>
                </c:pt>
                <c:pt idx="3">
                  <c:v>I don’t think about going to live music</c:v>
                </c:pt>
                <c:pt idx="4">
                  <c:v>I am reducing my travel to events, but going out locally</c:v>
                </c:pt>
                <c:pt idx="5">
                  <c:v>I now do not go out midweek</c:v>
                </c:pt>
                <c:pt idx="6">
                  <c:v>I now do not go out on weekends</c:v>
                </c:pt>
                <c:pt idx="7">
                  <c:v>I am going to more events</c:v>
                </c:pt>
                <c:pt idx="8">
                  <c:v>I will still buy tickets, but I will wait until much closer to the event date</c:v>
                </c:pt>
              </c:strCache>
            </c:strRef>
          </c:cat>
          <c:val>
            <c:numRef>
              <c:f>UK24998_Q3!$DW$7:$DW$15</c:f>
              <c:numCache>
                <c:formatCode>0%</c:formatCode>
                <c:ptCount val="9"/>
                <c:pt idx="0">
                  <c:v>0.15751090436039106</c:v>
                </c:pt>
                <c:pt idx="1">
                  <c:v>0.13786372507308348</c:v>
                </c:pt>
                <c:pt idx="2">
                  <c:v>0.1226855231785072</c:v>
                </c:pt>
                <c:pt idx="3">
                  <c:v>9.7797334516220663E-2</c:v>
                </c:pt>
                <c:pt idx="4">
                  <c:v>7.0711134322312824E-2</c:v>
                </c:pt>
                <c:pt idx="5">
                  <c:v>7.0585067374367594E-2</c:v>
                </c:pt>
                <c:pt idx="6">
                  <c:v>6.6905368083969158E-2</c:v>
                </c:pt>
                <c:pt idx="7">
                  <c:v>5.5999017033807885E-2</c:v>
                </c:pt>
                <c:pt idx="8">
                  <c:v>5.3620401726835965E-2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E66-42EF-9EE6-616AC10BE3D3}"/>
            </c:ext>
          </c:extLst>
        </c:ser>
        <c:ser>
          <c:idx val="1"/>
          <c:order val="1"/>
          <c:tx>
            <c:strRef>
              <c:f>UK24998_Q3!$DX$6</c:f>
              <c:strCache>
                <c:ptCount val="1"/>
                <c:pt idx="0">
                  <c:v>Classical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UK24998_Q3!$DV$7:$DV$15</c:f>
              <c:strCache>
                <c:ptCount val="9"/>
                <c:pt idx="0">
                  <c:v>I do not have as much energy to go out</c:v>
                </c:pt>
                <c:pt idx="1">
                  <c:v>I am going to less events overall</c:v>
                </c:pt>
                <c:pt idx="2">
                  <c:v>Travelling to events feels like a lot of effort</c:v>
                </c:pt>
                <c:pt idx="3">
                  <c:v>I don’t think about going to live music</c:v>
                </c:pt>
                <c:pt idx="4">
                  <c:v>I am reducing my travel to events, but going out locally</c:v>
                </c:pt>
                <c:pt idx="5">
                  <c:v>I now do not go out midweek</c:v>
                </c:pt>
                <c:pt idx="6">
                  <c:v>I now do not go out on weekends</c:v>
                </c:pt>
                <c:pt idx="7">
                  <c:v>I am going to more events</c:v>
                </c:pt>
                <c:pt idx="8">
                  <c:v>I will still buy tickets, but I will wait until much closer to the event date</c:v>
                </c:pt>
              </c:strCache>
            </c:strRef>
          </c:cat>
          <c:val>
            <c:numRef>
              <c:f>UK24998_Q3!$DX$7:$DX$15</c:f>
              <c:numCache>
                <c:formatCode>0%</c:formatCode>
                <c:ptCount val="9"/>
                <c:pt idx="0">
                  <c:v>0.23579549315762285</c:v>
                </c:pt>
                <c:pt idx="1">
                  <c:v>0.21032995624132847</c:v>
                </c:pt>
                <c:pt idx="2">
                  <c:v>0.22771229898244283</c:v>
                </c:pt>
                <c:pt idx="3">
                  <c:v>0.1539119652476951</c:v>
                </c:pt>
                <c:pt idx="4">
                  <c:v>0.12087436573943655</c:v>
                </c:pt>
                <c:pt idx="5">
                  <c:v>9.6885516530214308E-2</c:v>
                </c:pt>
                <c:pt idx="6">
                  <c:v>0.10777377083464323</c:v>
                </c:pt>
                <c:pt idx="7">
                  <c:v>0.10391698338489068</c:v>
                </c:pt>
                <c:pt idx="8">
                  <c:v>0.1069590896123975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E66-42EF-9EE6-616AC10BE3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57118319"/>
        <c:axId val="1088227215"/>
      </c:barChart>
      <c:catAx>
        <c:axId val="57118319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88227215"/>
        <c:crosses val="autoZero"/>
        <c:auto val="1"/>
        <c:lblAlgn val="ctr"/>
        <c:lblOffset val="100"/>
        <c:noMultiLvlLbl val="0"/>
      </c:catAx>
      <c:valAx>
        <c:axId val="1088227215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711831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UK24998_Q2!$C$39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UK24998_Q2!$A$40:$B$45</c:f>
              <c:strCache>
                <c:ptCount val="6"/>
                <c:pt idx="0">
                  <c:v>I don’t want to be in crowds</c:v>
                </c:pt>
                <c:pt idx="1">
                  <c:v>I have concerns about Covid/illness in crowds</c:v>
                </c:pt>
                <c:pt idx="2">
                  <c:v>I don’t like using public transport</c:v>
                </c:pt>
                <c:pt idx="3">
                  <c:v>I worry I may get ill and be unable to attend</c:v>
                </c:pt>
                <c:pt idx="4">
                  <c:v>I worry artists/event organisers will cancel the event</c:v>
                </c:pt>
                <c:pt idx="5">
                  <c:v>I’m not confident events will take place</c:v>
                </c:pt>
              </c:strCache>
            </c:strRef>
          </c:cat>
          <c:val>
            <c:numRef>
              <c:f>UK24998_Q2!$C$40:$C$45</c:f>
              <c:numCache>
                <c:formatCode>0%</c:formatCode>
                <c:ptCount val="6"/>
                <c:pt idx="0">
                  <c:v>0.24367284801387507</c:v>
                </c:pt>
                <c:pt idx="1">
                  <c:v>0.14635880801807249</c:v>
                </c:pt>
                <c:pt idx="2">
                  <c:v>9.2123137881040332E-2</c:v>
                </c:pt>
                <c:pt idx="3">
                  <c:v>8.542198035306614E-2</c:v>
                </c:pt>
                <c:pt idx="4">
                  <c:v>6.9428889677718333E-2</c:v>
                </c:pt>
                <c:pt idx="5">
                  <c:v>5.6764229940253125E-2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CD0-47DB-83AC-E57805D78B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982344816"/>
        <c:axId val="1427584736"/>
      </c:barChart>
      <c:catAx>
        <c:axId val="98234481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27584736"/>
        <c:crosses val="autoZero"/>
        <c:auto val="1"/>
        <c:lblAlgn val="ctr"/>
        <c:lblOffset val="100"/>
        <c:noMultiLvlLbl val="0"/>
      </c:catAx>
      <c:valAx>
        <c:axId val="1427584736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823448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UK24998_Q2!$DW$6</c:f>
              <c:strCache>
                <c:ptCount val="1"/>
                <c:pt idx="0">
                  <c:v>UK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UK24998_Q2!$DV$7:$DV$12</c:f>
              <c:strCache>
                <c:ptCount val="6"/>
                <c:pt idx="0">
                  <c:v>I don’t want to be in crowds</c:v>
                </c:pt>
                <c:pt idx="1">
                  <c:v>I have concerns about Covid/illness in crowds</c:v>
                </c:pt>
                <c:pt idx="2">
                  <c:v>I don’t like using public transport</c:v>
                </c:pt>
                <c:pt idx="3">
                  <c:v>I worry I may get ill and be unable to attend</c:v>
                </c:pt>
                <c:pt idx="4">
                  <c:v>I worry artists/event organisers will cancel the event</c:v>
                </c:pt>
                <c:pt idx="5">
                  <c:v>I’m not confident events will take place</c:v>
                </c:pt>
              </c:strCache>
            </c:strRef>
          </c:cat>
          <c:val>
            <c:numRef>
              <c:f>UK24998_Q2!$DW$7:$DW$12</c:f>
              <c:numCache>
                <c:formatCode>0%</c:formatCode>
                <c:ptCount val="6"/>
                <c:pt idx="0">
                  <c:v>0.24367284801387507</c:v>
                </c:pt>
                <c:pt idx="1">
                  <c:v>0.14635880801807249</c:v>
                </c:pt>
                <c:pt idx="2">
                  <c:v>9.2123137881040332E-2</c:v>
                </c:pt>
                <c:pt idx="3">
                  <c:v>8.542198035306614E-2</c:v>
                </c:pt>
                <c:pt idx="4">
                  <c:v>6.9428889677718333E-2</c:v>
                </c:pt>
                <c:pt idx="5">
                  <c:v>5.6764229940253125E-2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E1C-4A61-BB39-14F19A40BA28}"/>
            </c:ext>
          </c:extLst>
        </c:ser>
        <c:ser>
          <c:idx val="1"/>
          <c:order val="1"/>
          <c:tx>
            <c:strRef>
              <c:f>UK24998_Q2!$DX$6</c:f>
              <c:strCache>
                <c:ptCount val="1"/>
                <c:pt idx="0">
                  <c:v>Classical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UK24998_Q2!$DV$7:$DV$12</c:f>
              <c:strCache>
                <c:ptCount val="6"/>
                <c:pt idx="0">
                  <c:v>I don’t want to be in crowds</c:v>
                </c:pt>
                <c:pt idx="1">
                  <c:v>I have concerns about Covid/illness in crowds</c:v>
                </c:pt>
                <c:pt idx="2">
                  <c:v>I don’t like using public transport</c:v>
                </c:pt>
                <c:pt idx="3">
                  <c:v>I worry I may get ill and be unable to attend</c:v>
                </c:pt>
                <c:pt idx="4">
                  <c:v>I worry artists/event organisers will cancel the event</c:v>
                </c:pt>
                <c:pt idx="5">
                  <c:v>I’m not confident events will take place</c:v>
                </c:pt>
              </c:strCache>
            </c:strRef>
          </c:cat>
          <c:val>
            <c:numRef>
              <c:f>UK24998_Q2!$DX$7:$DX$12</c:f>
              <c:numCache>
                <c:formatCode>0%</c:formatCode>
                <c:ptCount val="6"/>
                <c:pt idx="0">
                  <c:v>0.29947131562650681</c:v>
                </c:pt>
                <c:pt idx="1">
                  <c:v>0.25639288987164488</c:v>
                </c:pt>
                <c:pt idx="2">
                  <c:v>0.1566779666304958</c:v>
                </c:pt>
                <c:pt idx="3">
                  <c:v>0.17934674149575489</c:v>
                </c:pt>
                <c:pt idx="4">
                  <c:v>0.11081374257829961</c:v>
                </c:pt>
                <c:pt idx="5">
                  <c:v>0.10521027251943169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E1C-4A61-BB39-14F19A40BA2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181545199"/>
        <c:axId val="120155295"/>
      </c:barChart>
      <c:catAx>
        <c:axId val="181545199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0155295"/>
        <c:crosses val="autoZero"/>
        <c:auto val="1"/>
        <c:lblAlgn val="ctr"/>
        <c:lblOffset val="100"/>
        <c:noMultiLvlLbl val="0"/>
      </c:catAx>
      <c:valAx>
        <c:axId val="120155295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154519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UK24998_Q4!$C$39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UK24998_Q4!$A$40:$B$49</c:f>
              <c:strCache>
                <c:ptCount val="10"/>
                <c:pt idx="0">
                  <c:v>Tickets are too expensive</c:v>
                </c:pt>
                <c:pt idx="1">
                  <c:v>Everything feels expensive these days</c:v>
                </c:pt>
                <c:pt idx="2">
                  <c:v>I have less disposable income to spend on tickets</c:v>
                </c:pt>
                <c:pt idx="3">
                  <c:v>I am trying to only spend on the essentials at the moment</c:v>
                </c:pt>
                <c:pt idx="4">
                  <c:v>I am happily buying tickets for live music events</c:v>
                </c:pt>
                <c:pt idx="5">
                  <c:v>I am concerned about getting value for my money</c:v>
                </c:pt>
                <c:pt idx="6">
                  <c:v>Live music feels more expensive compared to other forms of entertainment</c:v>
                </c:pt>
                <c:pt idx="7">
                  <c:v>I worry that I won’t get a refund if I can’t go</c:v>
                </c:pt>
                <c:pt idx="8">
                  <c:v>I am buying some tickets, but going to less events overall</c:v>
                </c:pt>
                <c:pt idx="9">
                  <c:v>I won’t buy if there is no guaranteed refund if the show is postponed</c:v>
                </c:pt>
              </c:strCache>
            </c:strRef>
          </c:cat>
          <c:val>
            <c:numRef>
              <c:f>UK24998_Q4!$C$40:$C$49</c:f>
              <c:numCache>
                <c:formatCode>0%</c:formatCode>
                <c:ptCount val="10"/>
                <c:pt idx="0">
                  <c:v>0.26981962460743641</c:v>
                </c:pt>
                <c:pt idx="1">
                  <c:v>0.20252497485966853</c:v>
                </c:pt>
                <c:pt idx="2">
                  <c:v>0.15595417044810664</c:v>
                </c:pt>
                <c:pt idx="3">
                  <c:v>0.12127183480139692</c:v>
                </c:pt>
                <c:pt idx="4">
                  <c:v>0.11364498399998531</c:v>
                </c:pt>
                <c:pt idx="5">
                  <c:v>0.10182582844286393</c:v>
                </c:pt>
                <c:pt idx="6">
                  <c:v>0.10037003268359662</c:v>
                </c:pt>
                <c:pt idx="7">
                  <c:v>7.279123443243396E-2</c:v>
                </c:pt>
                <c:pt idx="8">
                  <c:v>6.2067958979515891E-2</c:v>
                </c:pt>
                <c:pt idx="9">
                  <c:v>6.0323947259003773E-2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216-42FB-9C7E-8381718B117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527658608"/>
        <c:axId val="677010960"/>
      </c:barChart>
      <c:catAx>
        <c:axId val="52765860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7010960"/>
        <c:crosses val="autoZero"/>
        <c:auto val="1"/>
        <c:lblAlgn val="ctr"/>
        <c:lblOffset val="100"/>
        <c:noMultiLvlLbl val="0"/>
      </c:catAx>
      <c:valAx>
        <c:axId val="677010960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76586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UK24998_Q4!$DW$4</c:f>
              <c:strCache>
                <c:ptCount val="1"/>
                <c:pt idx="0">
                  <c:v>UK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UK24998_Q4!$DV$5:$DV$15</c:f>
              <c:strCache>
                <c:ptCount val="9"/>
                <c:pt idx="0">
                  <c:v>Everything feels expensive these days</c:v>
                </c:pt>
                <c:pt idx="1">
                  <c:v>I have less disposable income to spend on tickets</c:v>
                </c:pt>
                <c:pt idx="2">
                  <c:v>I am trying to only spend on the essentials at the moment</c:v>
                </c:pt>
                <c:pt idx="3">
                  <c:v>I am happily buying tickets for live music events</c:v>
                </c:pt>
                <c:pt idx="4">
                  <c:v>I am concerned about getting value for my money</c:v>
                </c:pt>
                <c:pt idx="5">
                  <c:v>Live music feels more expensive compared to other forms of entertainment</c:v>
                </c:pt>
                <c:pt idx="6">
                  <c:v>I worry that I won’t get a refund if I can’t go</c:v>
                </c:pt>
                <c:pt idx="7">
                  <c:v>I am buying some tickets, but going to less events overall</c:v>
                </c:pt>
                <c:pt idx="8">
                  <c:v>I won’t buy if there is no guaranteed refund if the show is postponed</c:v>
                </c:pt>
              </c:strCache>
            </c:strRef>
          </c:cat>
          <c:val>
            <c:numRef>
              <c:f>UK24998_Q4!$DW$5:$DW$15</c:f>
              <c:numCache>
                <c:formatCode>0%</c:formatCode>
                <c:ptCount val="9"/>
                <c:pt idx="0">
                  <c:v>0.20252497485966853</c:v>
                </c:pt>
                <c:pt idx="1">
                  <c:v>0.15595417044810664</c:v>
                </c:pt>
                <c:pt idx="2">
                  <c:v>0.12127183480139692</c:v>
                </c:pt>
                <c:pt idx="3">
                  <c:v>0.11364498399998531</c:v>
                </c:pt>
                <c:pt idx="4">
                  <c:v>0.10182582844286393</c:v>
                </c:pt>
                <c:pt idx="5">
                  <c:v>0.10037003268359662</c:v>
                </c:pt>
                <c:pt idx="6">
                  <c:v>7.279123443243396E-2</c:v>
                </c:pt>
                <c:pt idx="7">
                  <c:v>6.2067958979515891E-2</c:v>
                </c:pt>
                <c:pt idx="8">
                  <c:v>6.0323947259003773E-2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C3D-4B52-8FAA-A102CAF8BE2F}"/>
            </c:ext>
          </c:extLst>
        </c:ser>
        <c:ser>
          <c:idx val="1"/>
          <c:order val="1"/>
          <c:tx>
            <c:strRef>
              <c:f>UK24998_Q4!$DX$4</c:f>
              <c:strCache>
                <c:ptCount val="1"/>
                <c:pt idx="0">
                  <c:v>Classical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UK24998_Q4!$DV$5:$DV$15</c:f>
              <c:strCache>
                <c:ptCount val="9"/>
                <c:pt idx="0">
                  <c:v>Everything feels expensive these days</c:v>
                </c:pt>
                <c:pt idx="1">
                  <c:v>I have less disposable income to spend on tickets</c:v>
                </c:pt>
                <c:pt idx="2">
                  <c:v>I am trying to only spend on the essentials at the moment</c:v>
                </c:pt>
                <c:pt idx="3">
                  <c:v>I am happily buying tickets for live music events</c:v>
                </c:pt>
                <c:pt idx="4">
                  <c:v>I am concerned about getting value for my money</c:v>
                </c:pt>
                <c:pt idx="5">
                  <c:v>Live music feels more expensive compared to other forms of entertainment</c:v>
                </c:pt>
                <c:pt idx="6">
                  <c:v>I worry that I won’t get a refund if I can’t go</c:v>
                </c:pt>
                <c:pt idx="7">
                  <c:v>I am buying some tickets, but going to less events overall</c:v>
                </c:pt>
                <c:pt idx="8">
                  <c:v>I won’t buy if there is no guaranteed refund if the show is postponed</c:v>
                </c:pt>
              </c:strCache>
            </c:strRef>
          </c:cat>
          <c:val>
            <c:numRef>
              <c:f>UK24998_Q4!$DX$5:$DX$15</c:f>
              <c:numCache>
                <c:formatCode>0%</c:formatCode>
                <c:ptCount val="9"/>
                <c:pt idx="0">
                  <c:v>0.2992329336163706</c:v>
                </c:pt>
                <c:pt idx="1">
                  <c:v>0.20088059485399701</c:v>
                </c:pt>
                <c:pt idx="2">
                  <c:v>0.18594726175232471</c:v>
                </c:pt>
                <c:pt idx="3">
                  <c:v>0.15329101861508226</c:v>
                </c:pt>
                <c:pt idx="4">
                  <c:v>0.16925160459922406</c:v>
                </c:pt>
                <c:pt idx="5">
                  <c:v>0.1429304419315483</c:v>
                </c:pt>
                <c:pt idx="6">
                  <c:v>0.10267354604937527</c:v>
                </c:pt>
                <c:pt idx="7">
                  <c:v>0.10435964789881888</c:v>
                </c:pt>
                <c:pt idx="8">
                  <c:v>9.9679371853947915E-2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C3D-4B52-8FAA-A102CAF8BE2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181539439"/>
        <c:axId val="106370047"/>
      </c:barChart>
      <c:catAx>
        <c:axId val="181539439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6370047"/>
        <c:crosses val="autoZero"/>
        <c:auto val="1"/>
        <c:lblAlgn val="ctr"/>
        <c:lblOffset val="100"/>
        <c:noMultiLvlLbl val="0"/>
      </c:catAx>
      <c:valAx>
        <c:axId val="106370047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153943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UK24998_Q5!$H$39</c:f>
              <c:strCache>
                <c:ptCount val="1"/>
                <c:pt idx="0">
                  <c:v>18-24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UK24998_Q5!$A$40:$B$44</c:f>
              <c:strCache>
                <c:ptCount val="5"/>
                <c:pt idx="0">
                  <c:v>No, if I have tickets, I use them</c:v>
                </c:pt>
                <c:pt idx="1">
                  <c:v>Yes, I bought tickets but then sold them on</c:v>
                </c:pt>
                <c:pt idx="2">
                  <c:v>Yes, I bought tickets but forgot to attend</c:v>
                </c:pt>
                <c:pt idx="3">
                  <c:v>Yes, I bought tickets but could not be bothered </c:v>
                </c:pt>
                <c:pt idx="4">
                  <c:v>Yes, bought tickets but … expense of the whole night out</c:v>
                </c:pt>
              </c:strCache>
            </c:strRef>
          </c:cat>
          <c:val>
            <c:numRef>
              <c:f>UK24998_Q5!$H$40:$H$44</c:f>
              <c:numCache>
                <c:formatCode>0%</c:formatCode>
                <c:ptCount val="5"/>
                <c:pt idx="0">
                  <c:v>0.39330182925122259</c:v>
                </c:pt>
                <c:pt idx="1">
                  <c:v>0.13706153087571127</c:v>
                </c:pt>
                <c:pt idx="2">
                  <c:v>6.7149382196560928E-2</c:v>
                </c:pt>
                <c:pt idx="3">
                  <c:v>0.11861296716203977</c:v>
                </c:pt>
                <c:pt idx="4">
                  <c:v>0.18009040306076135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0A1-4518-943A-F40A56261B08}"/>
            </c:ext>
          </c:extLst>
        </c:ser>
        <c:ser>
          <c:idx val="1"/>
          <c:order val="1"/>
          <c:tx>
            <c:strRef>
              <c:f>UK24998_Q5!$I$39</c:f>
              <c:strCache>
                <c:ptCount val="1"/>
                <c:pt idx="0">
                  <c:v>25-34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UK24998_Q5!$A$40:$B$44</c:f>
              <c:strCache>
                <c:ptCount val="5"/>
                <c:pt idx="0">
                  <c:v>No, if I have tickets, I use them</c:v>
                </c:pt>
                <c:pt idx="1">
                  <c:v>Yes, I bought tickets but then sold them on</c:v>
                </c:pt>
                <c:pt idx="2">
                  <c:v>Yes, I bought tickets but forgot to attend</c:v>
                </c:pt>
                <c:pt idx="3">
                  <c:v>Yes, I bought tickets but could not be bothered </c:v>
                </c:pt>
                <c:pt idx="4">
                  <c:v>Yes, bought tickets but … expense of the whole night out</c:v>
                </c:pt>
              </c:strCache>
            </c:strRef>
          </c:cat>
          <c:val>
            <c:numRef>
              <c:f>UK24998_Q5!$I$40:$I$44</c:f>
              <c:numCache>
                <c:formatCode>0%</c:formatCode>
                <c:ptCount val="5"/>
                <c:pt idx="0">
                  <c:v>0.4681724401570066</c:v>
                </c:pt>
                <c:pt idx="1">
                  <c:v>0.13470774675661018</c:v>
                </c:pt>
                <c:pt idx="2">
                  <c:v>0.10445634203734634</c:v>
                </c:pt>
                <c:pt idx="3">
                  <c:v>0.15319054580082639</c:v>
                </c:pt>
                <c:pt idx="4">
                  <c:v>0.20592990054075311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0A1-4518-943A-F40A56261B08}"/>
            </c:ext>
          </c:extLst>
        </c:ser>
        <c:ser>
          <c:idx val="2"/>
          <c:order val="2"/>
          <c:tx>
            <c:strRef>
              <c:f>UK24998_Q5!$J$39</c:f>
              <c:strCache>
                <c:ptCount val="1"/>
                <c:pt idx="0">
                  <c:v>35-44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UK24998_Q5!$A$40:$B$44</c:f>
              <c:strCache>
                <c:ptCount val="5"/>
                <c:pt idx="0">
                  <c:v>No, if I have tickets, I use them</c:v>
                </c:pt>
                <c:pt idx="1">
                  <c:v>Yes, I bought tickets but then sold them on</c:v>
                </c:pt>
                <c:pt idx="2">
                  <c:v>Yes, I bought tickets but forgot to attend</c:v>
                </c:pt>
                <c:pt idx="3">
                  <c:v>Yes, I bought tickets but could not be bothered </c:v>
                </c:pt>
                <c:pt idx="4">
                  <c:v>Yes, bought tickets but … expense of the whole night out</c:v>
                </c:pt>
              </c:strCache>
            </c:strRef>
          </c:cat>
          <c:val>
            <c:numRef>
              <c:f>UK24998_Q5!$J$40:$J$44</c:f>
              <c:numCache>
                <c:formatCode>0%</c:formatCode>
                <c:ptCount val="5"/>
                <c:pt idx="0">
                  <c:v>0.58175215157064908</c:v>
                </c:pt>
                <c:pt idx="1">
                  <c:v>5.5027788549382076E-2</c:v>
                </c:pt>
                <c:pt idx="2">
                  <c:v>8.2598561372408702E-2</c:v>
                </c:pt>
                <c:pt idx="3">
                  <c:v>6.8760100720415801E-2</c:v>
                </c:pt>
                <c:pt idx="4">
                  <c:v>6.9197487044164646E-2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0A1-4518-943A-F40A56261B08}"/>
            </c:ext>
          </c:extLst>
        </c:ser>
        <c:ser>
          <c:idx val="3"/>
          <c:order val="3"/>
          <c:tx>
            <c:strRef>
              <c:f>UK24998_Q5!$K$39</c:f>
              <c:strCache>
                <c:ptCount val="1"/>
                <c:pt idx="0">
                  <c:v>45-54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UK24998_Q5!$A$40:$B$44</c:f>
              <c:strCache>
                <c:ptCount val="5"/>
                <c:pt idx="0">
                  <c:v>No, if I have tickets, I use them</c:v>
                </c:pt>
                <c:pt idx="1">
                  <c:v>Yes, I bought tickets but then sold them on</c:v>
                </c:pt>
                <c:pt idx="2">
                  <c:v>Yes, I bought tickets but forgot to attend</c:v>
                </c:pt>
                <c:pt idx="3">
                  <c:v>Yes, I bought tickets but could not be bothered </c:v>
                </c:pt>
                <c:pt idx="4">
                  <c:v>Yes, bought tickets but … expense of the whole night out</c:v>
                </c:pt>
              </c:strCache>
            </c:strRef>
          </c:cat>
          <c:val>
            <c:numRef>
              <c:f>UK24998_Q5!$K$40:$K$44</c:f>
              <c:numCache>
                <c:formatCode>0%</c:formatCode>
                <c:ptCount val="5"/>
                <c:pt idx="0">
                  <c:v>0.63803867883817789</c:v>
                </c:pt>
                <c:pt idx="1">
                  <c:v>5.9173045823566722E-2</c:v>
                </c:pt>
                <c:pt idx="2">
                  <c:v>2.9068915797402402E-2</c:v>
                </c:pt>
                <c:pt idx="3">
                  <c:v>6.2440697380077868E-2</c:v>
                </c:pt>
                <c:pt idx="4">
                  <c:v>3.9272794067708887E-2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0A1-4518-943A-F40A56261B08}"/>
            </c:ext>
          </c:extLst>
        </c:ser>
        <c:ser>
          <c:idx val="4"/>
          <c:order val="4"/>
          <c:tx>
            <c:strRef>
              <c:f>UK24998_Q5!$L$39</c:f>
              <c:strCache>
                <c:ptCount val="1"/>
                <c:pt idx="0">
                  <c:v>55+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UK24998_Q5!$A$40:$B$44</c:f>
              <c:strCache>
                <c:ptCount val="5"/>
                <c:pt idx="0">
                  <c:v>No, if I have tickets, I use them</c:v>
                </c:pt>
                <c:pt idx="1">
                  <c:v>Yes, I bought tickets but then sold them on</c:v>
                </c:pt>
                <c:pt idx="2">
                  <c:v>Yes, I bought tickets but forgot to attend</c:v>
                </c:pt>
                <c:pt idx="3">
                  <c:v>Yes, I bought tickets but could not be bothered </c:v>
                </c:pt>
                <c:pt idx="4">
                  <c:v>Yes, bought tickets but … expense of the whole night out</c:v>
                </c:pt>
              </c:strCache>
            </c:strRef>
          </c:cat>
          <c:val>
            <c:numRef>
              <c:f>UK24998_Q5!$L$40:$L$44</c:f>
              <c:numCache>
                <c:formatCode>0%</c:formatCode>
                <c:ptCount val="5"/>
                <c:pt idx="0">
                  <c:v>0.70106009541804115</c:v>
                </c:pt>
                <c:pt idx="1">
                  <c:v>2.3828888837244492E-2</c:v>
                </c:pt>
                <c:pt idx="2">
                  <c:v>8.402290144899802E-3</c:v>
                </c:pt>
                <c:pt idx="3">
                  <c:v>1.9384755117166155E-2</c:v>
                </c:pt>
                <c:pt idx="4">
                  <c:v>5.1065237230344266E-3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0A1-4518-943A-F40A56261B0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075098192"/>
        <c:axId val="1152497360"/>
      </c:barChart>
      <c:catAx>
        <c:axId val="10750981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52497360"/>
        <c:crosses val="autoZero"/>
        <c:auto val="1"/>
        <c:lblAlgn val="ctr"/>
        <c:lblOffset val="100"/>
        <c:noMultiLvlLbl val="0"/>
      </c:catAx>
      <c:valAx>
        <c:axId val="11524973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750981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r"/>
      <c:layout>
        <c:manualLayout>
          <c:xMode val="edge"/>
          <c:yMode val="edge"/>
          <c:x val="0.72608616352781297"/>
          <c:y val="2.2870341968638217E-2"/>
          <c:w val="0.26709105220495466"/>
          <c:h val="0.20726472510869415"/>
        </c:manualLayout>
      </c:layout>
      <c:overlay val="1"/>
      <c:spPr>
        <a:solidFill>
          <a:schemeClr val="bg1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100"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UK24998_Q5!$DW$6</c:f>
              <c:strCache>
                <c:ptCount val="1"/>
                <c:pt idx="0">
                  <c:v>UK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UK24998_Q5!$DV$8:$DV$12</c:f>
              <c:strCache>
                <c:ptCount val="5"/>
                <c:pt idx="0">
                  <c:v>Yes, I bought tickets but then sold them on</c:v>
                </c:pt>
                <c:pt idx="1">
                  <c:v>Yes, I bought tickets but forgot to attend</c:v>
                </c:pt>
                <c:pt idx="2">
                  <c:v>Yes, I bought tickets but could not be bothered to attend</c:v>
                </c:pt>
                <c:pt idx="3">
                  <c:v>Yes, I bought tickets but did not attend because of the expense of the whole night out</c:v>
                </c:pt>
                <c:pt idx="4">
                  <c:v>Yes, other (please specify)</c:v>
                </c:pt>
              </c:strCache>
            </c:strRef>
          </c:cat>
          <c:val>
            <c:numRef>
              <c:f>UK24998_Q5!$DW$8:$DW$12</c:f>
              <c:numCache>
                <c:formatCode>0%</c:formatCode>
                <c:ptCount val="5"/>
                <c:pt idx="0">
                  <c:v>6.5717749598078856E-2</c:v>
                </c:pt>
                <c:pt idx="1">
                  <c:v>4.6225547367839931E-2</c:v>
                </c:pt>
                <c:pt idx="2">
                  <c:v>6.7911607018752942E-2</c:v>
                </c:pt>
                <c:pt idx="3">
                  <c:v>7.3789581714163555E-2</c:v>
                </c:pt>
                <c:pt idx="4">
                  <c:v>2.7001345428720867E-2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165-4EAC-BA47-4E7F2FEB251F}"/>
            </c:ext>
          </c:extLst>
        </c:ser>
        <c:ser>
          <c:idx val="1"/>
          <c:order val="1"/>
          <c:tx>
            <c:strRef>
              <c:f>UK24998_Q5!$DX$6</c:f>
              <c:strCache>
                <c:ptCount val="1"/>
                <c:pt idx="0">
                  <c:v>Classical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UK24998_Q5!$DV$8:$DV$12</c:f>
              <c:strCache>
                <c:ptCount val="5"/>
                <c:pt idx="0">
                  <c:v>Yes, I bought tickets but then sold them on</c:v>
                </c:pt>
                <c:pt idx="1">
                  <c:v>Yes, I bought tickets but forgot to attend</c:v>
                </c:pt>
                <c:pt idx="2">
                  <c:v>Yes, I bought tickets but could not be bothered to attend</c:v>
                </c:pt>
                <c:pt idx="3">
                  <c:v>Yes, I bought tickets but did not attend because of the expense of the whole night out</c:v>
                </c:pt>
                <c:pt idx="4">
                  <c:v>Yes, other (please specify)</c:v>
                </c:pt>
              </c:strCache>
            </c:strRef>
          </c:cat>
          <c:val>
            <c:numRef>
              <c:f>UK24998_Q5!$DX$8:$DX$12</c:f>
              <c:numCache>
                <c:formatCode>0%</c:formatCode>
                <c:ptCount val="5"/>
                <c:pt idx="0">
                  <c:v>0.11773857736249602</c:v>
                </c:pt>
                <c:pt idx="1">
                  <c:v>0.11278039112844011</c:v>
                </c:pt>
                <c:pt idx="2">
                  <c:v>9.3920279893312711E-2</c:v>
                </c:pt>
                <c:pt idx="3">
                  <c:v>0.11215094362215411</c:v>
                </c:pt>
                <c:pt idx="4">
                  <c:v>2.1828472875192784E-2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165-4EAC-BA47-4E7F2FEB251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181545679"/>
        <c:axId val="120161247"/>
      </c:barChart>
      <c:catAx>
        <c:axId val="181545679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0161247"/>
        <c:crosses val="autoZero"/>
        <c:auto val="1"/>
        <c:lblAlgn val="ctr"/>
        <c:lblOffset val="100"/>
        <c:noMultiLvlLbl val="0"/>
      </c:catAx>
      <c:valAx>
        <c:axId val="120161247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154567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5558" cy="502835"/>
          </a:xfrm>
          <a:prstGeom prst="rect">
            <a:avLst/>
          </a:prstGeom>
        </p:spPr>
        <p:txBody>
          <a:bodyPr vert="horz" lIns="96634" tIns="48317" rIns="96634" bIns="48317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2597" y="0"/>
            <a:ext cx="2985558" cy="502835"/>
          </a:xfrm>
          <a:prstGeom prst="rect">
            <a:avLst/>
          </a:prstGeom>
        </p:spPr>
        <p:txBody>
          <a:bodyPr vert="horz" lIns="96634" tIns="48317" rIns="96634" bIns="48317" rtlCol="0"/>
          <a:lstStyle>
            <a:lvl1pPr algn="r">
              <a:defRPr sz="1300"/>
            </a:lvl1pPr>
          </a:lstStyle>
          <a:p>
            <a:fld id="{50D02054-63E0-8C49-AE11-F08D1DA34703}" type="datetimeFigureOut">
              <a:rPr lang="en-US" smtClean="0"/>
              <a:t>1/24/2024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52538"/>
            <a:ext cx="6013450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34" tIns="48317" rIns="96634" bIns="4831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975" y="4823034"/>
            <a:ext cx="5511800" cy="3946118"/>
          </a:xfrm>
          <a:prstGeom prst="rect">
            <a:avLst/>
          </a:prstGeom>
        </p:spPr>
        <p:txBody>
          <a:bodyPr vert="horz" lIns="96634" tIns="48317" rIns="96634" bIns="48317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9055"/>
            <a:ext cx="2985558" cy="502834"/>
          </a:xfrm>
          <a:prstGeom prst="rect">
            <a:avLst/>
          </a:prstGeom>
        </p:spPr>
        <p:txBody>
          <a:bodyPr vert="horz" lIns="96634" tIns="48317" rIns="96634" bIns="48317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2597" y="9519055"/>
            <a:ext cx="2985558" cy="502834"/>
          </a:xfrm>
          <a:prstGeom prst="rect">
            <a:avLst/>
          </a:prstGeom>
        </p:spPr>
        <p:txBody>
          <a:bodyPr vert="horz" lIns="96634" tIns="48317" rIns="96634" bIns="48317" rtlCol="0" anchor="b"/>
          <a:lstStyle>
            <a:lvl1pPr algn="r">
              <a:defRPr sz="1300"/>
            </a:lvl1pPr>
          </a:lstStyle>
          <a:p>
            <a:fld id="{1AE1B52A-2F4F-2C40-BDCD-7E06E3D3BF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812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picture containing icon&#10;&#10;Description automatically generated">
            <a:extLst>
              <a:ext uri="{FF2B5EF4-FFF2-40B4-BE49-F238E27FC236}">
                <a16:creationId xmlns:a16="http://schemas.microsoft.com/office/drawing/2014/main" id="{C60DA52D-71E2-A54C-A65D-3BDCEBF4FBC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637" y="5100638"/>
            <a:ext cx="3743178" cy="1228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7027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703349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8565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74175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Custom Layout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34654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927926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197753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927228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36907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icture containing icon&#10;&#10;Description automatically generated">
            <a:extLst>
              <a:ext uri="{FF2B5EF4-FFF2-40B4-BE49-F238E27FC236}">
                <a16:creationId xmlns:a16="http://schemas.microsoft.com/office/drawing/2014/main" id="{3FC647EC-7D7F-BF43-BB21-B32CCC5CDEBE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636" y="5764697"/>
            <a:ext cx="1720195" cy="564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2660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70" r:id="rId5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600" kern="1200">
          <a:solidFill>
            <a:schemeClr val="tx1"/>
          </a:solidFill>
          <a:latin typeface="Segoe UI" panose="020B0502040204020203" pitchFamily="34" charset="0"/>
          <a:ea typeface="+mj-ea"/>
          <a:cs typeface="Segoe UI" panose="020B0502040204020203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accent3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4pPr>
      <a:lvl5pPr marL="2114550" indent="-285750" algn="l" defTabSz="914400" rtl="0" eaLnBrk="1" latinLnBrk="0" hangingPunct="1">
        <a:lnSpc>
          <a:spcPct val="100000"/>
        </a:lnSpc>
        <a:spcBef>
          <a:spcPts val="500"/>
        </a:spcBef>
        <a:buClr>
          <a:schemeClr val="accent3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CD5957EA-AA14-224A-AAB1-3C00FF036D04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050" y="5630676"/>
            <a:ext cx="2152650" cy="706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8290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sv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jp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38BFF55-2273-8AA9-0850-A3AA211AD285}"/>
              </a:ext>
            </a:extLst>
          </p:cNvPr>
          <p:cNvSpPr txBox="1"/>
          <p:nvPr/>
        </p:nvSpPr>
        <p:spPr>
          <a:xfrm>
            <a:off x="2415026" y="3633133"/>
            <a:ext cx="7361949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dirty="0">
                <a:solidFill>
                  <a:schemeClr val="bg1"/>
                </a:solidFill>
              </a:rPr>
              <a:t>Chris Carey</a:t>
            </a:r>
          </a:p>
          <a:p>
            <a:pPr algn="ctr"/>
            <a:r>
              <a:rPr lang="en-GB" sz="4400" b="1" dirty="0">
                <a:solidFill>
                  <a:schemeClr val="bg1"/>
                </a:solidFill>
              </a:rPr>
              <a:t>Founder, FastForward</a:t>
            </a:r>
          </a:p>
          <a:p>
            <a:pPr algn="ctr"/>
            <a:r>
              <a:rPr lang="en-GB" sz="4400" b="1" dirty="0">
                <a:solidFill>
                  <a:schemeClr val="bg1"/>
                </a:solidFill>
              </a:rPr>
              <a:t>Former Chief Economist, LIVE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60A1E96-0265-BCFC-A0C0-5977DDD80412}"/>
              </a:ext>
            </a:extLst>
          </p:cNvPr>
          <p:cNvSpPr txBox="1"/>
          <p:nvPr/>
        </p:nvSpPr>
        <p:spPr>
          <a:xfrm>
            <a:off x="1290320" y="1101209"/>
            <a:ext cx="977392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5400" b="1" dirty="0">
                <a:solidFill>
                  <a:schemeClr val="bg1"/>
                </a:solidFill>
              </a:rPr>
              <a:t>The quickest overview of audience trends</a:t>
            </a:r>
          </a:p>
        </p:txBody>
      </p:sp>
    </p:spTree>
    <p:extLst>
      <p:ext uri="{BB962C8B-B14F-4D97-AF65-F5344CB8AC3E}">
        <p14:creationId xmlns:p14="http://schemas.microsoft.com/office/powerpoint/2010/main" val="13555850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>
            <a:extLst>
              <a:ext uri="{FF2B5EF4-FFF2-40B4-BE49-F238E27FC236}">
                <a16:creationId xmlns:a16="http://schemas.microsoft.com/office/drawing/2014/main" id="{A0FD0B46-9B73-F14A-837F-2BE8A0219906}"/>
              </a:ext>
            </a:extLst>
          </p:cNvPr>
          <p:cNvSpPr txBox="1"/>
          <p:nvPr/>
        </p:nvSpPr>
        <p:spPr>
          <a:xfrm>
            <a:off x="429490" y="390383"/>
            <a:ext cx="115811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b="1" dirty="0">
                <a:latin typeface="Roboto" panose="02000000000000000000" pitchFamily="2" charset="0"/>
                <a:ea typeface="Roboto" panose="02000000000000000000" pitchFamily="2" charset="0"/>
              </a:rPr>
              <a:t>Ticket buying has improved slightly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DA6DFDFD-4756-C810-12DB-170DBD8463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774109"/>
              </p:ext>
            </p:extLst>
          </p:nvPr>
        </p:nvGraphicFramePr>
        <p:xfrm>
          <a:off x="11382624" y="1665086"/>
          <a:ext cx="497205" cy="391821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497205">
                  <a:extLst>
                    <a:ext uri="{9D8B030D-6E8A-4147-A177-3AD203B41FA5}">
                      <a16:colId xmlns:a16="http://schemas.microsoft.com/office/drawing/2014/main" val="706845293"/>
                    </a:ext>
                  </a:extLst>
                </a:gridCol>
              </a:tblGrid>
              <a:tr h="391821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accent4"/>
                          </a:solidFill>
                        </a:rPr>
                        <a:t>-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7265824"/>
                  </a:ext>
                </a:extLst>
              </a:tr>
              <a:tr h="391821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accent1"/>
                          </a:solidFill>
                        </a:rPr>
                        <a:t>+1%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1333848"/>
                  </a:ext>
                </a:extLst>
              </a:tr>
              <a:tr h="391821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accent4"/>
                          </a:solidFill>
                        </a:rPr>
                        <a:t>-2%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3709351"/>
                  </a:ext>
                </a:extLst>
              </a:tr>
              <a:tr h="391821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accent4"/>
                          </a:solidFill>
                        </a:rPr>
                        <a:t>-3%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1934473"/>
                  </a:ext>
                </a:extLst>
              </a:tr>
              <a:tr h="391821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rgbClr val="FFC000"/>
                          </a:solidFill>
                        </a:rPr>
                        <a:t>-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6164670"/>
                  </a:ext>
                </a:extLst>
              </a:tr>
              <a:tr h="391821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accent4"/>
                          </a:solidFill>
                        </a:rPr>
                        <a:t>-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1388468"/>
                  </a:ext>
                </a:extLst>
              </a:tr>
              <a:tr h="391821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accent4"/>
                          </a:solidFill>
                        </a:rPr>
                        <a:t>-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1885232"/>
                  </a:ext>
                </a:extLst>
              </a:tr>
              <a:tr h="391821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accent4"/>
                          </a:solidFill>
                        </a:rPr>
                        <a:t>-2%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9383090"/>
                  </a:ext>
                </a:extLst>
              </a:tr>
              <a:tr h="391821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accent4"/>
                          </a:solidFill>
                        </a:rPr>
                        <a:t>-1%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5665407"/>
                  </a:ext>
                </a:extLst>
              </a:tr>
              <a:tr h="391821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accent4"/>
                          </a:solidFill>
                        </a:rPr>
                        <a:t>-2%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2776785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156F17E1-43AC-F0E9-DBEC-B3B5AE8E11B6}"/>
              </a:ext>
            </a:extLst>
          </p:cNvPr>
          <p:cNvSpPr txBox="1"/>
          <p:nvPr/>
        </p:nvSpPr>
        <p:spPr>
          <a:xfrm>
            <a:off x="3484358" y="6027003"/>
            <a:ext cx="83954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800" dirty="0">
                <a:latin typeface="Roboto" panose="02000000000000000000" pitchFamily="2" charset="0"/>
                <a:ea typeface="Roboto" panose="02000000000000000000" pitchFamily="2" charset="0"/>
              </a:rPr>
              <a:t>Q6. How do you currently feel about buying tickets for live music events? n = 2,000</a:t>
            </a:r>
          </a:p>
          <a:p>
            <a:pPr algn="r"/>
            <a:r>
              <a:rPr lang="en-GB" sz="800" dirty="0">
                <a:latin typeface="Roboto" panose="02000000000000000000" pitchFamily="2" charset="0"/>
                <a:ea typeface="Roboto" panose="02000000000000000000" pitchFamily="2" charset="0"/>
              </a:rPr>
              <a:t>Tickets are too expensive / Everything feels expensive post pandemic / I have less disposable income to spend on tickets / I am trying to reduce my spending to only essentials at the moment / I would consider buying for my favourite artist, but they are not my priority / I am happily buying tickets for live music events / I am concerned about getting value for my money / Live music feels more expensive compared to other forms of entertainment / I worry that I won’t get a refund if I can’t go / I won’t buy if there is no guaranteed refund if the show is postponed / I am buying some tickets, but going to less events overall</a:t>
            </a:r>
          </a:p>
          <a:p>
            <a:pPr algn="r"/>
            <a:endParaRPr lang="en-GB" sz="800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70956CCF-0B63-4198-968F-07C7D939E1C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79764406"/>
              </p:ext>
            </p:extLst>
          </p:nvPr>
        </p:nvGraphicFramePr>
        <p:xfrm>
          <a:off x="429489" y="1221379"/>
          <a:ext cx="10590935" cy="46179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359077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104E89A-5A83-D954-80B9-15605E526A4D}"/>
              </a:ext>
            </a:extLst>
          </p:cNvPr>
          <p:cNvSpPr txBox="1"/>
          <p:nvPr/>
        </p:nvSpPr>
        <p:spPr>
          <a:xfrm>
            <a:off x="429490" y="390383"/>
            <a:ext cx="115811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b="1" dirty="0">
                <a:latin typeface="Roboto" panose="02000000000000000000" pitchFamily="2" charset="0"/>
                <a:ea typeface="Roboto" panose="02000000000000000000" pitchFamily="2" charset="0"/>
              </a:rPr>
              <a:t>Again, Classical faces a challenge 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60A3C81D-F1C9-1572-F3B9-B8B38554123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98219857"/>
              </p:ext>
            </p:extLst>
          </p:nvPr>
        </p:nvGraphicFramePr>
        <p:xfrm>
          <a:off x="429489" y="1306285"/>
          <a:ext cx="10978739" cy="48223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463622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38BFF55-2273-8AA9-0850-A3AA211AD285}"/>
              </a:ext>
            </a:extLst>
          </p:cNvPr>
          <p:cNvSpPr txBox="1"/>
          <p:nvPr/>
        </p:nvSpPr>
        <p:spPr>
          <a:xfrm>
            <a:off x="2814637" y="2705725"/>
            <a:ext cx="656272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dirty="0">
                <a:solidFill>
                  <a:schemeClr val="bg1"/>
                </a:solidFill>
              </a:rPr>
              <a:t>What to expect from the ABO Key Trends Survey</a:t>
            </a:r>
          </a:p>
        </p:txBody>
      </p:sp>
    </p:spTree>
    <p:extLst>
      <p:ext uri="{BB962C8B-B14F-4D97-AF65-F5344CB8AC3E}">
        <p14:creationId xmlns:p14="http://schemas.microsoft.com/office/powerpoint/2010/main" val="37097757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247C96E-0D69-A7B2-5CA7-5F297796A131}"/>
              </a:ext>
            </a:extLst>
          </p:cNvPr>
          <p:cNvSpPr txBox="1"/>
          <p:nvPr/>
        </p:nvSpPr>
        <p:spPr>
          <a:xfrm>
            <a:off x="429490" y="261078"/>
            <a:ext cx="1134885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spc="-100" dirty="0">
                <a:ea typeface="Roboto" panose="02000000000000000000" pitchFamily="2" charset="0"/>
              </a:rPr>
              <a:t>Macro insight across a diverse sector (2022/2023)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DF84551-7FAA-E5DB-061D-A1171897F381}"/>
              </a:ext>
            </a:extLst>
          </p:cNvPr>
          <p:cNvSpPr txBox="1"/>
          <p:nvPr/>
        </p:nvSpPr>
        <p:spPr>
          <a:xfrm>
            <a:off x="429491" y="1114243"/>
            <a:ext cx="5231080" cy="2308324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3600" b="1" spc="-100">
                <a:ea typeface="Roboto" panose="02000000000000000000" pitchFamily="2" charset="0"/>
              </a:defRPr>
            </a:lvl1pPr>
          </a:lstStyle>
          <a:p>
            <a:r>
              <a:rPr lang="en-US" dirty="0"/>
              <a:t>Overall Activity</a:t>
            </a:r>
          </a:p>
          <a:p>
            <a:r>
              <a:rPr lang="en-US"/>
              <a:t>- Number of </a:t>
            </a:r>
            <a:r>
              <a:rPr lang="en-US" dirty="0"/>
              <a:t>performances</a:t>
            </a:r>
          </a:p>
          <a:p>
            <a:r>
              <a:rPr lang="en-US"/>
              <a:t>- </a:t>
            </a:r>
            <a:r>
              <a:rPr lang="en-US" dirty="0"/>
              <a:t>Total attendance</a:t>
            </a:r>
          </a:p>
          <a:p>
            <a:r>
              <a:rPr lang="en-US"/>
              <a:t>- Financial contribution </a:t>
            </a:r>
            <a:r>
              <a:rPr lang="en-US" dirty="0"/>
              <a:t>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FBA8E67-4500-3FB4-C351-793F86886C53}"/>
              </a:ext>
            </a:extLst>
          </p:cNvPr>
          <p:cNvSpPr txBox="1"/>
          <p:nvPr/>
        </p:nvSpPr>
        <p:spPr>
          <a:xfrm>
            <a:off x="429490" y="3567846"/>
            <a:ext cx="5231080" cy="1754326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3600" b="1" spc="-100">
                <a:ea typeface="Roboto" panose="02000000000000000000" pitchFamily="2" charset="0"/>
              </a:defRPr>
            </a:lvl1pPr>
          </a:lstStyle>
          <a:p>
            <a:r>
              <a:rPr lang="en-US" dirty="0"/>
              <a:t>Recordings Created</a:t>
            </a:r>
          </a:p>
          <a:p>
            <a:r>
              <a:rPr lang="en-US" dirty="0"/>
              <a:t>- Audio only</a:t>
            </a:r>
          </a:p>
          <a:p>
            <a:r>
              <a:rPr lang="en-US" dirty="0"/>
              <a:t>- For TV and Film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13109F7-8272-716C-3C6F-9C8F9ABCE4E3}"/>
              </a:ext>
            </a:extLst>
          </p:cNvPr>
          <p:cNvSpPr txBox="1"/>
          <p:nvPr/>
        </p:nvSpPr>
        <p:spPr>
          <a:xfrm>
            <a:off x="6103916" y="1114243"/>
            <a:ext cx="5524996" cy="1754326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sz="3600" b="1" spc="-100" dirty="0">
                <a:ea typeface="Roboto" panose="02000000000000000000" pitchFamily="2" charset="0"/>
              </a:rPr>
              <a:t>Touring activity </a:t>
            </a:r>
          </a:p>
          <a:p>
            <a:r>
              <a:rPr lang="en-US" sz="3600" b="1" spc="-100" dirty="0">
                <a:ea typeface="Roboto" panose="02000000000000000000" pitchFamily="2" charset="0"/>
              </a:rPr>
              <a:t>- Domestic tickets and income</a:t>
            </a:r>
          </a:p>
          <a:p>
            <a:r>
              <a:rPr lang="en-US" sz="3600" b="1" spc="-100" dirty="0">
                <a:ea typeface="Roboto" panose="02000000000000000000" pitchFamily="2" charset="0"/>
              </a:rPr>
              <a:t>- International touring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989CAD5-DCE7-B322-9B02-C3E84CEA8DC3}"/>
              </a:ext>
            </a:extLst>
          </p:cNvPr>
          <p:cNvSpPr txBox="1"/>
          <p:nvPr/>
        </p:nvSpPr>
        <p:spPr>
          <a:xfrm>
            <a:off x="6103916" y="2945781"/>
            <a:ext cx="5524996" cy="1754326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3600" b="1" spc="-100">
                <a:ea typeface="Roboto" panose="02000000000000000000" pitchFamily="2" charset="0"/>
              </a:defRPr>
            </a:lvl1pPr>
          </a:lstStyle>
          <a:p>
            <a:r>
              <a:rPr lang="en-US" dirty="0"/>
              <a:t>Your Musicians </a:t>
            </a:r>
          </a:p>
          <a:p>
            <a:r>
              <a:rPr lang="en-US"/>
              <a:t>- Number of </a:t>
            </a:r>
            <a:r>
              <a:rPr lang="en-US" dirty="0"/>
              <a:t>Contracted</a:t>
            </a:r>
          </a:p>
          <a:p>
            <a:r>
              <a:rPr lang="en-US" dirty="0"/>
              <a:t>- Number of </a:t>
            </a:r>
            <a:r>
              <a:rPr lang="en-US"/>
              <a:t>Freelancers 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F9E2F0B-7826-BC4C-C0D8-3A7847AC70E5}"/>
              </a:ext>
            </a:extLst>
          </p:cNvPr>
          <p:cNvSpPr txBox="1"/>
          <p:nvPr/>
        </p:nvSpPr>
        <p:spPr>
          <a:xfrm>
            <a:off x="6103916" y="4777319"/>
            <a:ext cx="5524996" cy="1754326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3600" b="1" spc="-100">
                <a:ea typeface="Roboto" panose="02000000000000000000" pitchFamily="2" charset="0"/>
              </a:defRPr>
            </a:lvl1pPr>
          </a:lstStyle>
          <a:p>
            <a:r>
              <a:rPr lang="en-US" dirty="0"/>
              <a:t>Diversity, Equity and Inclusion</a:t>
            </a:r>
          </a:p>
          <a:p>
            <a:r>
              <a:rPr lang="en-US" dirty="0"/>
              <a:t>- On stage presence </a:t>
            </a:r>
          </a:p>
          <a:p>
            <a:r>
              <a:rPr lang="en-US" dirty="0"/>
              <a:t>- Growing the audience </a:t>
            </a:r>
          </a:p>
        </p:txBody>
      </p:sp>
    </p:spTree>
    <p:extLst>
      <p:ext uri="{BB962C8B-B14F-4D97-AF65-F5344CB8AC3E}">
        <p14:creationId xmlns:p14="http://schemas.microsoft.com/office/powerpoint/2010/main" val="1653360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4FE9A217-5A15-81CD-074E-E2F14591CE31}"/>
              </a:ext>
            </a:extLst>
          </p:cNvPr>
          <p:cNvSpPr/>
          <p:nvPr/>
        </p:nvSpPr>
        <p:spPr>
          <a:xfrm>
            <a:off x="489857" y="4800600"/>
            <a:ext cx="4386943" cy="188322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38BFF55-2273-8AA9-0850-A3AA211AD285}"/>
              </a:ext>
            </a:extLst>
          </p:cNvPr>
          <p:cNvSpPr txBox="1"/>
          <p:nvPr/>
        </p:nvSpPr>
        <p:spPr>
          <a:xfrm>
            <a:off x="2415025" y="4275391"/>
            <a:ext cx="736194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dirty="0" err="1">
                <a:solidFill>
                  <a:schemeClr val="bg1"/>
                </a:solidFill>
              </a:rPr>
              <a:t>Chris@FFWD.events</a:t>
            </a:r>
            <a:endParaRPr lang="en-GB" sz="4400" b="1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60A1E96-0265-BCFC-A0C0-5977DDD80412}"/>
              </a:ext>
            </a:extLst>
          </p:cNvPr>
          <p:cNvSpPr txBox="1"/>
          <p:nvPr/>
        </p:nvSpPr>
        <p:spPr>
          <a:xfrm>
            <a:off x="1209039" y="2258461"/>
            <a:ext cx="977392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5400" b="1" dirty="0">
                <a:solidFill>
                  <a:schemeClr val="bg1"/>
                </a:solidFill>
              </a:rPr>
              <a:t>Thank you.</a:t>
            </a:r>
          </a:p>
          <a:p>
            <a:pPr algn="ctr"/>
            <a:r>
              <a:rPr lang="en-GB" sz="5400" b="1" dirty="0">
                <a:solidFill>
                  <a:schemeClr val="bg1"/>
                </a:solidFill>
              </a:rPr>
              <a:t>Any questions and slides:</a:t>
            </a:r>
          </a:p>
        </p:txBody>
      </p:sp>
    </p:spTree>
    <p:extLst>
      <p:ext uri="{BB962C8B-B14F-4D97-AF65-F5344CB8AC3E}">
        <p14:creationId xmlns:p14="http://schemas.microsoft.com/office/powerpoint/2010/main" val="2088042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DDE3F19-90C5-905D-8AAA-A1A5111E17A3}"/>
              </a:ext>
            </a:extLst>
          </p:cNvPr>
          <p:cNvSpPr txBox="1"/>
          <p:nvPr/>
        </p:nvSpPr>
        <p:spPr>
          <a:xfrm>
            <a:off x="2814637" y="2962274"/>
            <a:ext cx="656272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dirty="0">
                <a:solidFill>
                  <a:schemeClr val="bg1"/>
                </a:solidFill>
              </a:rPr>
              <a:t>Late Buying</a:t>
            </a:r>
          </a:p>
        </p:txBody>
      </p:sp>
    </p:spTree>
    <p:extLst>
      <p:ext uri="{BB962C8B-B14F-4D97-AF65-F5344CB8AC3E}">
        <p14:creationId xmlns:p14="http://schemas.microsoft.com/office/powerpoint/2010/main" val="24615177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247C96E-0D69-A7B2-5CA7-5F297796A131}"/>
              </a:ext>
            </a:extLst>
          </p:cNvPr>
          <p:cNvSpPr txBox="1"/>
          <p:nvPr/>
        </p:nvSpPr>
        <p:spPr>
          <a:xfrm>
            <a:off x="429490" y="261078"/>
            <a:ext cx="105941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pc="-100" dirty="0">
                <a:ea typeface="Roboto" panose="02000000000000000000" pitchFamily="2" charset="0"/>
              </a:rPr>
              <a:t>Ticket Usage: multiple factors still influencing whether people use their ticket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F409FDA-C01B-663F-F96B-282B428ED19C}"/>
              </a:ext>
            </a:extLst>
          </p:cNvPr>
          <p:cNvSpPr txBox="1"/>
          <p:nvPr/>
        </p:nvSpPr>
        <p:spPr>
          <a:xfrm>
            <a:off x="197808" y="4198295"/>
            <a:ext cx="11796383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>
                <a:ea typeface="Roboto" panose="02000000000000000000" pitchFamily="2" charset="0"/>
              </a:rPr>
              <a:t>Digging into reasons for non-usage highlights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000" dirty="0">
                <a:ea typeface="Roboto" panose="02000000000000000000" pitchFamily="2" charset="0"/>
              </a:rPr>
              <a:t>Bought and sold on, 14% 18-34 just 1% 55+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000" dirty="0">
                <a:ea typeface="Roboto" panose="02000000000000000000" pitchFamily="2" charset="0"/>
              </a:rPr>
              <a:t>Forgot, 9% 18-34 just 1% 55+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000" dirty="0">
                <a:ea typeface="Roboto" panose="02000000000000000000" pitchFamily="2" charset="0"/>
              </a:rPr>
              <a:t>Not bothered: , 14% 18-34 just 2% 55+, Wales 14%, London 12%,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000" dirty="0">
                <a:ea typeface="Roboto" panose="02000000000000000000" pitchFamily="2" charset="0"/>
              </a:rPr>
              <a:t>Too expensive: 7%, with 20% 18-34 vs 1% 55+, 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72734518-B292-48EF-852B-82B9763F185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28219142"/>
              </p:ext>
            </p:extLst>
          </p:nvPr>
        </p:nvGraphicFramePr>
        <p:xfrm>
          <a:off x="429490" y="913604"/>
          <a:ext cx="11168461" cy="33318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233557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247C96E-0D69-A7B2-5CA7-5F297796A131}"/>
              </a:ext>
            </a:extLst>
          </p:cNvPr>
          <p:cNvSpPr txBox="1"/>
          <p:nvPr/>
        </p:nvSpPr>
        <p:spPr>
          <a:xfrm>
            <a:off x="429490" y="261078"/>
            <a:ext cx="113488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spc="-100" dirty="0">
                <a:ea typeface="Roboto" panose="02000000000000000000" pitchFamily="2" charset="0"/>
              </a:rPr>
              <a:t>Ticket Usage: Classical fighting a tougher battle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FBCB363F-B744-E561-6BBC-0B04CEDF6DA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40232937"/>
              </p:ext>
            </p:extLst>
          </p:nvPr>
        </p:nvGraphicFramePr>
        <p:xfrm>
          <a:off x="429490" y="907408"/>
          <a:ext cx="11333020" cy="51232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606948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247C96E-0D69-A7B2-5CA7-5F297796A131}"/>
              </a:ext>
            </a:extLst>
          </p:cNvPr>
          <p:cNvSpPr txBox="1"/>
          <p:nvPr/>
        </p:nvSpPr>
        <p:spPr>
          <a:xfrm>
            <a:off x="429490" y="390383"/>
            <a:ext cx="105941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pc="-100" dirty="0">
                <a:ea typeface="Roboto" panose="02000000000000000000" pitchFamily="2" charset="0"/>
              </a:rPr>
              <a:t>Audience </a:t>
            </a:r>
            <a:r>
              <a:rPr lang="en-US" sz="2800" b="1" spc="-100" dirty="0" err="1">
                <a:ea typeface="Roboto" panose="02000000000000000000" pitchFamily="2" charset="0"/>
              </a:rPr>
              <a:t>Behaviour</a:t>
            </a:r>
            <a:r>
              <a:rPr lang="en-US" sz="2800" b="1" spc="-100" dirty="0">
                <a:ea typeface="Roboto" panose="02000000000000000000" pitchFamily="2" charset="0"/>
              </a:rPr>
              <a:t>: Regional/Genre Variations but Age a consistent factor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209DEC95-4121-BF05-F04B-E46A4BB5040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64846974"/>
              </p:ext>
            </p:extLst>
          </p:nvPr>
        </p:nvGraphicFramePr>
        <p:xfrm>
          <a:off x="429490" y="913603"/>
          <a:ext cx="10594108" cy="47141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999922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DDE3F19-90C5-905D-8AAA-A1A5111E17A3}"/>
              </a:ext>
            </a:extLst>
          </p:cNvPr>
          <p:cNvSpPr txBox="1"/>
          <p:nvPr/>
        </p:nvSpPr>
        <p:spPr>
          <a:xfrm>
            <a:off x="2814637" y="2962274"/>
            <a:ext cx="656272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dirty="0">
                <a:solidFill>
                  <a:schemeClr val="bg1"/>
                </a:solidFill>
              </a:rPr>
              <a:t>A tiny bit about me</a:t>
            </a:r>
          </a:p>
        </p:txBody>
      </p:sp>
    </p:spTree>
    <p:extLst>
      <p:ext uri="{BB962C8B-B14F-4D97-AF65-F5344CB8AC3E}">
        <p14:creationId xmlns:p14="http://schemas.microsoft.com/office/powerpoint/2010/main" val="10793951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522C99F-0780-6EEA-0E7F-99210CC1BCCA}"/>
              </a:ext>
            </a:extLst>
          </p:cNvPr>
          <p:cNvSpPr/>
          <p:nvPr/>
        </p:nvSpPr>
        <p:spPr>
          <a:xfrm>
            <a:off x="141514" y="5660571"/>
            <a:ext cx="3133725" cy="1110343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174DC39F-1C4F-B5EF-2A09-609B0AA245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49123" y="2827882"/>
            <a:ext cx="2917811" cy="1415996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01EE8A94-8594-4FC2-784E-3B0D83CFF52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660" y="521151"/>
            <a:ext cx="2481430" cy="1838326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EE7E24DB-3C7E-3321-4874-14584C1B319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514" y="4783757"/>
            <a:ext cx="3612040" cy="1361739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82B90259-6531-D583-613A-8417A78CF81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50783" y="664710"/>
            <a:ext cx="3920900" cy="1388875"/>
          </a:xfrm>
          <a:prstGeom prst="rect">
            <a:avLst/>
          </a:prstGeom>
        </p:spPr>
      </p:pic>
      <p:pic>
        <p:nvPicPr>
          <p:cNvPr id="21" name="Picture 20" descr="A close-up of a logo&#10;&#10;Description automatically generated">
            <a:extLst>
              <a:ext uri="{FF2B5EF4-FFF2-40B4-BE49-F238E27FC236}">
                <a16:creationId xmlns:a16="http://schemas.microsoft.com/office/drawing/2014/main" id="{692CA74D-CE64-1635-0B89-366E3C4369E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4370" y="4735965"/>
            <a:ext cx="3133725" cy="1457325"/>
          </a:xfrm>
          <a:prstGeom prst="rect">
            <a:avLst/>
          </a:prstGeom>
        </p:spPr>
      </p:pic>
      <p:pic>
        <p:nvPicPr>
          <p:cNvPr id="24" name="Picture 23" descr="A black and pink logo&#10;&#10;Description automatically generated">
            <a:extLst>
              <a:ext uri="{FF2B5EF4-FFF2-40B4-BE49-F238E27FC236}">
                <a16:creationId xmlns:a16="http://schemas.microsoft.com/office/drawing/2014/main" id="{D9F0DAB5-6A45-30F5-4F0D-2371723123D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0783" y="2708629"/>
            <a:ext cx="4307845" cy="1654503"/>
          </a:xfrm>
          <a:prstGeom prst="rect">
            <a:avLst/>
          </a:prstGeom>
        </p:spPr>
      </p:pic>
      <p:pic>
        <p:nvPicPr>
          <p:cNvPr id="28" name="Picture 27" descr="A green text on a black background&#10;&#10;Description automatically generated">
            <a:extLst>
              <a:ext uri="{FF2B5EF4-FFF2-40B4-BE49-F238E27FC236}">
                <a16:creationId xmlns:a16="http://schemas.microsoft.com/office/drawing/2014/main" id="{A7D3798F-1170-8394-7FE7-EFFDD1CDA163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4912" y="2918379"/>
            <a:ext cx="4150936" cy="1245983"/>
          </a:xfrm>
          <a:prstGeom prst="rect">
            <a:avLst/>
          </a:prstGeom>
        </p:spPr>
      </p:pic>
      <p:pic>
        <p:nvPicPr>
          <p:cNvPr id="30" name="Picture 29" descr="A logo with blue and green circles&#10;&#10;Description automatically generated">
            <a:extLst>
              <a:ext uri="{FF2B5EF4-FFF2-40B4-BE49-F238E27FC236}">
                <a16:creationId xmlns:a16="http://schemas.microsoft.com/office/drawing/2014/main" id="{3C5BB144-7524-9DCD-F4EC-4C39B2811B48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2184" y="477875"/>
            <a:ext cx="2727631" cy="1924879"/>
          </a:xfrm>
          <a:prstGeom prst="rect">
            <a:avLst/>
          </a:prstGeom>
        </p:spPr>
      </p:pic>
      <p:pic>
        <p:nvPicPr>
          <p:cNvPr id="31" name="Picture 30" descr="A red brush stroke on a black background&#10;&#10;Description automatically generated">
            <a:extLst>
              <a:ext uri="{FF2B5EF4-FFF2-40B4-BE49-F238E27FC236}">
                <a16:creationId xmlns:a16="http://schemas.microsoft.com/office/drawing/2014/main" id="{8D0B59DC-D855-4F85-CC25-B60D0A9A3857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8204" y="4641095"/>
            <a:ext cx="1764353" cy="1910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9745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DDE3F19-90C5-905D-8AAA-A1A5111E17A3}"/>
              </a:ext>
            </a:extLst>
          </p:cNvPr>
          <p:cNvSpPr txBox="1"/>
          <p:nvPr/>
        </p:nvSpPr>
        <p:spPr>
          <a:xfrm>
            <a:off x="2814637" y="2962274"/>
            <a:ext cx="656272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dirty="0">
                <a:solidFill>
                  <a:schemeClr val="bg1"/>
                </a:solidFill>
              </a:rPr>
              <a:t>State of the Market</a:t>
            </a:r>
          </a:p>
          <a:p>
            <a:pPr algn="ctr"/>
            <a:r>
              <a:rPr lang="en-GB" sz="4400" b="1" dirty="0">
                <a:solidFill>
                  <a:schemeClr val="bg1"/>
                </a:solidFill>
              </a:rPr>
              <a:t>(In 6 minutes)</a:t>
            </a:r>
          </a:p>
        </p:txBody>
      </p:sp>
    </p:spTree>
    <p:extLst>
      <p:ext uri="{BB962C8B-B14F-4D97-AF65-F5344CB8AC3E}">
        <p14:creationId xmlns:p14="http://schemas.microsoft.com/office/powerpoint/2010/main" val="9665659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>
            <a:extLst>
              <a:ext uri="{FF2B5EF4-FFF2-40B4-BE49-F238E27FC236}">
                <a16:creationId xmlns:a16="http://schemas.microsoft.com/office/drawing/2014/main" id="{A0FD0B46-9B73-F14A-837F-2BE8A0219906}"/>
              </a:ext>
            </a:extLst>
          </p:cNvPr>
          <p:cNvSpPr txBox="1"/>
          <p:nvPr/>
        </p:nvSpPr>
        <p:spPr>
          <a:xfrm>
            <a:off x="429490" y="390383"/>
            <a:ext cx="115811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b="1" dirty="0">
                <a:latin typeface="Roboto" panose="02000000000000000000" pitchFamily="2" charset="0"/>
                <a:ea typeface="Roboto" panose="02000000000000000000" pitchFamily="2" charset="0"/>
              </a:rPr>
              <a:t>Overall, the wider market is stabilising </a:t>
            </a: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D61338F2-AD74-3FF8-66F8-3BC99DCBBBB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17484618"/>
              </p:ext>
            </p:extLst>
          </p:nvPr>
        </p:nvGraphicFramePr>
        <p:xfrm>
          <a:off x="429490" y="1221381"/>
          <a:ext cx="11288028" cy="54150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364273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>
            <a:extLst>
              <a:ext uri="{FF2B5EF4-FFF2-40B4-BE49-F238E27FC236}">
                <a16:creationId xmlns:a16="http://schemas.microsoft.com/office/drawing/2014/main" id="{A0FD0B46-9B73-F14A-837F-2BE8A0219906}"/>
              </a:ext>
            </a:extLst>
          </p:cNvPr>
          <p:cNvSpPr txBox="1"/>
          <p:nvPr/>
        </p:nvSpPr>
        <p:spPr>
          <a:xfrm>
            <a:off x="429490" y="390383"/>
            <a:ext cx="115811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b="1" dirty="0">
                <a:latin typeface="Roboto" panose="02000000000000000000" pitchFamily="2" charset="0"/>
                <a:ea typeface="Roboto" panose="02000000000000000000" pitchFamily="2" charset="0"/>
              </a:rPr>
              <a:t>Trend is flat across key statements</a:t>
            </a:r>
          </a:p>
        </p:txBody>
      </p:sp>
      <p:graphicFrame>
        <p:nvGraphicFramePr>
          <p:cNvPr id="2" name="Table 5">
            <a:extLst>
              <a:ext uri="{FF2B5EF4-FFF2-40B4-BE49-F238E27FC236}">
                <a16:creationId xmlns:a16="http://schemas.microsoft.com/office/drawing/2014/main" id="{F595A304-6E77-AF51-C5AA-22C51D09AB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8361428"/>
              </p:ext>
            </p:extLst>
          </p:nvPr>
        </p:nvGraphicFramePr>
        <p:xfrm>
          <a:off x="11226342" y="1553547"/>
          <a:ext cx="497205" cy="398048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497205">
                  <a:extLst>
                    <a:ext uri="{9D8B030D-6E8A-4147-A177-3AD203B41FA5}">
                      <a16:colId xmlns:a16="http://schemas.microsoft.com/office/drawing/2014/main" val="706845293"/>
                    </a:ext>
                  </a:extLst>
                </a:gridCol>
              </a:tblGrid>
              <a:tr h="398048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accent1"/>
                          </a:solidFill>
                        </a:rPr>
                        <a:t>+1%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7265824"/>
                  </a:ext>
                </a:extLst>
              </a:tr>
              <a:tr h="398048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accent4"/>
                          </a:solidFill>
                        </a:rPr>
                        <a:t>-2%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1333848"/>
                  </a:ext>
                </a:extLst>
              </a:tr>
              <a:tr h="398048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accent4"/>
                          </a:solidFill>
                        </a:rPr>
                        <a:t>-1%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3709351"/>
                  </a:ext>
                </a:extLst>
              </a:tr>
              <a:tr h="39804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solidFill>
                            <a:schemeClr val="accent4"/>
                          </a:solidFill>
                        </a:rPr>
                        <a:t>-1%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1934473"/>
                  </a:ext>
                </a:extLst>
              </a:tr>
              <a:tr h="398048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rgbClr val="FFC000"/>
                          </a:solidFill>
                        </a:rPr>
                        <a:t>-1%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6164670"/>
                  </a:ext>
                </a:extLst>
              </a:tr>
              <a:tr h="398048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accent4"/>
                          </a:solidFill>
                        </a:rPr>
                        <a:t>-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1388468"/>
                  </a:ext>
                </a:extLst>
              </a:tr>
              <a:tr h="398048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accent4"/>
                          </a:solidFill>
                        </a:rPr>
                        <a:t>-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1885232"/>
                  </a:ext>
                </a:extLst>
              </a:tr>
              <a:tr h="398048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accent4"/>
                          </a:solidFill>
                        </a:rPr>
                        <a:t>-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9383090"/>
                  </a:ext>
                </a:extLst>
              </a:tr>
              <a:tr h="398048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rgbClr val="FFC000"/>
                          </a:solidFill>
                        </a:rPr>
                        <a:t>-1%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5665407"/>
                  </a:ext>
                </a:extLst>
              </a:tr>
              <a:tr h="398048"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accent3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0627883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C369D1B2-B409-EEBE-3534-B660F6C6A288}"/>
              </a:ext>
            </a:extLst>
          </p:cNvPr>
          <p:cNvSpPr txBox="1"/>
          <p:nvPr/>
        </p:nvSpPr>
        <p:spPr>
          <a:xfrm>
            <a:off x="3484358" y="6467617"/>
            <a:ext cx="839547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800" dirty="0">
                <a:latin typeface="Roboto" panose="02000000000000000000" pitchFamily="2" charset="0"/>
                <a:ea typeface="Roboto" panose="02000000000000000000" pitchFamily="2" charset="0"/>
              </a:rPr>
              <a:t>Q5. Has your attitude towards attending events in general changed at all since before the pandemic? n = 2,000</a:t>
            </a: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CD921AC7-40D3-40DE-B240-8B8C7166AEB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66513463"/>
              </p:ext>
            </p:extLst>
          </p:nvPr>
        </p:nvGraphicFramePr>
        <p:xfrm>
          <a:off x="429489" y="1221380"/>
          <a:ext cx="10796853" cy="44945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487916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>
            <a:extLst>
              <a:ext uri="{FF2B5EF4-FFF2-40B4-BE49-F238E27FC236}">
                <a16:creationId xmlns:a16="http://schemas.microsoft.com/office/drawing/2014/main" id="{A0FD0B46-9B73-F14A-837F-2BE8A0219906}"/>
              </a:ext>
            </a:extLst>
          </p:cNvPr>
          <p:cNvSpPr txBox="1"/>
          <p:nvPr/>
        </p:nvSpPr>
        <p:spPr>
          <a:xfrm>
            <a:off x="429490" y="390383"/>
            <a:ext cx="115811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b="1" dirty="0">
                <a:latin typeface="Roboto" panose="02000000000000000000" pitchFamily="2" charset="0"/>
                <a:ea typeface="Roboto" panose="02000000000000000000" pitchFamily="2" charset="0"/>
              </a:rPr>
              <a:t>It’s tougher among classical listeners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369D1B2-B409-EEBE-3534-B660F6C6A288}"/>
              </a:ext>
            </a:extLst>
          </p:cNvPr>
          <p:cNvSpPr txBox="1"/>
          <p:nvPr/>
        </p:nvSpPr>
        <p:spPr>
          <a:xfrm>
            <a:off x="3484358" y="6467617"/>
            <a:ext cx="839547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800" dirty="0">
                <a:latin typeface="Roboto" panose="02000000000000000000" pitchFamily="2" charset="0"/>
                <a:ea typeface="Roboto" panose="02000000000000000000" pitchFamily="2" charset="0"/>
              </a:rPr>
              <a:t>Q5. Has your attitude towards attending events in general changed at all since before the pandemic? n = 2,000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1268F9A5-432A-A5AF-01B4-678F637CDBD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21756534"/>
              </p:ext>
            </p:extLst>
          </p:nvPr>
        </p:nvGraphicFramePr>
        <p:xfrm>
          <a:off x="609599" y="1221380"/>
          <a:ext cx="10700657" cy="46895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901015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>
            <a:extLst>
              <a:ext uri="{FF2B5EF4-FFF2-40B4-BE49-F238E27FC236}">
                <a16:creationId xmlns:a16="http://schemas.microsoft.com/office/drawing/2014/main" id="{A0FD0B46-9B73-F14A-837F-2BE8A0219906}"/>
              </a:ext>
            </a:extLst>
          </p:cNvPr>
          <p:cNvSpPr txBox="1"/>
          <p:nvPr/>
        </p:nvSpPr>
        <p:spPr>
          <a:xfrm>
            <a:off x="429490" y="390383"/>
            <a:ext cx="115811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b="1" dirty="0">
                <a:latin typeface="Roboto" panose="02000000000000000000" pitchFamily="2" charset="0"/>
                <a:ea typeface="Roboto" panose="02000000000000000000" pitchFamily="2" charset="0"/>
              </a:rPr>
              <a:t>Covid concerns are easing overall </a:t>
            </a:r>
          </a:p>
        </p:txBody>
      </p:sp>
      <p:graphicFrame>
        <p:nvGraphicFramePr>
          <p:cNvPr id="3" name="Table 5">
            <a:extLst>
              <a:ext uri="{FF2B5EF4-FFF2-40B4-BE49-F238E27FC236}">
                <a16:creationId xmlns:a16="http://schemas.microsoft.com/office/drawing/2014/main" id="{00D87880-AFEE-2983-B4B0-C0317DD2F2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7778783"/>
              </p:ext>
            </p:extLst>
          </p:nvPr>
        </p:nvGraphicFramePr>
        <p:xfrm>
          <a:off x="11382624" y="1552575"/>
          <a:ext cx="497205" cy="419100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497205">
                  <a:extLst>
                    <a:ext uri="{9D8B030D-6E8A-4147-A177-3AD203B41FA5}">
                      <a16:colId xmlns:a16="http://schemas.microsoft.com/office/drawing/2014/main" val="706845293"/>
                    </a:ext>
                  </a:extLst>
                </a:gridCol>
              </a:tblGrid>
              <a:tr h="698500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accent4"/>
                          </a:solidFill>
                        </a:rPr>
                        <a:t>-1%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7265824"/>
                  </a:ext>
                </a:extLst>
              </a:tr>
              <a:tr h="698500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accent4"/>
                          </a:solidFill>
                        </a:rPr>
                        <a:t>-4%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1333848"/>
                  </a:ext>
                </a:extLst>
              </a:tr>
              <a:tr h="698500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accent4"/>
                          </a:solidFill>
                        </a:rPr>
                        <a:t>-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3709351"/>
                  </a:ext>
                </a:extLst>
              </a:tr>
              <a:tr h="698500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accent4"/>
                          </a:solidFill>
                        </a:rPr>
                        <a:t>-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1934473"/>
                  </a:ext>
                </a:extLst>
              </a:tr>
              <a:tr h="698500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accent3"/>
                          </a:solidFill>
                        </a:rPr>
                        <a:t>+1%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1388468"/>
                  </a:ext>
                </a:extLst>
              </a:tr>
              <a:tr h="698500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accent4"/>
                          </a:solidFill>
                        </a:rPr>
                        <a:t>-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9383090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B7F3D097-BE01-8E43-DC35-3B2A84B90A7A}"/>
              </a:ext>
            </a:extLst>
          </p:cNvPr>
          <p:cNvSpPr txBox="1"/>
          <p:nvPr/>
        </p:nvSpPr>
        <p:spPr>
          <a:xfrm>
            <a:off x="3484358" y="6539118"/>
            <a:ext cx="839547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800" dirty="0">
                <a:latin typeface="Roboto" panose="02000000000000000000" pitchFamily="2" charset="0"/>
                <a:ea typeface="Roboto" panose="02000000000000000000" pitchFamily="2" charset="0"/>
              </a:rPr>
              <a:t>Q4. Do you have any concerns at all about live music events taking place? Please select all that apply. n = 2,000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B65E42DE-AC56-4792-B1C1-2048753866E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33723853"/>
              </p:ext>
            </p:extLst>
          </p:nvPr>
        </p:nvGraphicFramePr>
        <p:xfrm>
          <a:off x="429490" y="1143000"/>
          <a:ext cx="10524260" cy="46963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193778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>
            <a:extLst>
              <a:ext uri="{FF2B5EF4-FFF2-40B4-BE49-F238E27FC236}">
                <a16:creationId xmlns:a16="http://schemas.microsoft.com/office/drawing/2014/main" id="{A0FD0B46-9B73-F14A-837F-2BE8A0219906}"/>
              </a:ext>
            </a:extLst>
          </p:cNvPr>
          <p:cNvSpPr txBox="1"/>
          <p:nvPr/>
        </p:nvSpPr>
        <p:spPr>
          <a:xfrm>
            <a:off x="429490" y="390383"/>
            <a:ext cx="115811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b="1" dirty="0">
                <a:latin typeface="Roboto" panose="02000000000000000000" pitchFamily="2" charset="0"/>
                <a:ea typeface="Roboto" panose="02000000000000000000" pitchFamily="2" charset="0"/>
              </a:rPr>
              <a:t>Covid concerns are easing overall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7F3D097-BE01-8E43-DC35-3B2A84B90A7A}"/>
              </a:ext>
            </a:extLst>
          </p:cNvPr>
          <p:cNvSpPr txBox="1"/>
          <p:nvPr/>
        </p:nvSpPr>
        <p:spPr>
          <a:xfrm>
            <a:off x="3484358" y="6539118"/>
            <a:ext cx="839547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800" dirty="0">
                <a:latin typeface="Roboto" panose="02000000000000000000" pitchFamily="2" charset="0"/>
                <a:ea typeface="Roboto" panose="02000000000000000000" pitchFamily="2" charset="0"/>
              </a:rPr>
              <a:t>Q4. Do you have any concerns at all about live music events taking place? Please select all that apply. n = 2,000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9BE5F063-681F-5688-74E9-8E02726A8B1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55014092"/>
              </p:ext>
            </p:extLst>
          </p:nvPr>
        </p:nvGraphicFramePr>
        <p:xfrm>
          <a:off x="429489" y="1221379"/>
          <a:ext cx="10728367" cy="49943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33849307"/>
      </p:ext>
    </p:extLst>
  </p:cSld>
  <p:clrMapOvr>
    <a:masterClrMapping/>
  </p:clrMapOvr>
</p:sld>
</file>

<file path=ppt/theme/theme1.xml><?xml version="1.0" encoding="utf-8"?>
<a:theme xmlns:a="http://schemas.openxmlformats.org/drawingml/2006/main" name="PPT_WS_Master_Template_200915">
  <a:themeElements>
    <a:clrScheme name="LIVE">
      <a:dk1>
        <a:srgbClr val="4B4B4B"/>
      </a:dk1>
      <a:lt1>
        <a:srgbClr val="FFFFFF"/>
      </a:lt1>
      <a:dk2>
        <a:srgbClr val="D9D9D9"/>
      </a:dk2>
      <a:lt2>
        <a:srgbClr val="4B4B4B"/>
      </a:lt2>
      <a:accent1>
        <a:srgbClr val="FF3232"/>
      </a:accent1>
      <a:accent2>
        <a:srgbClr val="282864"/>
      </a:accent2>
      <a:accent3>
        <a:srgbClr val="FFAE00"/>
      </a:accent3>
      <a:accent4>
        <a:srgbClr val="00AA64"/>
      </a:accent4>
      <a:accent5>
        <a:srgbClr val="00A096"/>
      </a:accent5>
      <a:accent6>
        <a:srgbClr val="99ECC6"/>
      </a:accent6>
      <a:hlink>
        <a:srgbClr val="5E19FF"/>
      </a:hlink>
      <a:folHlink>
        <a:srgbClr val="FF127A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T_WS_Master_Template_200915" id="{E12F13A3-819D-4A04-BD6F-8A3519CE4F04}" vid="{972C99BE-7C1A-4477-A959-68D15950DC19}"/>
    </a:ext>
  </a:extLst>
</a:theme>
</file>

<file path=ppt/theme/theme2.xml><?xml version="1.0" encoding="utf-8"?>
<a:theme xmlns:a="http://schemas.openxmlformats.org/drawingml/2006/main" name="Custom Design">
  <a:themeElements>
    <a:clrScheme name="LIVE">
      <a:dk1>
        <a:srgbClr val="4B4B4B"/>
      </a:dk1>
      <a:lt1>
        <a:srgbClr val="FFFFFF"/>
      </a:lt1>
      <a:dk2>
        <a:srgbClr val="D9D9D9"/>
      </a:dk2>
      <a:lt2>
        <a:srgbClr val="4B4B4B"/>
      </a:lt2>
      <a:accent1>
        <a:srgbClr val="FF3232"/>
      </a:accent1>
      <a:accent2>
        <a:srgbClr val="282864"/>
      </a:accent2>
      <a:accent3>
        <a:srgbClr val="FFAE00"/>
      </a:accent3>
      <a:accent4>
        <a:srgbClr val="00AA64"/>
      </a:accent4>
      <a:accent5>
        <a:srgbClr val="00A096"/>
      </a:accent5>
      <a:accent6>
        <a:srgbClr val="99ECC6"/>
      </a:accent6>
      <a:hlink>
        <a:srgbClr val="5E19FF"/>
      </a:hlink>
      <a:folHlink>
        <a:srgbClr val="FF127A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B7B9783F16A1345B423FF307C94A636" ma:contentTypeVersion="18" ma:contentTypeDescription="Create a new document." ma:contentTypeScope="" ma:versionID="09347cf9fb3d8bfac7b1fddd80e1a8b0">
  <xsd:schema xmlns:xsd="http://www.w3.org/2001/XMLSchema" xmlns:xs="http://www.w3.org/2001/XMLSchema" xmlns:p="http://schemas.microsoft.com/office/2006/metadata/properties" xmlns:ns2="3331f0b5-065f-4d19-b2cb-a4ec05f73739" xmlns:ns3="72da8360-be32-4ce8-8a8c-b1c935396eb4" targetNamespace="http://schemas.microsoft.com/office/2006/metadata/properties" ma:root="true" ma:fieldsID="cf95dd5bd21c9cc8995218d56847bc9b" ns2:_="" ns3:_="">
    <xsd:import namespace="3331f0b5-065f-4d19-b2cb-a4ec05f73739"/>
    <xsd:import namespace="72da8360-be32-4ce8-8a8c-b1c935396eb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331f0b5-065f-4d19-b2cb-a4ec05f7373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fd4bed4e-aa13-4ff6-99a1-91ce07783e8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da8360-be32-4ce8-8a8c-b1c935396eb4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8b048428-bbc3-429a-b8bf-9775ca1a04b0}" ma:internalName="TaxCatchAll" ma:showField="CatchAllData" ma:web="72da8360-be32-4ce8-8a8c-b1c935396eb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2da8360-be32-4ce8-8a8c-b1c935396eb4" xsi:nil="true"/>
    <lcf76f155ced4ddcb4097134ff3c332f xmlns="3331f0b5-065f-4d19-b2cb-a4ec05f7373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9BBF6F99-B54D-47A2-B5A9-1292DE0706DE}"/>
</file>

<file path=customXml/itemProps2.xml><?xml version="1.0" encoding="utf-8"?>
<ds:datastoreItem xmlns:ds="http://schemas.openxmlformats.org/officeDocument/2006/customXml" ds:itemID="{F6DA5030-ACDE-438E-ACB0-235BEB85D4D6}"/>
</file>

<file path=customXml/itemProps3.xml><?xml version="1.0" encoding="utf-8"?>
<ds:datastoreItem xmlns:ds="http://schemas.openxmlformats.org/officeDocument/2006/customXml" ds:itemID="{EEB6E25C-42EE-4074-9F0A-B3C72793A565}"/>
</file>

<file path=docProps/app.xml><?xml version="1.0" encoding="utf-8"?>
<Properties xmlns="http://schemas.openxmlformats.org/officeDocument/2006/extended-properties" xmlns:vt="http://schemas.openxmlformats.org/officeDocument/2006/docPropsVTypes">
  <Template>PPT_WS_Master_Template_200915</Template>
  <TotalTime>16685</TotalTime>
  <Words>538</Words>
  <Application>Microsoft Office PowerPoint</Application>
  <PresentationFormat>Widescreen</PresentationFormat>
  <Paragraphs>75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Roboto</vt:lpstr>
      <vt:lpstr>Segoe UI</vt:lpstr>
      <vt:lpstr>PPT_WS_Master_Template_200915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Brand Update 2021</dc:title>
  <dc:creator>Holly Purchase</dc:creator>
  <cp:lastModifiedBy>Chris Carey</cp:lastModifiedBy>
  <cp:revision>138</cp:revision>
  <cp:lastPrinted>2022-11-30T13:45:42Z</cp:lastPrinted>
  <dcterms:created xsi:type="dcterms:W3CDTF">2021-01-08T16:27:28Z</dcterms:created>
  <dcterms:modified xsi:type="dcterms:W3CDTF">2024-01-24T19:17:01Z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0x0101007B7B9783F16A1345B423FF307C94A636</vt:lpwstr>
  </property>
</Properties>
</file>