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5"/>
  </p:notesMasterIdLst>
  <p:sldIdLst>
    <p:sldId id="263" r:id="rId3"/>
    <p:sldId id="359" r:id="rId4"/>
    <p:sldId id="360" r:id="rId5"/>
    <p:sldId id="374" r:id="rId6"/>
    <p:sldId id="353" r:id="rId7"/>
    <p:sldId id="361" r:id="rId8"/>
    <p:sldId id="379" r:id="rId9"/>
    <p:sldId id="375" r:id="rId10"/>
    <p:sldId id="362" r:id="rId11"/>
    <p:sldId id="364" r:id="rId12"/>
    <p:sldId id="350" r:id="rId13"/>
    <p:sldId id="378" r:id="rId1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orient="horz" pos="340">
          <p15:clr>
            <a:srgbClr val="747775"/>
          </p15:clr>
        </p15:guide>
        <p15:guide id="3" pos="1920">
          <p15:clr>
            <a:srgbClr val="747775"/>
          </p15:clr>
        </p15:guide>
        <p15:guide id="4" pos="3855">
          <p15:clr>
            <a:srgbClr val="747775"/>
          </p15:clr>
        </p15:guide>
        <p15:guide id="5" orient="horz" pos="227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7" roundtripDataSignature="AMtx7mhsdXyLknUI+iyWO5qvUDdKIjlYZ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80280B-6E7A-6C6A-0FDD-4556D2D9A4C6}" name="Flo" initials="F" userId="S::flo.carr@indigo-ltd.com::c545a93c-92af-4298-adef-12825bbc50e4" providerId="AD"/>
  <p188:author id="{BB9E0F2F-8E2B-1955-6E6B-A0238CE075F2}" name="Anastasia Starikova" initials="AS" userId="S::Anastasia.starikova@indigo-ltd.com::a44d346e-3187-4489-833b-62324be61d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DBB"/>
    <a:srgbClr val="FFFFFF"/>
    <a:srgbClr val="FF645E"/>
    <a:srgbClr val="639F97"/>
    <a:srgbClr val="CE322C"/>
    <a:srgbClr val="759A79"/>
    <a:srgbClr val="B0D6B4"/>
    <a:srgbClr val="DEEEE0"/>
    <a:srgbClr val="000000"/>
    <a:srgbClr val="FB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3" autoAdjust="0"/>
    <p:restoredTop sz="94379" autoAdjust="0"/>
  </p:normalViewPr>
  <p:slideViewPr>
    <p:cSldViewPr snapToGrid="0">
      <p:cViewPr varScale="1">
        <p:scale>
          <a:sx n="103" d="100"/>
          <a:sy n="103" d="100"/>
        </p:scale>
        <p:origin x="614" y="67"/>
      </p:cViewPr>
      <p:guideLst>
        <p:guide orient="horz" pos="1620"/>
        <p:guide orient="horz" pos="340"/>
        <p:guide pos="1920"/>
        <p:guide pos="3855"/>
        <p:guide orient="horz"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93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92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87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90" Type="http://schemas.openxmlformats.org/officeDocument/2006/relationships/theme" Target="theme/theme1.xml"/><Relationship Id="rId95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9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br>
              <a:rPr lang="en-GB" dirty="0"/>
            </a:br>
            <a:endParaRPr dirty="0"/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489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GB" b="0" dirty="0">
              <a:effectLst/>
            </a:endParaRPr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971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GB" b="0" dirty="0">
              <a:effectLst/>
            </a:endParaRPr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189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GB" b="0" dirty="0">
              <a:effectLst/>
            </a:endParaRPr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795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br>
              <a:rPr lang="en-GB" dirty="0"/>
            </a:br>
            <a:endParaRPr dirty="0"/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450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br>
              <a:rPr lang="en-GB" dirty="0"/>
            </a:br>
            <a:endParaRPr dirty="0"/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6254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br>
              <a:rPr lang="en-GB" dirty="0"/>
            </a:br>
            <a:endParaRPr dirty="0"/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171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GB" b="0" dirty="0">
              <a:effectLst/>
            </a:endParaRPr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8802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>
              <a:effectLst/>
            </a:endParaRPr>
          </a:p>
        </p:txBody>
      </p:sp>
      <p:sp>
        <p:nvSpPr>
          <p:cNvPr id="911" name="Google Shape;911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61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0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0"/>
          <p:cNvSpPr txBox="1">
            <a:spLocks noGrp="1"/>
          </p:cNvSpPr>
          <p:nvPr>
            <p:ph type="subTitle" idx="1"/>
          </p:nvPr>
        </p:nvSpPr>
        <p:spPr>
          <a:xfrm>
            <a:off x="720000" y="540000"/>
            <a:ext cx="7704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0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54">
          <p15:clr>
            <a:srgbClr val="E46962"/>
          </p15:clr>
        </p15:guide>
        <p15:guide id="4" pos="227">
          <p15:clr>
            <a:srgbClr val="E46962"/>
          </p15:clr>
        </p15:guide>
        <p15:guide id="5" pos="5533">
          <p15:clr>
            <a:srgbClr val="E46962"/>
          </p15:clr>
        </p15:guide>
        <p15:guide id="6" pos="5306">
          <p15:clr>
            <a:srgbClr val="E46962"/>
          </p15:clr>
        </p15:guide>
        <p15:guide id="7" orient="horz" pos="34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rgbClr val="FCF9E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3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3"/>
          <p:cNvSpPr txBox="1"/>
          <p:nvPr/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 Green 2023  |  </a:t>
            </a:r>
            <a:fld id="{00000000-1234-1234-1234-123412341234}" type="slidenum"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73"/>
          <p:cNvSpPr txBox="1">
            <a:spLocks noGrp="1"/>
          </p:cNvSpPr>
          <p:nvPr>
            <p:ph type="body" idx="1"/>
          </p:nvPr>
        </p:nvSpPr>
        <p:spPr>
          <a:xfrm>
            <a:off x="720000" y="2002098"/>
            <a:ext cx="3060000" cy="94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73"/>
          <p:cNvSpPr txBox="1">
            <a:spLocks noGrp="1"/>
          </p:cNvSpPr>
          <p:nvPr>
            <p:ph type="subTitle" idx="2"/>
          </p:nvPr>
        </p:nvSpPr>
        <p:spPr>
          <a:xfrm>
            <a:off x="720000" y="621573"/>
            <a:ext cx="3060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 b="0"/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64" name="Google Shape;64;p73"/>
          <p:cNvSpPr txBox="1">
            <a:spLocks noGrp="1"/>
          </p:cNvSpPr>
          <p:nvPr>
            <p:ph type="title"/>
          </p:nvPr>
        </p:nvSpPr>
        <p:spPr>
          <a:xfrm>
            <a:off x="720000" y="909198"/>
            <a:ext cx="3060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3"/>
          <p:cNvSpPr>
            <a:spLocks noGrp="1"/>
          </p:cNvSpPr>
          <p:nvPr>
            <p:ph type="pic" idx="3"/>
          </p:nvPr>
        </p:nvSpPr>
        <p:spPr>
          <a:xfrm>
            <a:off x="720001" y="3153335"/>
            <a:ext cx="1317228" cy="1168467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6" name="Google Shape;66;p73"/>
          <p:cNvCxnSpPr/>
          <p:nvPr/>
        </p:nvCxnSpPr>
        <p:spPr>
          <a:xfrm>
            <a:off x="4328458" y="600702"/>
            <a:ext cx="0" cy="37211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3319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73"/>
          <p:cNvSpPr txBox="1">
            <a:spLocks noGrp="1"/>
          </p:cNvSpPr>
          <p:nvPr>
            <p:ph type="body" idx="4"/>
          </p:nvPr>
        </p:nvSpPr>
        <p:spPr>
          <a:xfrm>
            <a:off x="4823100" y="1008002"/>
            <a:ext cx="36009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000"/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68" name="Google Shape;68;p73"/>
          <p:cNvSpPr txBox="1">
            <a:spLocks noGrp="1"/>
          </p:cNvSpPr>
          <p:nvPr>
            <p:ph type="body" idx="5"/>
          </p:nvPr>
        </p:nvSpPr>
        <p:spPr>
          <a:xfrm>
            <a:off x="4822267" y="599797"/>
            <a:ext cx="3060000" cy="39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92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solidFill>
          <a:srgbClr val="FCF9E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3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3"/>
          <p:cNvSpPr txBox="1"/>
          <p:nvPr/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 Green 2023  |  </a:t>
            </a:r>
            <a:fld id="{00000000-1234-1234-1234-123412341234}" type="slidenum"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3"/>
          <p:cNvSpPr txBox="1">
            <a:spLocks noGrp="1"/>
          </p:cNvSpPr>
          <p:nvPr>
            <p:ph type="body" idx="1"/>
          </p:nvPr>
        </p:nvSpPr>
        <p:spPr>
          <a:xfrm>
            <a:off x="720000" y="2002098"/>
            <a:ext cx="3060000" cy="94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83"/>
          <p:cNvSpPr txBox="1">
            <a:spLocks noGrp="1"/>
          </p:cNvSpPr>
          <p:nvPr>
            <p:ph type="subTitle" idx="2"/>
          </p:nvPr>
        </p:nvSpPr>
        <p:spPr>
          <a:xfrm>
            <a:off x="720000" y="621573"/>
            <a:ext cx="3060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 b="0"/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75" name="Google Shape;75;p83"/>
          <p:cNvSpPr txBox="1">
            <a:spLocks noGrp="1"/>
          </p:cNvSpPr>
          <p:nvPr>
            <p:ph type="title"/>
          </p:nvPr>
        </p:nvSpPr>
        <p:spPr>
          <a:xfrm>
            <a:off x="720000" y="909198"/>
            <a:ext cx="3060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3"/>
          <p:cNvSpPr>
            <a:spLocks noGrp="1"/>
          </p:cNvSpPr>
          <p:nvPr>
            <p:ph type="pic" idx="3"/>
          </p:nvPr>
        </p:nvSpPr>
        <p:spPr>
          <a:xfrm>
            <a:off x="720001" y="3153335"/>
            <a:ext cx="1317228" cy="1168467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7" name="Google Shape;77;p83"/>
          <p:cNvCxnSpPr/>
          <p:nvPr/>
        </p:nvCxnSpPr>
        <p:spPr>
          <a:xfrm>
            <a:off x="4328458" y="600702"/>
            <a:ext cx="0" cy="37211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3319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83"/>
          <p:cNvSpPr txBox="1">
            <a:spLocks noGrp="1"/>
          </p:cNvSpPr>
          <p:nvPr>
            <p:ph type="body" idx="4"/>
          </p:nvPr>
        </p:nvSpPr>
        <p:spPr>
          <a:xfrm>
            <a:off x="4823100" y="1008002"/>
            <a:ext cx="36009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000"/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79" name="Google Shape;79;p83"/>
          <p:cNvSpPr txBox="1">
            <a:spLocks noGrp="1"/>
          </p:cNvSpPr>
          <p:nvPr>
            <p:ph type="body" idx="5"/>
          </p:nvPr>
        </p:nvSpPr>
        <p:spPr>
          <a:xfrm>
            <a:off x="4822267" y="599797"/>
            <a:ext cx="3060000" cy="39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40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4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74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title"/>
          </p:nvPr>
        </p:nvSpPr>
        <p:spPr>
          <a:xfrm>
            <a:off x="720000" y="1231925"/>
            <a:ext cx="3060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4"/>
          <p:cNvSpPr txBox="1">
            <a:spLocks noGrp="1"/>
          </p:cNvSpPr>
          <p:nvPr>
            <p:ph type="body" idx="1"/>
          </p:nvPr>
        </p:nvSpPr>
        <p:spPr>
          <a:xfrm>
            <a:off x="720000" y="2324825"/>
            <a:ext cx="3060000" cy="1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5" name="Google Shape;85;p74"/>
          <p:cNvSpPr txBox="1">
            <a:spLocks noGrp="1"/>
          </p:cNvSpPr>
          <p:nvPr>
            <p:ph type="body" idx="2"/>
          </p:nvPr>
        </p:nvSpPr>
        <p:spPr>
          <a:xfrm>
            <a:off x="4500000" y="1231925"/>
            <a:ext cx="3924000" cy="24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86" name="Google Shape;86;p74"/>
          <p:cNvSpPr txBox="1">
            <a:spLocks noGrp="1"/>
          </p:cNvSpPr>
          <p:nvPr>
            <p:ph type="subTitle" idx="3"/>
          </p:nvPr>
        </p:nvSpPr>
        <p:spPr>
          <a:xfrm>
            <a:off x="720000" y="944300"/>
            <a:ext cx="3060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pic>
        <p:nvPicPr>
          <p:cNvPr id="87" name="Google Shape;87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22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  <p15:guide id="2" pos="5306">
          <p15:clr>
            <a:srgbClr val="E46962"/>
          </p15:clr>
        </p15:guide>
        <p15:guide id="3" orient="horz" pos="227">
          <p15:clr>
            <a:srgbClr val="E46962"/>
          </p15:clr>
        </p15:guide>
        <p15:guide id="4" orient="horz" pos="3005">
          <p15:clr>
            <a:srgbClr val="E46962"/>
          </p15:clr>
        </p15:guide>
        <p15:guide id="5" pos="2835">
          <p15:clr>
            <a:srgbClr val="E46962"/>
          </p15:clr>
        </p15:guide>
        <p15:guide id="6" pos="2381">
          <p15:clr>
            <a:srgbClr val="E46962"/>
          </p15:clr>
        </p15:guide>
        <p15:guide id="7" pos="3288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fographics">
  <p:cSld name="infographic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5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15265D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9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75"/>
          <p:cNvSpPr txBox="1">
            <a:spLocks noGrp="1"/>
          </p:cNvSpPr>
          <p:nvPr>
            <p:ph type="body" idx="1"/>
          </p:nvPr>
        </p:nvSpPr>
        <p:spPr>
          <a:xfrm>
            <a:off x="3896693" y="789386"/>
            <a:ext cx="4952032" cy="381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4325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9719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sz="1050">
                <a:solidFill>
                  <a:schemeClr val="lt1"/>
                </a:solidFill>
              </a:defRPr>
            </a:lvl4pPr>
            <a:lvl5pPr marL="2286000" lvl="4" indent="-286385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10"/>
              <a:buFont typeface="Arial"/>
              <a:buChar char="•"/>
              <a:defRPr sz="1050">
                <a:solidFill>
                  <a:schemeClr val="lt1"/>
                </a:solidFill>
              </a:defRPr>
            </a:lvl5pPr>
            <a:lvl6pPr marL="2743200" lvl="5" indent="-302895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SzPts val="1170"/>
              <a:buChar char="●"/>
              <a:defRPr/>
            </a:lvl6pPr>
            <a:lvl7pPr marL="3200400" lvl="6" indent="-302895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SzPts val="1170"/>
              <a:buChar char="●"/>
              <a:defRPr/>
            </a:lvl7pPr>
            <a:lvl8pPr marL="3657600" lvl="7" indent="-302895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SzPts val="1170"/>
              <a:buChar char="●"/>
              <a:defRPr/>
            </a:lvl8pPr>
            <a:lvl9pPr marL="4114800" lvl="8" indent="-302895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SzPts val="1170"/>
              <a:buChar char="●"/>
              <a:defRPr/>
            </a:lvl9pPr>
          </a:lstStyle>
          <a:p>
            <a:endParaRPr/>
          </a:p>
        </p:txBody>
      </p:sp>
      <p:sp>
        <p:nvSpPr>
          <p:cNvPr id="91" name="Google Shape;91;p75"/>
          <p:cNvSpPr txBox="1">
            <a:spLocks noGrp="1"/>
          </p:cNvSpPr>
          <p:nvPr>
            <p:ph type="title"/>
          </p:nvPr>
        </p:nvSpPr>
        <p:spPr>
          <a:xfrm>
            <a:off x="250827" y="789385"/>
            <a:ext cx="3080571" cy="381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2" name="Google Shape;92;p75"/>
          <p:cNvCxnSpPr/>
          <p:nvPr/>
        </p:nvCxnSpPr>
        <p:spPr>
          <a:xfrm>
            <a:off x="3619500" y="1181100"/>
            <a:ext cx="0" cy="2790825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75"/>
          <p:cNvSpPr txBox="1"/>
          <p:nvPr/>
        </p:nvSpPr>
        <p:spPr>
          <a:xfrm>
            <a:off x="8534401" y="4837908"/>
            <a:ext cx="558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fld id="{00000000-1234-1234-1234-123412341234}" type="slidenum">
              <a:rPr lang="en-GB" sz="825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25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4" name="Google Shape;94;p75"/>
          <p:cNvGrpSpPr/>
          <p:nvPr/>
        </p:nvGrpSpPr>
        <p:grpSpPr>
          <a:xfrm>
            <a:off x="34158" y="4682199"/>
            <a:ext cx="4233043" cy="489970"/>
            <a:chOff x="2629610" y="6234929"/>
            <a:chExt cx="5644057" cy="653293"/>
          </a:xfrm>
        </p:grpSpPr>
        <p:pic>
          <p:nvPicPr>
            <p:cNvPr id="95" name="Google Shape;95;p7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337436" y="6498557"/>
              <a:ext cx="1663131" cy="170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75" descr="Text,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2224" y="6487875"/>
              <a:ext cx="1131443" cy="203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75" descr="A picture containing drawing, ligh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56749" y="6456952"/>
              <a:ext cx="839030" cy="254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7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29610" y="6234929"/>
              <a:ext cx="1812253" cy="6532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75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15265D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9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49015" y="115184"/>
            <a:ext cx="1244159" cy="616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75"/>
          <p:cNvCxnSpPr/>
          <p:nvPr/>
        </p:nvCxnSpPr>
        <p:spPr>
          <a:xfrm>
            <a:off x="3619500" y="1181100"/>
            <a:ext cx="0" cy="2790825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75"/>
          <p:cNvSpPr txBox="1"/>
          <p:nvPr/>
        </p:nvSpPr>
        <p:spPr>
          <a:xfrm>
            <a:off x="8534401" y="4837908"/>
            <a:ext cx="558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fld id="{00000000-1234-1234-1234-123412341234}" type="slidenum">
              <a:rPr lang="en-GB" sz="825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25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3" name="Google Shape;103;p75"/>
          <p:cNvGrpSpPr/>
          <p:nvPr/>
        </p:nvGrpSpPr>
        <p:grpSpPr>
          <a:xfrm>
            <a:off x="34158" y="4682199"/>
            <a:ext cx="4233043" cy="489970"/>
            <a:chOff x="2629610" y="6234929"/>
            <a:chExt cx="5644057" cy="653293"/>
          </a:xfrm>
        </p:grpSpPr>
        <p:pic>
          <p:nvPicPr>
            <p:cNvPr id="104" name="Google Shape;104;p7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337436" y="6498557"/>
              <a:ext cx="1663131" cy="170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75" descr="Text,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2224" y="6487875"/>
              <a:ext cx="1131443" cy="203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75" descr="A picture containing drawing, ligh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56749" y="6456952"/>
              <a:ext cx="839030" cy="254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7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29610" y="6234929"/>
              <a:ext cx="1812253" cy="6532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75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331975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9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9" name="Google Shape;109;p75"/>
          <p:cNvCxnSpPr/>
          <p:nvPr/>
        </p:nvCxnSpPr>
        <p:spPr>
          <a:xfrm>
            <a:off x="3619500" y="1181100"/>
            <a:ext cx="0" cy="2790825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75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5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5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6"/>
          <p:cNvSpPr/>
          <p:nvPr/>
        </p:nvSpPr>
        <p:spPr>
          <a:xfrm>
            <a:off x="-28225" y="0"/>
            <a:ext cx="9179100" cy="478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6"/>
          <p:cNvSpPr txBox="1"/>
          <p:nvPr/>
        </p:nvSpPr>
        <p:spPr>
          <a:xfrm>
            <a:off x="720000" y="2009038"/>
            <a:ext cx="30600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 Green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6"/>
          <p:cNvSpPr txBox="1">
            <a:spLocks noGrp="1"/>
          </p:cNvSpPr>
          <p:nvPr>
            <p:ph type="body" idx="1"/>
          </p:nvPr>
        </p:nvSpPr>
        <p:spPr>
          <a:xfrm>
            <a:off x="720000" y="2529653"/>
            <a:ext cx="30138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76"/>
          <p:cNvSpPr txBox="1"/>
          <p:nvPr/>
        </p:nvSpPr>
        <p:spPr>
          <a:xfrm>
            <a:off x="5940000" y="944300"/>
            <a:ext cx="21225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</a:t>
            </a:r>
            <a:b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10% - under 35 </a:t>
            </a:r>
            <a:b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31% - 35 to 54 </a:t>
            </a:r>
            <a:b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58% - 55 or over</a:t>
            </a:r>
            <a:endParaRPr sz="85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0000" y="944300"/>
            <a:ext cx="376800" cy="3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00" y="3729200"/>
            <a:ext cx="376800" cy="3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000" y="1907750"/>
            <a:ext cx="376800" cy="3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0000" y="3019388"/>
            <a:ext cx="376800" cy="3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6"/>
          <p:cNvSpPr txBox="1"/>
          <p:nvPr/>
        </p:nvSpPr>
        <p:spPr>
          <a:xfrm>
            <a:off x="5940000" y="1907750"/>
            <a:ext cx="21225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Gender</a:t>
            </a:r>
            <a:b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64% female</a:t>
            </a:r>
            <a:b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33% male</a:t>
            </a:r>
            <a:b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1% non-binary </a:t>
            </a:r>
            <a:b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1% other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76"/>
          <p:cNvSpPr txBox="1"/>
          <p:nvPr/>
        </p:nvSpPr>
        <p:spPr>
          <a:xfrm>
            <a:off x="5940000" y="3019388"/>
            <a:ext cx="21225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Frequency</a:t>
            </a:r>
            <a:b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49% at least once a month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76"/>
          <p:cNvSpPr txBox="1"/>
          <p:nvPr/>
        </p:nvSpPr>
        <p:spPr>
          <a:xfrm>
            <a:off x="5940000" y="3729200"/>
            <a:ext cx="21225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Primary artform interest</a:t>
            </a:r>
            <a:b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Wide range of artforms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6" name="Google Shape;126;p76"/>
          <p:cNvCxnSpPr/>
          <p:nvPr/>
        </p:nvCxnSpPr>
        <p:spPr>
          <a:xfrm>
            <a:off x="4529400" y="917923"/>
            <a:ext cx="0" cy="3267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76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6"/>
          <p:cNvSpPr txBox="1"/>
          <p:nvPr/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 Green 2023  |  </a:t>
            </a:r>
            <a:fld id="{00000000-1234-1234-1234-123412341234}" type="slidenum"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19955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solidFill>
          <a:srgbClr val="FFDEDD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7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7"/>
          <p:cNvSpPr txBox="1"/>
          <p:nvPr/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 Green 2023  |  </a:t>
            </a:r>
            <a:fld id="{00000000-1234-1234-1234-123412341234}" type="slidenum"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77"/>
          <p:cNvSpPr txBox="1">
            <a:spLocks noGrp="1"/>
          </p:cNvSpPr>
          <p:nvPr>
            <p:ph type="body" idx="1"/>
          </p:nvPr>
        </p:nvSpPr>
        <p:spPr>
          <a:xfrm>
            <a:off x="720000" y="2002098"/>
            <a:ext cx="3060000" cy="94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5" name="Google Shape;135;p77"/>
          <p:cNvSpPr txBox="1">
            <a:spLocks noGrp="1"/>
          </p:cNvSpPr>
          <p:nvPr>
            <p:ph type="subTitle" idx="2"/>
          </p:nvPr>
        </p:nvSpPr>
        <p:spPr>
          <a:xfrm>
            <a:off x="720000" y="621573"/>
            <a:ext cx="3060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 b="0"/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136" name="Google Shape;136;p77"/>
          <p:cNvSpPr txBox="1">
            <a:spLocks noGrp="1"/>
          </p:cNvSpPr>
          <p:nvPr>
            <p:ph type="title"/>
          </p:nvPr>
        </p:nvSpPr>
        <p:spPr>
          <a:xfrm>
            <a:off x="720000" y="909198"/>
            <a:ext cx="3060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7"/>
          <p:cNvSpPr>
            <a:spLocks noGrp="1"/>
          </p:cNvSpPr>
          <p:nvPr>
            <p:ph type="pic" idx="3"/>
          </p:nvPr>
        </p:nvSpPr>
        <p:spPr>
          <a:xfrm>
            <a:off x="720001" y="3153335"/>
            <a:ext cx="1317228" cy="1168467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8" name="Google Shape;138;p77"/>
          <p:cNvCxnSpPr/>
          <p:nvPr/>
        </p:nvCxnSpPr>
        <p:spPr>
          <a:xfrm>
            <a:off x="4328458" y="600702"/>
            <a:ext cx="0" cy="37211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3319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77"/>
          <p:cNvSpPr txBox="1">
            <a:spLocks noGrp="1"/>
          </p:cNvSpPr>
          <p:nvPr>
            <p:ph type="body" idx="4"/>
          </p:nvPr>
        </p:nvSpPr>
        <p:spPr>
          <a:xfrm>
            <a:off x="4823100" y="1008002"/>
            <a:ext cx="36009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000"/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140" name="Google Shape;140;p77"/>
          <p:cNvSpPr txBox="1">
            <a:spLocks noGrp="1"/>
          </p:cNvSpPr>
          <p:nvPr>
            <p:ph type="body" idx="5"/>
          </p:nvPr>
        </p:nvSpPr>
        <p:spPr>
          <a:xfrm>
            <a:off x="4822267" y="599797"/>
            <a:ext cx="3060000" cy="39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94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rgbClr val="FCF9E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3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3"/>
          <p:cNvSpPr txBox="1"/>
          <p:nvPr/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 Green 2023  |  </a:t>
            </a:r>
            <a:fld id="{00000000-1234-1234-1234-123412341234}" type="slidenum"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73"/>
          <p:cNvSpPr txBox="1">
            <a:spLocks noGrp="1"/>
          </p:cNvSpPr>
          <p:nvPr>
            <p:ph type="body" idx="1"/>
          </p:nvPr>
        </p:nvSpPr>
        <p:spPr>
          <a:xfrm>
            <a:off x="720000" y="2002098"/>
            <a:ext cx="3060000" cy="94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73"/>
          <p:cNvSpPr txBox="1">
            <a:spLocks noGrp="1"/>
          </p:cNvSpPr>
          <p:nvPr>
            <p:ph type="subTitle" idx="2"/>
          </p:nvPr>
        </p:nvSpPr>
        <p:spPr>
          <a:xfrm>
            <a:off x="720000" y="621573"/>
            <a:ext cx="3060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 b="0"/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64" name="Google Shape;64;p73"/>
          <p:cNvSpPr txBox="1">
            <a:spLocks noGrp="1"/>
          </p:cNvSpPr>
          <p:nvPr>
            <p:ph type="title"/>
          </p:nvPr>
        </p:nvSpPr>
        <p:spPr>
          <a:xfrm>
            <a:off x="720000" y="909198"/>
            <a:ext cx="3060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3"/>
          <p:cNvSpPr>
            <a:spLocks noGrp="1"/>
          </p:cNvSpPr>
          <p:nvPr>
            <p:ph type="pic" idx="3"/>
          </p:nvPr>
        </p:nvSpPr>
        <p:spPr>
          <a:xfrm>
            <a:off x="720001" y="3153335"/>
            <a:ext cx="1317228" cy="1168467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6" name="Google Shape;66;p73"/>
          <p:cNvCxnSpPr/>
          <p:nvPr/>
        </p:nvCxnSpPr>
        <p:spPr>
          <a:xfrm>
            <a:off x="4328458" y="600702"/>
            <a:ext cx="0" cy="37211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3319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73"/>
          <p:cNvSpPr txBox="1">
            <a:spLocks noGrp="1"/>
          </p:cNvSpPr>
          <p:nvPr>
            <p:ph type="body" idx="4"/>
          </p:nvPr>
        </p:nvSpPr>
        <p:spPr>
          <a:xfrm>
            <a:off x="4823100" y="1008002"/>
            <a:ext cx="36009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000"/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68" name="Google Shape;68;p73"/>
          <p:cNvSpPr txBox="1">
            <a:spLocks noGrp="1"/>
          </p:cNvSpPr>
          <p:nvPr>
            <p:ph type="body" idx="5"/>
          </p:nvPr>
        </p:nvSpPr>
        <p:spPr>
          <a:xfrm>
            <a:off x="4822267" y="599797"/>
            <a:ext cx="3060000" cy="39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4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74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title"/>
          </p:nvPr>
        </p:nvSpPr>
        <p:spPr>
          <a:xfrm>
            <a:off x="720000" y="1231925"/>
            <a:ext cx="3060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4"/>
          <p:cNvSpPr txBox="1">
            <a:spLocks noGrp="1"/>
          </p:cNvSpPr>
          <p:nvPr>
            <p:ph type="body" idx="1"/>
          </p:nvPr>
        </p:nvSpPr>
        <p:spPr>
          <a:xfrm>
            <a:off x="720000" y="2324825"/>
            <a:ext cx="3060000" cy="1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5" name="Google Shape;85;p74"/>
          <p:cNvSpPr txBox="1">
            <a:spLocks noGrp="1"/>
          </p:cNvSpPr>
          <p:nvPr>
            <p:ph type="body" idx="2"/>
          </p:nvPr>
        </p:nvSpPr>
        <p:spPr>
          <a:xfrm>
            <a:off x="4500000" y="1231925"/>
            <a:ext cx="3924000" cy="24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86" name="Google Shape;86;p74"/>
          <p:cNvSpPr txBox="1">
            <a:spLocks noGrp="1"/>
          </p:cNvSpPr>
          <p:nvPr>
            <p:ph type="subTitle" idx="3"/>
          </p:nvPr>
        </p:nvSpPr>
        <p:spPr>
          <a:xfrm>
            <a:off x="720000" y="944300"/>
            <a:ext cx="3060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pic>
        <p:nvPicPr>
          <p:cNvPr id="87" name="Google Shape;87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  <p15:guide id="2" pos="5306">
          <p15:clr>
            <a:srgbClr val="E46962"/>
          </p15:clr>
        </p15:guide>
        <p15:guide id="3" orient="horz" pos="227">
          <p15:clr>
            <a:srgbClr val="E46962"/>
          </p15:clr>
        </p15:guide>
        <p15:guide id="4" orient="horz" pos="3005">
          <p15:clr>
            <a:srgbClr val="E46962"/>
          </p15:clr>
        </p15:guide>
        <p15:guide id="5" pos="2835">
          <p15:clr>
            <a:srgbClr val="E46962"/>
          </p15:clr>
        </p15:guide>
        <p15:guide id="6" pos="2381">
          <p15:clr>
            <a:srgbClr val="E46962"/>
          </p15:clr>
        </p15:guide>
        <p15:guide id="7" pos="328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6"/>
          <p:cNvSpPr/>
          <p:nvPr/>
        </p:nvSpPr>
        <p:spPr>
          <a:xfrm>
            <a:off x="-28225" y="0"/>
            <a:ext cx="9179100" cy="478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6"/>
          <p:cNvSpPr txBox="1"/>
          <p:nvPr/>
        </p:nvSpPr>
        <p:spPr>
          <a:xfrm>
            <a:off x="720000" y="2009038"/>
            <a:ext cx="30600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 Green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6"/>
          <p:cNvSpPr txBox="1">
            <a:spLocks noGrp="1"/>
          </p:cNvSpPr>
          <p:nvPr>
            <p:ph type="body" idx="1"/>
          </p:nvPr>
        </p:nvSpPr>
        <p:spPr>
          <a:xfrm>
            <a:off x="720000" y="2529653"/>
            <a:ext cx="30138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76"/>
          <p:cNvSpPr txBox="1"/>
          <p:nvPr/>
        </p:nvSpPr>
        <p:spPr>
          <a:xfrm>
            <a:off x="5940000" y="944300"/>
            <a:ext cx="21225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</a:t>
            </a:r>
            <a:b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10% - under 35 </a:t>
            </a:r>
            <a:b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31% - 35 to 54 </a:t>
            </a:r>
            <a:b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58% - 55 or over</a:t>
            </a:r>
            <a:endParaRPr sz="85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0000" y="944300"/>
            <a:ext cx="376800" cy="3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00" y="3729200"/>
            <a:ext cx="376800" cy="3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000" y="1907750"/>
            <a:ext cx="376800" cy="3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0000" y="3019388"/>
            <a:ext cx="376800" cy="3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6"/>
          <p:cNvSpPr txBox="1"/>
          <p:nvPr/>
        </p:nvSpPr>
        <p:spPr>
          <a:xfrm>
            <a:off x="5940000" y="1907750"/>
            <a:ext cx="21225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Gender</a:t>
            </a:r>
            <a:b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64% female</a:t>
            </a:r>
            <a:b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33% male</a:t>
            </a:r>
            <a:b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1% non-binary </a:t>
            </a:r>
            <a:b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1% other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76"/>
          <p:cNvSpPr txBox="1"/>
          <p:nvPr/>
        </p:nvSpPr>
        <p:spPr>
          <a:xfrm>
            <a:off x="5940000" y="3019388"/>
            <a:ext cx="21225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Frequency</a:t>
            </a:r>
            <a:b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49% at least once a month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76"/>
          <p:cNvSpPr txBox="1"/>
          <p:nvPr/>
        </p:nvSpPr>
        <p:spPr>
          <a:xfrm>
            <a:off x="5940000" y="3729200"/>
            <a:ext cx="21225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Primary artform interest</a:t>
            </a:r>
            <a:br>
              <a:rPr lang="en-GB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Wide range of artforms</a:t>
            </a: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6" name="Google Shape;126;p76"/>
          <p:cNvCxnSpPr/>
          <p:nvPr/>
        </p:nvCxnSpPr>
        <p:spPr>
          <a:xfrm>
            <a:off x="4529400" y="917923"/>
            <a:ext cx="0" cy="3267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76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6"/>
          <p:cNvSpPr txBox="1"/>
          <p:nvPr/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 Green 2023  |  </a:t>
            </a:r>
            <a:fld id="{00000000-1234-1234-1234-123412341234}" type="slidenum"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solidFill>
          <a:srgbClr val="FFDEDD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7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7"/>
          <p:cNvSpPr txBox="1"/>
          <p:nvPr/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 Green 2023  |  </a:t>
            </a:r>
            <a:fld id="{00000000-1234-1234-1234-123412341234}" type="slidenum"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77"/>
          <p:cNvSpPr txBox="1">
            <a:spLocks noGrp="1"/>
          </p:cNvSpPr>
          <p:nvPr>
            <p:ph type="body" idx="1"/>
          </p:nvPr>
        </p:nvSpPr>
        <p:spPr>
          <a:xfrm>
            <a:off x="720000" y="2002098"/>
            <a:ext cx="3060000" cy="94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5" name="Google Shape;135;p77"/>
          <p:cNvSpPr txBox="1">
            <a:spLocks noGrp="1"/>
          </p:cNvSpPr>
          <p:nvPr>
            <p:ph type="subTitle" idx="2"/>
          </p:nvPr>
        </p:nvSpPr>
        <p:spPr>
          <a:xfrm>
            <a:off x="720000" y="621573"/>
            <a:ext cx="3060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 b="0"/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136" name="Google Shape;136;p77"/>
          <p:cNvSpPr txBox="1">
            <a:spLocks noGrp="1"/>
          </p:cNvSpPr>
          <p:nvPr>
            <p:ph type="title"/>
          </p:nvPr>
        </p:nvSpPr>
        <p:spPr>
          <a:xfrm>
            <a:off x="720000" y="909198"/>
            <a:ext cx="3060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7"/>
          <p:cNvSpPr>
            <a:spLocks noGrp="1"/>
          </p:cNvSpPr>
          <p:nvPr>
            <p:ph type="pic" idx="3"/>
          </p:nvPr>
        </p:nvSpPr>
        <p:spPr>
          <a:xfrm>
            <a:off x="720001" y="3153335"/>
            <a:ext cx="1317228" cy="1168467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8" name="Google Shape;138;p77"/>
          <p:cNvCxnSpPr/>
          <p:nvPr/>
        </p:nvCxnSpPr>
        <p:spPr>
          <a:xfrm>
            <a:off x="4328458" y="600702"/>
            <a:ext cx="0" cy="37211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3319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77"/>
          <p:cNvSpPr txBox="1">
            <a:spLocks noGrp="1"/>
          </p:cNvSpPr>
          <p:nvPr>
            <p:ph type="body" idx="4"/>
          </p:nvPr>
        </p:nvSpPr>
        <p:spPr>
          <a:xfrm>
            <a:off x="4823100" y="1008002"/>
            <a:ext cx="36009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000"/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140" name="Google Shape;140;p77"/>
          <p:cNvSpPr txBox="1">
            <a:spLocks noGrp="1"/>
          </p:cNvSpPr>
          <p:nvPr>
            <p:ph type="body" idx="5"/>
          </p:nvPr>
        </p:nvSpPr>
        <p:spPr>
          <a:xfrm>
            <a:off x="4822267" y="599797"/>
            <a:ext cx="3060000" cy="39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/>
          <p:nvPr/>
        </p:nvSpPr>
        <p:spPr>
          <a:xfrm>
            <a:off x="0" y="4663225"/>
            <a:ext cx="9144000" cy="48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67"/>
          <p:cNvSpPr txBox="1">
            <a:spLocks noGrp="1"/>
          </p:cNvSpPr>
          <p:nvPr>
            <p:ph type="ctrTitle"/>
          </p:nvPr>
        </p:nvSpPr>
        <p:spPr>
          <a:xfrm>
            <a:off x="720000" y="1642364"/>
            <a:ext cx="46800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subTitle" idx="1"/>
          </p:nvPr>
        </p:nvSpPr>
        <p:spPr>
          <a:xfrm>
            <a:off x="720000" y="2986425"/>
            <a:ext cx="46800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" name="Google Shape;14;p67"/>
          <p:cNvSpPr>
            <a:spLocks noGrp="1"/>
          </p:cNvSpPr>
          <p:nvPr>
            <p:ph type="pic" idx="2"/>
          </p:nvPr>
        </p:nvSpPr>
        <p:spPr>
          <a:xfrm>
            <a:off x="6096000" y="-50"/>
            <a:ext cx="30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67"/>
          <p:cNvSpPr txBox="1"/>
          <p:nvPr/>
        </p:nvSpPr>
        <p:spPr>
          <a:xfrm>
            <a:off x="360000" y="4663175"/>
            <a:ext cx="54075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Katy Raines &amp; Flo Carr - Indigo Ltd</a:t>
            </a:r>
            <a:r>
              <a:rPr lang="en-GB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|  September 2023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37663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3840">
          <p15:clr>
            <a:srgbClr val="E46962"/>
          </p15:clr>
        </p15:guide>
        <p15:guide id="3" pos="227">
          <p15:clr>
            <a:srgbClr val="E46962"/>
          </p15:clr>
        </p15:guide>
        <p15:guide id="4" pos="1920">
          <p15:clr>
            <a:srgbClr val="E46962"/>
          </p15:clr>
        </p15:guide>
        <p15:guide id="5" pos="454">
          <p15:clr>
            <a:srgbClr val="E46962"/>
          </p15:clr>
        </p15:guide>
        <p15:guide id="6" pos="3402">
          <p15:clr>
            <a:srgbClr val="E46962"/>
          </p15:clr>
        </p15:guide>
        <p15:guide id="7" orient="horz" pos="2937">
          <p15:clr>
            <a:srgbClr val="E46962"/>
          </p15:clr>
        </p15:guide>
        <p15:guide id="8" orient="horz" pos="227">
          <p15:clr>
            <a:srgbClr val="E46962"/>
          </p15:clr>
        </p15:guide>
        <p15:guide id="9" pos="5499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 bio/description/quote">
  <p:cSld name="Person bio/description/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8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68"/>
          <p:cNvSpPr txBox="1">
            <a:spLocks noGrp="1"/>
          </p:cNvSpPr>
          <p:nvPr>
            <p:ph type="subTitle" idx="1"/>
          </p:nvPr>
        </p:nvSpPr>
        <p:spPr>
          <a:xfrm>
            <a:off x="719900" y="540000"/>
            <a:ext cx="76131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8"/>
          <p:cNvSpPr>
            <a:spLocks noGrp="1"/>
          </p:cNvSpPr>
          <p:nvPr>
            <p:ph type="pic" idx="2"/>
          </p:nvPr>
        </p:nvSpPr>
        <p:spPr>
          <a:xfrm>
            <a:off x="726525" y="1056750"/>
            <a:ext cx="2321400" cy="23214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68"/>
          <p:cNvSpPr txBox="1">
            <a:spLocks noGrp="1"/>
          </p:cNvSpPr>
          <p:nvPr>
            <p:ph type="body" idx="3"/>
          </p:nvPr>
        </p:nvSpPr>
        <p:spPr>
          <a:xfrm>
            <a:off x="3477425" y="1056750"/>
            <a:ext cx="4946400" cy="3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pic>
        <p:nvPicPr>
          <p:cNvPr id="21" name="Google Shape;21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8"/>
          <p:cNvSpPr txBox="1"/>
          <p:nvPr/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 Green 2023  |  </a:t>
            </a:r>
            <a:fld id="{00000000-1234-1234-1234-123412341234}" type="slidenum"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1646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27">
          <p15:clr>
            <a:srgbClr val="E46962"/>
          </p15:clr>
        </p15:guide>
        <p15:guide id="4" pos="453">
          <p15:clr>
            <a:srgbClr val="E46962"/>
          </p15:clr>
        </p15:guide>
        <p15:guide id="5" pos="5533">
          <p15:clr>
            <a:srgbClr val="E46962"/>
          </p15:clr>
        </p15:guide>
        <p15:guide id="6" pos="5306">
          <p15:clr>
            <a:srgbClr val="E46962"/>
          </p15:clr>
        </p15:guide>
        <p15:guide id="7" orient="horz" pos="340">
          <p15:clr>
            <a:srgbClr val="E46962"/>
          </p15:clr>
        </p15:guide>
        <p15:guide id="8" pos="3840">
          <p15:clr>
            <a:srgbClr val="E46962"/>
          </p15:clr>
        </p15:guide>
        <p15:guide id="9" pos="1920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" type="twoColTx">
  <p:cSld name="Blank with 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0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0"/>
          <p:cNvSpPr txBox="1">
            <a:spLocks noGrp="1"/>
          </p:cNvSpPr>
          <p:nvPr>
            <p:ph type="subTitle" idx="1"/>
          </p:nvPr>
        </p:nvSpPr>
        <p:spPr>
          <a:xfrm>
            <a:off x="720000" y="540000"/>
            <a:ext cx="7704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0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704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54">
          <p15:clr>
            <a:srgbClr val="E46962"/>
          </p15:clr>
        </p15:guide>
        <p15:guide id="4" pos="227">
          <p15:clr>
            <a:srgbClr val="E46962"/>
          </p15:clr>
        </p15:guide>
        <p15:guide id="5" pos="5533">
          <p15:clr>
            <a:srgbClr val="E46962"/>
          </p15:clr>
        </p15:guide>
        <p15:guide id="6" pos="5306">
          <p15:clr>
            <a:srgbClr val="E46962"/>
          </p15:clr>
        </p15:guide>
        <p15:guide id="7" orient="horz" pos="340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EEF6EF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1"/>
          <p:cNvSpPr/>
          <p:nvPr/>
        </p:nvSpPr>
        <p:spPr>
          <a:xfrm>
            <a:off x="-31350" y="4766700"/>
            <a:ext cx="9206700" cy="40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999" y="4833887"/>
            <a:ext cx="644801" cy="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1"/>
          <p:cNvSpPr txBox="1"/>
          <p:nvPr/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 Green 2023  |  </a:t>
            </a:r>
            <a:fld id="{00000000-1234-1234-1234-123412341234}" type="slidenum">
              <a:rPr lang="en-GB"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1"/>
          <p:cNvSpPr txBox="1">
            <a:spLocks noGrp="1"/>
          </p:cNvSpPr>
          <p:nvPr>
            <p:ph type="body" idx="1"/>
          </p:nvPr>
        </p:nvSpPr>
        <p:spPr>
          <a:xfrm>
            <a:off x="720000" y="2002098"/>
            <a:ext cx="3060000" cy="94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1"/>
          <p:cNvSpPr txBox="1">
            <a:spLocks noGrp="1"/>
          </p:cNvSpPr>
          <p:nvPr>
            <p:ph type="subTitle" idx="2"/>
          </p:nvPr>
        </p:nvSpPr>
        <p:spPr>
          <a:xfrm>
            <a:off x="720000" y="621573"/>
            <a:ext cx="3060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 b="0"/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b="1"/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title"/>
          </p:nvPr>
        </p:nvSpPr>
        <p:spPr>
          <a:xfrm>
            <a:off x="720000" y="909198"/>
            <a:ext cx="3060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1"/>
          <p:cNvSpPr>
            <a:spLocks noGrp="1"/>
          </p:cNvSpPr>
          <p:nvPr>
            <p:ph type="pic" idx="3"/>
          </p:nvPr>
        </p:nvSpPr>
        <p:spPr>
          <a:xfrm>
            <a:off x="720001" y="3153335"/>
            <a:ext cx="1317228" cy="1168467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4" name="Google Shape;44;p71"/>
          <p:cNvCxnSpPr/>
          <p:nvPr/>
        </p:nvCxnSpPr>
        <p:spPr>
          <a:xfrm>
            <a:off x="4328458" y="600702"/>
            <a:ext cx="0" cy="37211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3319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71"/>
          <p:cNvSpPr txBox="1">
            <a:spLocks noGrp="1"/>
          </p:cNvSpPr>
          <p:nvPr>
            <p:ph type="body" idx="4"/>
          </p:nvPr>
        </p:nvSpPr>
        <p:spPr>
          <a:xfrm>
            <a:off x="4823100" y="1008002"/>
            <a:ext cx="36009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000"/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46" name="Google Shape;46;p71"/>
          <p:cNvSpPr txBox="1">
            <a:spLocks noGrp="1"/>
          </p:cNvSpPr>
          <p:nvPr>
            <p:ph type="body" idx="5"/>
          </p:nvPr>
        </p:nvSpPr>
        <p:spPr>
          <a:xfrm>
            <a:off x="4822267" y="599797"/>
            <a:ext cx="3060000" cy="39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20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6"/>
          <p:cNvSpPr txBox="1">
            <a:spLocks noGrp="1"/>
          </p:cNvSpPr>
          <p:nvPr>
            <p:ph type="body" idx="1"/>
          </p:nvPr>
        </p:nvSpPr>
        <p:spPr>
          <a:xfrm>
            <a:off x="720000" y="124682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7" r:id="rId3"/>
    <p:sldLayoutId id="2147483659" r:id="rId4"/>
    <p:sldLayoutId id="214748366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E46962"/>
          </p15:clr>
        </p15:guide>
        <p15:guide id="2" pos="454">
          <p15:clr>
            <a:srgbClr val="E46962"/>
          </p15:clr>
        </p15:guide>
        <p15:guide id="3" pos="5306">
          <p15:clr>
            <a:srgbClr val="E46962"/>
          </p15:clr>
        </p15:guide>
        <p15:guide id="4" pos="5533">
          <p15:clr>
            <a:srgbClr val="E46962"/>
          </p15:clr>
        </p15:guide>
        <p15:guide id="5" orient="horz" pos="340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6"/>
          <p:cNvSpPr txBox="1">
            <a:spLocks noGrp="1"/>
          </p:cNvSpPr>
          <p:nvPr>
            <p:ph type="body" idx="1"/>
          </p:nvPr>
        </p:nvSpPr>
        <p:spPr>
          <a:xfrm>
            <a:off x="720000" y="124682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748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E46962"/>
          </p15:clr>
        </p15:guide>
        <p15:guide id="2" pos="454">
          <p15:clr>
            <a:srgbClr val="E46962"/>
          </p15:clr>
        </p15:guide>
        <p15:guide id="3" pos="5306">
          <p15:clr>
            <a:srgbClr val="E46962"/>
          </p15:clr>
        </p15:guide>
        <p15:guide id="4" pos="5533">
          <p15:clr>
            <a:srgbClr val="E46962"/>
          </p15:clr>
        </p15:guide>
        <p15:guide id="5" orient="horz" pos="34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"/>
          <p:cNvSpPr txBox="1">
            <a:spLocks noGrp="1"/>
          </p:cNvSpPr>
          <p:nvPr>
            <p:ph type="title"/>
          </p:nvPr>
        </p:nvSpPr>
        <p:spPr>
          <a:xfrm>
            <a:off x="709610" y="603504"/>
            <a:ext cx="3526328" cy="172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800" b="1" dirty="0"/>
              <a:t>Audiences and sustainability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2000" b="1" dirty="0"/>
              <a:t>Act Green</a:t>
            </a:r>
            <a:r>
              <a:rPr lang="en-GB" sz="2000" dirty="0"/>
              <a:t>: </a:t>
            </a:r>
            <a:br>
              <a:rPr lang="en-GB" sz="2000" dirty="0"/>
            </a:br>
            <a:r>
              <a:rPr lang="en-GB" sz="2000" dirty="0"/>
              <a:t>Research overview </a:t>
            </a:r>
            <a:endParaRPr sz="1800" dirty="0"/>
          </a:p>
        </p:txBody>
      </p:sp>
      <p:pic>
        <p:nvPicPr>
          <p:cNvPr id="249" name="Google Shape;249;p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6459" r="6371"/>
          <a:stretch/>
        </p:blipFill>
        <p:spPr>
          <a:xfrm>
            <a:off x="709610" y="3029475"/>
            <a:ext cx="992084" cy="103325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"/>
          <p:cNvSpPr txBox="1"/>
          <p:nvPr/>
        </p:nvSpPr>
        <p:spPr>
          <a:xfrm>
            <a:off x="5188827" y="1430889"/>
            <a:ext cx="3068922" cy="24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31975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participating organisations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331975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6"/>
          <p:cNvSpPr txBox="1"/>
          <p:nvPr/>
        </p:nvSpPr>
        <p:spPr>
          <a:xfrm>
            <a:off x="5884150" y="817861"/>
            <a:ext cx="2010464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331975"/>
                </a:solidFill>
                <a:effectLst/>
                <a:highlight>
                  <a:srgbClr val="F3EDBB"/>
                </a:highligh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86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331975"/>
              </a:solidFill>
              <a:effectLst/>
              <a:highlight>
                <a:srgbClr val="F3EDBB"/>
              </a:highlight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6"/>
          <p:cNvSpPr txBox="1"/>
          <p:nvPr/>
        </p:nvSpPr>
        <p:spPr>
          <a:xfrm>
            <a:off x="5362437" y="2838380"/>
            <a:ext cx="2593625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331975"/>
                </a:solidFill>
                <a:effectLst/>
                <a:highlight>
                  <a:srgbClr val="F3EDBB"/>
                </a:highligh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17,479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55" name="Google Shape;255;p6"/>
          <p:cNvSpPr txBox="1"/>
          <p:nvPr/>
        </p:nvSpPr>
        <p:spPr>
          <a:xfrm>
            <a:off x="4970584" y="3468616"/>
            <a:ext cx="3088705" cy="2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en-GB" sz="2800" dirty="0">
                <a:solidFill>
                  <a:srgbClr val="331975"/>
                </a:solidFill>
                <a:latin typeface="Montserrat"/>
                <a:ea typeface="Montserrat"/>
                <a:cs typeface="Montserrat"/>
                <a:sym typeface="Montserrat"/>
              </a:rPr>
              <a:t>audience and visitor responses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331975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2093F1-6D9E-E0CA-7F28-73A55D8DF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50" y="3875173"/>
            <a:ext cx="1210589" cy="1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15EBE-0A42-6F90-7C70-55135B86BCB8}"/>
              </a:ext>
            </a:extLst>
          </p:cNvPr>
          <p:cNvSpPr txBox="1"/>
          <p:nvPr/>
        </p:nvSpPr>
        <p:spPr>
          <a:xfrm>
            <a:off x="1914563" y="3624160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Montserrat" panose="00000500000000000000" pitchFamily="2" charset="0"/>
              </a:rPr>
              <a:t>Research </a:t>
            </a:r>
            <a:r>
              <a:rPr lang="en-GB" sz="1100" dirty="0">
                <a:solidFill>
                  <a:schemeClr val="bg2"/>
                </a:solidFill>
                <a:latin typeface="Montserrat" panose="00000500000000000000" pitchFamily="2" charset="0"/>
              </a:rPr>
              <a:t>sponsor</a:t>
            </a:r>
            <a:endParaRPr lang="en-GB" sz="1050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253" grpId="0"/>
      <p:bldP spid="254" grpId="0"/>
      <p:bldP spid="2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subTitle" idx="1"/>
          </p:nvPr>
        </p:nvSpPr>
        <p:spPr>
          <a:xfrm>
            <a:off x="337750" y="376799"/>
            <a:ext cx="8336693" cy="66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3200" dirty="0">
                <a:solidFill>
                  <a:schemeClr val="tx1"/>
                </a:solidFill>
              </a:rPr>
              <a:t>A communications challenge?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338" name="Google Shape;338;p13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Google Shape;832;p63">
            <a:extLst>
              <a:ext uri="{FF2B5EF4-FFF2-40B4-BE49-F238E27FC236}">
                <a16:creationId xmlns:a16="http://schemas.microsoft.com/office/drawing/2014/main" id="{297CE45B-1BA0-D388-CDC1-D030F377EB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746" b="1756"/>
          <a:stretch/>
        </p:blipFill>
        <p:spPr>
          <a:xfrm>
            <a:off x="924292" y="1710564"/>
            <a:ext cx="7295416" cy="200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4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81"/>
          <p:cNvSpPr txBox="1">
            <a:spLocks noGrp="1"/>
          </p:cNvSpPr>
          <p:nvPr>
            <p:ph type="subTitle" idx="1"/>
          </p:nvPr>
        </p:nvSpPr>
        <p:spPr>
          <a:xfrm>
            <a:off x="625232" y="448875"/>
            <a:ext cx="7798768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2000" dirty="0"/>
              <a:t>Communicating your approach to sustainability</a:t>
            </a:r>
            <a:endParaRPr sz="2000" dirty="0"/>
          </a:p>
        </p:txBody>
      </p:sp>
      <p:sp>
        <p:nvSpPr>
          <p:cNvPr id="914" name="Google Shape;914;p81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11</a:t>
            </a:fld>
            <a:endParaRPr/>
          </a:p>
        </p:txBody>
      </p:sp>
      <p:grpSp>
        <p:nvGrpSpPr>
          <p:cNvPr id="916" name="Google Shape;916;p81"/>
          <p:cNvGrpSpPr/>
          <p:nvPr/>
        </p:nvGrpSpPr>
        <p:grpSpPr>
          <a:xfrm>
            <a:off x="1773300" y="1148862"/>
            <a:ext cx="5597400" cy="3464070"/>
            <a:chOff x="0" y="0"/>
            <a:chExt cx="5597400" cy="3374681"/>
          </a:xfrm>
        </p:grpSpPr>
        <p:sp>
          <p:nvSpPr>
            <p:cNvPr id="917" name="Google Shape;917;p81"/>
            <p:cNvSpPr/>
            <p:nvPr/>
          </p:nvSpPr>
          <p:spPr>
            <a:xfrm>
              <a:off x="2099071" y="0"/>
              <a:ext cx="1399500" cy="843600"/>
            </a:xfrm>
            <a:prstGeom prst="trapezoid">
              <a:avLst>
                <a:gd name="adj" fmla="val 82932"/>
              </a:avLst>
            </a:prstGeom>
            <a:solidFill>
              <a:srgbClr val="AFD4B3"/>
            </a:solidFill>
            <a:ln w="25400" cap="flat" cmpd="sng">
              <a:solidFill>
                <a:srgbClr val="FBF8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81"/>
            <p:cNvSpPr txBox="1"/>
            <p:nvPr/>
          </p:nvSpPr>
          <p:spPr>
            <a:xfrm>
              <a:off x="844856" y="187125"/>
              <a:ext cx="3837348" cy="5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Montserrat"/>
                  <a:ea typeface="Montserrat"/>
                  <a:cs typeface="Montserrat"/>
                  <a:sym typeface="Montserrat"/>
                </a:rPr>
                <a:t>Imagining a</a:t>
              </a:r>
              <a:br>
                <a:rPr lang="en-GB" sz="1600" b="1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1600" b="1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Montserrat"/>
                  <a:ea typeface="Montserrat"/>
                  <a:cs typeface="Montserrat"/>
                  <a:sym typeface="Montserrat"/>
                </a:rPr>
                <a:t>new future</a:t>
              </a:r>
              <a:endParaRPr sz="1600" b="1" dirty="0">
                <a:solidFill>
                  <a:schemeClr val="dk1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919" name="Google Shape;919;p81"/>
            <p:cNvSpPr/>
            <p:nvPr/>
          </p:nvSpPr>
          <p:spPr>
            <a:xfrm>
              <a:off x="1399381" y="843693"/>
              <a:ext cx="2798700" cy="843600"/>
            </a:xfrm>
            <a:prstGeom prst="trapezoid">
              <a:avLst>
                <a:gd name="adj" fmla="val 82932"/>
              </a:avLst>
            </a:prstGeom>
            <a:solidFill>
              <a:srgbClr val="99D8D0"/>
            </a:solidFill>
            <a:ln w="25400" cap="flat" cmpd="sng">
              <a:solidFill>
                <a:srgbClr val="FBF8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1"/>
            <p:cNvSpPr txBox="1"/>
            <p:nvPr/>
          </p:nvSpPr>
          <p:spPr>
            <a:xfrm>
              <a:off x="1889164" y="843693"/>
              <a:ext cx="1819200" cy="84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1" dirty="0">
                  <a:solidFill>
                    <a:schemeClr val="dk1"/>
                  </a:solidFill>
                  <a:highlight>
                    <a:srgbClr val="FFFFFF"/>
                  </a:highlight>
                  <a:latin typeface="Montserrat"/>
                  <a:ea typeface="Montserrat"/>
                  <a:cs typeface="Montserrat"/>
                  <a:sym typeface="Montserrat"/>
                </a:rPr>
                <a:t>Positively challenging</a:t>
              </a:r>
              <a:endParaRPr sz="1600" b="1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1" name="Google Shape;921;p81"/>
            <p:cNvSpPr/>
            <p:nvPr/>
          </p:nvSpPr>
          <p:spPr>
            <a:xfrm>
              <a:off x="699690" y="1687387"/>
              <a:ext cx="4198200" cy="843600"/>
            </a:xfrm>
            <a:prstGeom prst="trapezoid">
              <a:avLst>
                <a:gd name="adj" fmla="val 82932"/>
              </a:avLst>
            </a:prstGeom>
            <a:solidFill>
              <a:schemeClr val="accent4"/>
            </a:solidFill>
            <a:ln w="25400" cap="flat" cmpd="sng">
              <a:solidFill>
                <a:srgbClr val="FBF8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1"/>
            <p:cNvSpPr txBox="1"/>
            <p:nvPr/>
          </p:nvSpPr>
          <p:spPr>
            <a:xfrm>
              <a:off x="1434365" y="1687387"/>
              <a:ext cx="2728800" cy="84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1" dirty="0">
                  <a:solidFill>
                    <a:schemeClr val="dk1"/>
                  </a:solidFill>
                  <a:highlight>
                    <a:srgbClr val="FFFFFF"/>
                  </a:highlight>
                  <a:latin typeface="Montserrat"/>
                  <a:ea typeface="Montserrat"/>
                  <a:cs typeface="Montserrat"/>
                  <a:sym typeface="Montserrat"/>
                </a:rPr>
                <a:t>Leading by example</a:t>
              </a:r>
              <a:endParaRPr sz="1600" dirty="0">
                <a:highlight>
                  <a:srgbClr val="FFFFFF"/>
                </a:highlight>
              </a:endParaRPr>
            </a:p>
          </p:txBody>
        </p:sp>
        <p:sp>
          <p:nvSpPr>
            <p:cNvPr id="923" name="Google Shape;923;p81"/>
            <p:cNvSpPr/>
            <p:nvPr/>
          </p:nvSpPr>
          <p:spPr>
            <a:xfrm>
              <a:off x="0" y="2531081"/>
              <a:ext cx="5597400" cy="843600"/>
            </a:xfrm>
            <a:prstGeom prst="trapezoid">
              <a:avLst>
                <a:gd name="adj" fmla="val 82932"/>
              </a:avLst>
            </a:prstGeom>
            <a:solidFill>
              <a:srgbClr val="F2ECBA"/>
            </a:solidFill>
            <a:ln w="25400" cap="flat" cmpd="sng">
              <a:solidFill>
                <a:srgbClr val="FBF8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1"/>
            <p:cNvSpPr txBox="1"/>
            <p:nvPr/>
          </p:nvSpPr>
          <p:spPr>
            <a:xfrm>
              <a:off x="979566" y="2531081"/>
              <a:ext cx="3638400" cy="84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1" dirty="0">
                  <a:solidFill>
                    <a:schemeClr val="dk1"/>
                  </a:solidFill>
                  <a:highlight>
                    <a:srgbClr val="FFFFFF"/>
                  </a:highlight>
                  <a:latin typeface="Montserrat"/>
                  <a:ea typeface="Montserrat"/>
                  <a:cs typeface="Montserrat"/>
                  <a:sym typeface="Montserrat"/>
                </a:rPr>
                <a:t>Doing what is expected</a:t>
              </a:r>
              <a:endParaRPr sz="1600" dirty="0">
                <a:highlight>
                  <a:srgbClr val="FFFFFF"/>
                </a:highlight>
              </a:endParaRP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6508850-3811-6A91-2893-01AC1ACE4F61}"/>
              </a:ext>
            </a:extLst>
          </p:cNvPr>
          <p:cNvCxnSpPr/>
          <p:nvPr/>
        </p:nvCxnSpPr>
        <p:spPr>
          <a:xfrm flipV="1">
            <a:off x="7644063" y="1464525"/>
            <a:ext cx="0" cy="29220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21A58C1-9B51-EF54-5AA6-297C185F0E60}"/>
              </a:ext>
            </a:extLst>
          </p:cNvPr>
          <p:cNvSpPr txBox="1"/>
          <p:nvPr/>
        </p:nvSpPr>
        <p:spPr>
          <a:xfrm>
            <a:off x="7789713" y="2503743"/>
            <a:ext cx="10438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highlight>
                  <a:srgbClr val="FFFFFF"/>
                </a:highlight>
                <a:latin typeface="Montserrat" panose="00000500000000000000" pitchFamily="2" charset="0"/>
              </a:rPr>
              <a:t>Audience</a:t>
            </a:r>
            <a:br>
              <a:rPr lang="en-GB" dirty="0">
                <a:highlight>
                  <a:srgbClr val="FFFFFF"/>
                </a:highlight>
                <a:latin typeface="Montserrat" panose="00000500000000000000" pitchFamily="2" charset="0"/>
              </a:rPr>
            </a:br>
            <a:r>
              <a:rPr lang="en-GB" dirty="0">
                <a:highlight>
                  <a:srgbClr val="FFFFFF"/>
                </a:highlight>
                <a:latin typeface="Montserrat" panose="00000500000000000000" pitchFamily="2" charset="0"/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2229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subTitle" idx="1"/>
          </p:nvPr>
        </p:nvSpPr>
        <p:spPr>
          <a:xfrm>
            <a:off x="609600" y="1455523"/>
            <a:ext cx="8174375" cy="223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5400" b="1" dirty="0">
                <a:solidFill>
                  <a:srgbClr val="639F97"/>
                </a:solidFill>
              </a:rPr>
              <a:t>72%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2800" dirty="0"/>
              <a:t>of your audiences think orchestras </a:t>
            </a:r>
            <a:r>
              <a:rPr lang="en-GB" sz="2800" dirty="0">
                <a:highlight>
                  <a:srgbClr val="F3EDBB"/>
                </a:highlight>
              </a:rPr>
              <a:t>have a responsibility to influence society to make radical change</a:t>
            </a:r>
            <a:r>
              <a:rPr lang="en-GB" sz="2800" dirty="0"/>
              <a:t> to address the climate emergency</a:t>
            </a:r>
            <a:endParaRPr sz="3200" dirty="0"/>
          </a:p>
        </p:txBody>
      </p:sp>
      <p:sp>
        <p:nvSpPr>
          <p:cNvPr id="338" name="Google Shape;338;p13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D49AF-CD8C-C83F-8F92-C9DD4FDCD4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3984" y="192314"/>
            <a:ext cx="1196031" cy="1196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7AA02-65DA-F1D3-8822-070F61B72667}"/>
              </a:ext>
            </a:extLst>
          </p:cNvPr>
          <p:cNvSpPr/>
          <p:nvPr/>
        </p:nvSpPr>
        <p:spPr>
          <a:xfrm rot="20691145">
            <a:off x="375255" y="709944"/>
            <a:ext cx="2414953" cy="437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Montserrat" panose="00000500000000000000" pitchFamily="2" charset="0"/>
              </a:rPr>
              <a:t>But remember…</a:t>
            </a:r>
          </a:p>
        </p:txBody>
      </p:sp>
    </p:spTree>
    <p:extLst>
      <p:ext uri="{BB962C8B-B14F-4D97-AF65-F5344CB8AC3E}">
        <p14:creationId xmlns:p14="http://schemas.microsoft.com/office/powerpoint/2010/main" val="175752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subTitle" idx="1"/>
          </p:nvPr>
        </p:nvSpPr>
        <p:spPr>
          <a:xfrm>
            <a:off x="1093167" y="2061002"/>
            <a:ext cx="6957666" cy="1982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5400" b="1" dirty="0">
                <a:solidFill>
                  <a:schemeClr val="accent1"/>
                </a:solidFill>
              </a:rPr>
              <a:t>What were the key findings?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338" name="Google Shape;338;p13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E69C2-B35E-DCF8-1D64-10051041A8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22730" y="362464"/>
            <a:ext cx="1698539" cy="169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6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subTitle" idx="1"/>
          </p:nvPr>
        </p:nvSpPr>
        <p:spPr>
          <a:xfrm>
            <a:off x="719999" y="540000"/>
            <a:ext cx="7744063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2800" dirty="0"/>
              <a:t>Classical music audiences are </a:t>
            </a:r>
            <a:r>
              <a:rPr lang="en-GB" sz="2800" dirty="0">
                <a:highlight>
                  <a:srgbClr val="F3EDBB"/>
                </a:highlight>
              </a:rPr>
              <a:t>very concerned</a:t>
            </a:r>
            <a:r>
              <a:rPr lang="en-GB" sz="2800" dirty="0"/>
              <a:t> about the climate emergency</a:t>
            </a:r>
            <a:endParaRPr lang="en-GB" sz="2800" dirty="0">
              <a:highlight>
                <a:srgbClr val="F3EDBB"/>
              </a:highlight>
            </a:endParaRPr>
          </a:p>
        </p:txBody>
      </p:sp>
      <p:sp>
        <p:nvSpPr>
          <p:cNvPr id="338" name="Google Shape;338;p13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4" name="Google Shape;337;p13">
            <a:extLst>
              <a:ext uri="{FF2B5EF4-FFF2-40B4-BE49-F238E27FC236}">
                <a16:creationId xmlns:a16="http://schemas.microsoft.com/office/drawing/2014/main" id="{18A8B69D-F5B4-E027-3FD9-271EC6C93EBF}"/>
              </a:ext>
            </a:extLst>
          </p:cNvPr>
          <p:cNvSpPr txBox="1">
            <a:spLocks/>
          </p:cNvSpPr>
          <p:nvPr/>
        </p:nvSpPr>
        <p:spPr>
          <a:xfrm>
            <a:off x="933779" y="1762956"/>
            <a:ext cx="3311612" cy="2496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None/>
              <a:defRPr sz="17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n-GB" sz="5400" b="1" dirty="0">
                <a:solidFill>
                  <a:srgbClr val="FF645E"/>
                </a:solidFill>
              </a:rPr>
              <a:t>86%</a:t>
            </a:r>
          </a:p>
          <a:p>
            <a:pPr marL="0" indent="0" algn="ctr"/>
            <a:r>
              <a:rPr lang="en-GB" sz="2400" dirty="0"/>
              <a:t>are worried about the impact of </a:t>
            </a:r>
            <a:br>
              <a:rPr lang="en-GB" sz="2400" dirty="0"/>
            </a:br>
            <a:r>
              <a:rPr lang="en-GB" sz="2400" dirty="0"/>
              <a:t>climate change</a:t>
            </a:r>
            <a:endParaRPr lang="en-GB" sz="2800" dirty="0"/>
          </a:p>
        </p:txBody>
      </p:sp>
      <p:sp>
        <p:nvSpPr>
          <p:cNvPr id="5" name="Google Shape;337;p13">
            <a:extLst>
              <a:ext uri="{FF2B5EF4-FFF2-40B4-BE49-F238E27FC236}">
                <a16:creationId xmlns:a16="http://schemas.microsoft.com/office/drawing/2014/main" id="{DF45B790-7F3F-304A-550E-3BFCCA3E7B8D}"/>
              </a:ext>
            </a:extLst>
          </p:cNvPr>
          <p:cNvSpPr txBox="1">
            <a:spLocks/>
          </p:cNvSpPr>
          <p:nvPr/>
        </p:nvSpPr>
        <p:spPr>
          <a:xfrm>
            <a:off x="4665784" y="1762956"/>
            <a:ext cx="3311611" cy="2496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None/>
              <a:defRPr sz="17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n-GB" sz="5400" b="1" dirty="0">
                <a:solidFill>
                  <a:srgbClr val="759A79"/>
                </a:solidFill>
              </a:rPr>
              <a:t>91%</a:t>
            </a:r>
          </a:p>
          <a:p>
            <a:pPr marL="0" indent="0" algn="ctr"/>
            <a:r>
              <a:rPr lang="en-GB" sz="2400" dirty="0"/>
              <a:t>have made changes to their lifestyle in response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387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subTitle" idx="1"/>
          </p:nvPr>
        </p:nvSpPr>
        <p:spPr>
          <a:xfrm>
            <a:off x="720000" y="540000"/>
            <a:ext cx="7704004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2800" dirty="0"/>
              <a:t>Audiences </a:t>
            </a:r>
            <a:r>
              <a:rPr lang="en-GB" sz="2800" dirty="0">
                <a:highlight>
                  <a:srgbClr val="F3EDBB"/>
                </a:highlight>
              </a:rPr>
              <a:t>don’t think</a:t>
            </a:r>
            <a:r>
              <a:rPr lang="en-GB" sz="2800" dirty="0"/>
              <a:t> organisations</a:t>
            </a:r>
            <a:br>
              <a:rPr lang="en-GB" sz="2800" dirty="0"/>
            </a:br>
            <a:r>
              <a:rPr lang="en-GB" sz="2800" dirty="0"/>
              <a:t>are </a:t>
            </a:r>
            <a:r>
              <a:rPr lang="en-GB" sz="2800" dirty="0">
                <a:highlight>
                  <a:srgbClr val="F3EDBB"/>
                </a:highlight>
              </a:rPr>
              <a:t>doing enough</a:t>
            </a:r>
          </a:p>
        </p:txBody>
      </p:sp>
      <p:sp>
        <p:nvSpPr>
          <p:cNvPr id="338" name="Google Shape;338;p13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6" name="Google Shape;337;p13">
            <a:extLst>
              <a:ext uri="{FF2B5EF4-FFF2-40B4-BE49-F238E27FC236}">
                <a16:creationId xmlns:a16="http://schemas.microsoft.com/office/drawing/2014/main" id="{10E51DB0-AF68-3E24-D274-4FE285D54B17}"/>
              </a:ext>
            </a:extLst>
          </p:cNvPr>
          <p:cNvSpPr txBox="1">
            <a:spLocks/>
          </p:cNvSpPr>
          <p:nvPr/>
        </p:nvSpPr>
        <p:spPr>
          <a:xfrm>
            <a:off x="719999" y="1758977"/>
            <a:ext cx="3600000" cy="2696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None/>
              <a:defRPr sz="17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n-GB" sz="5400" b="1" dirty="0">
                <a:solidFill>
                  <a:schemeClr val="accent5">
                    <a:lumMod val="50000"/>
                  </a:schemeClr>
                </a:solidFill>
              </a:rPr>
              <a:t>15%</a:t>
            </a:r>
          </a:p>
          <a:p>
            <a:pPr marL="0" indent="0" algn="ctr"/>
            <a:r>
              <a:rPr lang="en-GB" sz="2200" dirty="0"/>
              <a:t>think cultural organisations </a:t>
            </a:r>
            <a:r>
              <a:rPr lang="en-GB" sz="2200" dirty="0">
                <a:highlight>
                  <a:srgbClr val="F3EDBB"/>
                </a:highlight>
              </a:rPr>
              <a:t>place</a:t>
            </a:r>
            <a:br>
              <a:rPr lang="en-GB" sz="2200" dirty="0">
                <a:highlight>
                  <a:srgbClr val="F3EDBB"/>
                </a:highlight>
              </a:rPr>
            </a:br>
            <a:r>
              <a:rPr lang="en-GB" sz="2200" dirty="0">
                <a:highlight>
                  <a:srgbClr val="F3EDBB"/>
                </a:highlight>
              </a:rPr>
              <a:t>great importance</a:t>
            </a:r>
            <a:r>
              <a:rPr lang="en-GB" sz="2200" dirty="0"/>
              <a:t> on tackling climate change</a:t>
            </a:r>
          </a:p>
        </p:txBody>
      </p:sp>
      <p:sp>
        <p:nvSpPr>
          <p:cNvPr id="2" name="Google Shape;337;p13">
            <a:extLst>
              <a:ext uri="{FF2B5EF4-FFF2-40B4-BE49-F238E27FC236}">
                <a16:creationId xmlns:a16="http://schemas.microsoft.com/office/drawing/2014/main" id="{B3B5C826-D26B-DC5B-4065-0F4D66315630}"/>
              </a:ext>
            </a:extLst>
          </p:cNvPr>
          <p:cNvSpPr txBox="1">
            <a:spLocks/>
          </p:cNvSpPr>
          <p:nvPr/>
        </p:nvSpPr>
        <p:spPr>
          <a:xfrm>
            <a:off x="4824003" y="1758977"/>
            <a:ext cx="3600000" cy="2696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None/>
              <a:defRPr sz="17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n-GB" sz="5400" b="1" dirty="0">
                <a:solidFill>
                  <a:schemeClr val="accent5">
                    <a:lumMod val="50000"/>
                  </a:schemeClr>
                </a:solidFill>
              </a:rPr>
              <a:t>23%</a:t>
            </a:r>
          </a:p>
          <a:p>
            <a:pPr marL="0" indent="0" algn="ctr"/>
            <a:r>
              <a:rPr lang="en-GB" sz="2200" dirty="0"/>
              <a:t>said they </a:t>
            </a:r>
            <a:r>
              <a:rPr lang="en-GB" sz="2200" dirty="0">
                <a:highlight>
                  <a:srgbClr val="F3EDBB"/>
                </a:highlight>
              </a:rPr>
              <a:t>don’t know</a:t>
            </a:r>
            <a:br>
              <a:rPr lang="en-GB" sz="2200" dirty="0"/>
            </a:br>
            <a:r>
              <a:rPr lang="en-GB" sz="2200" dirty="0"/>
              <a:t>how much importance organisations are placing on this</a:t>
            </a:r>
          </a:p>
        </p:txBody>
      </p:sp>
    </p:spTree>
    <p:extLst>
      <p:ext uri="{BB962C8B-B14F-4D97-AF65-F5344CB8AC3E}">
        <p14:creationId xmlns:p14="http://schemas.microsoft.com/office/powerpoint/2010/main" val="13705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subTitle" idx="1"/>
          </p:nvPr>
        </p:nvSpPr>
        <p:spPr>
          <a:xfrm>
            <a:off x="609601" y="1455523"/>
            <a:ext cx="7917366" cy="223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5400" b="1" dirty="0">
                <a:solidFill>
                  <a:srgbClr val="639F97"/>
                </a:solidFill>
              </a:rPr>
              <a:t>72%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2800" dirty="0"/>
              <a:t>of your audiences think orchestras </a:t>
            </a:r>
            <a:r>
              <a:rPr lang="en-GB" sz="2800" dirty="0">
                <a:highlight>
                  <a:srgbClr val="F3EDBB"/>
                </a:highlight>
              </a:rPr>
              <a:t>have a responsibility to influence society to make radical change</a:t>
            </a:r>
            <a:r>
              <a:rPr lang="en-GB" sz="2800" dirty="0"/>
              <a:t> to address the climate emergency</a:t>
            </a:r>
            <a:endParaRPr sz="3200" dirty="0"/>
          </a:p>
        </p:txBody>
      </p:sp>
      <p:sp>
        <p:nvSpPr>
          <p:cNvPr id="338" name="Google Shape;338;p13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D49AF-CD8C-C83F-8F92-C9DD4FDCD4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3984" y="192314"/>
            <a:ext cx="1196031" cy="1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3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subTitle" idx="1"/>
          </p:nvPr>
        </p:nvSpPr>
        <p:spPr>
          <a:xfrm>
            <a:off x="719999" y="540000"/>
            <a:ext cx="8127439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2400" dirty="0"/>
              <a:t>Classical music audiences </a:t>
            </a:r>
            <a:r>
              <a:rPr lang="en-GB" sz="2400" dirty="0">
                <a:highlight>
                  <a:srgbClr val="F3EDBB"/>
                </a:highlight>
              </a:rPr>
              <a:t>want to play their part</a:t>
            </a:r>
          </a:p>
        </p:txBody>
      </p:sp>
      <p:sp>
        <p:nvSpPr>
          <p:cNvPr id="338" name="Google Shape;338;p13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5" name="Google Shape;337;p13">
            <a:extLst>
              <a:ext uri="{FF2B5EF4-FFF2-40B4-BE49-F238E27FC236}">
                <a16:creationId xmlns:a16="http://schemas.microsoft.com/office/drawing/2014/main" id="{DF45B790-7F3F-304A-550E-3BFCCA3E7B8D}"/>
              </a:ext>
            </a:extLst>
          </p:cNvPr>
          <p:cNvSpPr txBox="1">
            <a:spLocks/>
          </p:cNvSpPr>
          <p:nvPr/>
        </p:nvSpPr>
        <p:spPr>
          <a:xfrm>
            <a:off x="693728" y="1540739"/>
            <a:ext cx="3626339" cy="27931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None/>
              <a:defRPr sz="17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n-GB" sz="4000" b="1" dirty="0">
                <a:solidFill>
                  <a:srgbClr val="759A79"/>
                </a:solidFill>
              </a:rPr>
              <a:t>78%</a:t>
            </a:r>
          </a:p>
          <a:p>
            <a:pPr marL="0" indent="0" algn="ctr"/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 willing to act more sustainably either just to support the organisation’s goals or if it is made easy and convenient for them</a:t>
            </a:r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D80BB3-5A41-6118-0B4E-AE1E42F862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8057" y="1864445"/>
            <a:ext cx="720000" cy="7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1A2FE-4B0C-D11B-1688-FA9FAE9A0D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8057" y="2796788"/>
            <a:ext cx="720000" cy="720000"/>
          </a:xfrm>
          <a:prstGeom prst="rect">
            <a:avLst/>
          </a:prstGeom>
        </p:spPr>
      </p:pic>
      <p:sp>
        <p:nvSpPr>
          <p:cNvPr id="7" name="Google Shape;791;g27b7dc023a6_0_82">
            <a:extLst>
              <a:ext uri="{FF2B5EF4-FFF2-40B4-BE49-F238E27FC236}">
                <a16:creationId xmlns:a16="http://schemas.microsoft.com/office/drawing/2014/main" id="{732CAD5D-6745-294A-87D8-08226C8E58C9}"/>
              </a:ext>
            </a:extLst>
          </p:cNvPr>
          <p:cNvSpPr txBox="1"/>
          <p:nvPr/>
        </p:nvSpPr>
        <p:spPr>
          <a:xfrm>
            <a:off x="5790229" y="2070557"/>
            <a:ext cx="279789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GB" sz="2800" b="1" dirty="0">
                <a:solidFill>
                  <a:srgbClr val="639F97"/>
                </a:solidFill>
                <a:latin typeface="Montserrat"/>
                <a:ea typeface="Montserrat"/>
                <a:cs typeface="Montserrat"/>
                <a:sym typeface="Montserrat"/>
              </a:rPr>
              <a:t>Information</a:t>
            </a:r>
          </a:p>
        </p:txBody>
      </p:sp>
      <p:sp>
        <p:nvSpPr>
          <p:cNvPr id="8" name="Google Shape;791;g27b7dc023a6_0_82">
            <a:extLst>
              <a:ext uri="{FF2B5EF4-FFF2-40B4-BE49-F238E27FC236}">
                <a16:creationId xmlns:a16="http://schemas.microsoft.com/office/drawing/2014/main" id="{AF93686D-6F85-43AD-F711-AF55F9197366}"/>
              </a:ext>
            </a:extLst>
          </p:cNvPr>
          <p:cNvSpPr txBox="1"/>
          <p:nvPr/>
        </p:nvSpPr>
        <p:spPr>
          <a:xfrm>
            <a:off x="5790229" y="2937324"/>
            <a:ext cx="279789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GB" sz="2800" b="1" dirty="0">
                <a:solidFill>
                  <a:srgbClr val="CE322C"/>
                </a:solidFill>
                <a:latin typeface="Montserrat"/>
                <a:ea typeface="Montserrat"/>
                <a:cs typeface="Montserrat"/>
                <a:sym typeface="Montserrat"/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82395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5A607D9-58C1-A570-4A79-97156D13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90770"/>
            <a:ext cx="7704000" cy="513704"/>
          </a:xfrm>
        </p:spPr>
        <p:txBody>
          <a:bodyPr/>
          <a:lstStyle/>
          <a:p>
            <a:pPr algn="ctr"/>
            <a:r>
              <a:rPr lang="en-GB" sz="2800" dirty="0"/>
              <a:t>Audience expectations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EAFB1-25D1-BF0E-B43E-D9B27145C0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 smtClean="0"/>
              <a:t>7</a:t>
            </a:fld>
            <a:endParaRPr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D94B209-3026-A48B-D0C9-8544EB54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6" y="1252781"/>
            <a:ext cx="2898523" cy="11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apham Picturehouse recycling">
            <a:extLst>
              <a:ext uri="{FF2B5EF4-FFF2-40B4-BE49-F238E27FC236}">
                <a16:creationId xmlns:a16="http://schemas.microsoft.com/office/drawing/2014/main" id="{8E30C20E-535B-306A-2B91-623517E6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72" y="2745903"/>
            <a:ext cx="2349697" cy="1762272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17AE2D-F98D-0BC7-1B5C-9A6A19A767AD}"/>
              </a:ext>
            </a:extLst>
          </p:cNvPr>
          <p:cNvSpPr/>
          <p:nvPr/>
        </p:nvSpPr>
        <p:spPr>
          <a:xfrm>
            <a:off x="438020" y="2548335"/>
            <a:ext cx="1765907" cy="6780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</a:rPr>
              <a:t>Travel and touring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0A3CB-9324-0428-6C9A-411D63E06768}"/>
              </a:ext>
            </a:extLst>
          </p:cNvPr>
          <p:cNvSpPr/>
          <p:nvPr/>
        </p:nvSpPr>
        <p:spPr>
          <a:xfrm>
            <a:off x="4572000" y="3414599"/>
            <a:ext cx="2277827" cy="7234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</a:rPr>
              <a:t>Venue management</a:t>
            </a:r>
          </a:p>
        </p:txBody>
      </p:sp>
      <p:pic>
        <p:nvPicPr>
          <p:cNvPr id="10" name="Picture 9" descr="A crowd of people with hands in front of a stage&#10;&#10;Description automatically generated">
            <a:extLst>
              <a:ext uri="{FF2B5EF4-FFF2-40B4-BE49-F238E27FC236}">
                <a16:creationId xmlns:a16="http://schemas.microsoft.com/office/drawing/2014/main" id="{5707080C-917A-8643-53AB-7329C0F5D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07" y="985729"/>
            <a:ext cx="2402866" cy="1601910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8615CA-18E9-83BC-D06A-2F048CE7B203}"/>
              </a:ext>
            </a:extLst>
          </p:cNvPr>
          <p:cNvSpPr/>
          <p:nvPr/>
        </p:nvSpPr>
        <p:spPr>
          <a:xfrm>
            <a:off x="6506148" y="2278811"/>
            <a:ext cx="2277827" cy="723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</a:rPr>
              <a:t>Sponsorship and funding</a:t>
            </a:r>
          </a:p>
        </p:txBody>
      </p:sp>
    </p:spTree>
    <p:extLst>
      <p:ext uri="{BB962C8B-B14F-4D97-AF65-F5344CB8AC3E}">
        <p14:creationId xmlns:p14="http://schemas.microsoft.com/office/powerpoint/2010/main" val="37201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3C53EA6-28F5-6E4B-A1CC-37C49864ED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b="1" dirty="0"/>
              <a:t>In summary…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D58AF-85D2-3C42-E638-058F1D658C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 smtClean="0"/>
              <a:t>8</a:t>
            </a:fld>
            <a:endParaRPr/>
          </a:p>
        </p:txBody>
      </p:sp>
      <p:sp>
        <p:nvSpPr>
          <p:cNvPr id="4" name="Google Shape;337;p13">
            <a:extLst>
              <a:ext uri="{FF2B5EF4-FFF2-40B4-BE49-F238E27FC236}">
                <a16:creationId xmlns:a16="http://schemas.microsoft.com/office/drawing/2014/main" id="{F815B101-1361-C81A-A643-09D4635949A0}"/>
              </a:ext>
            </a:extLst>
          </p:cNvPr>
          <p:cNvSpPr txBox="1">
            <a:spLocks/>
          </p:cNvSpPr>
          <p:nvPr/>
        </p:nvSpPr>
        <p:spPr>
          <a:xfrm>
            <a:off x="609600" y="1367692"/>
            <a:ext cx="8174375" cy="296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None/>
              <a:defRPr sz="17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highlight>
                  <a:srgbClr val="F3EDBB"/>
                </a:highlight>
              </a:rPr>
              <a:t>High levels of concern</a:t>
            </a:r>
            <a:r>
              <a:rPr lang="en-GB" sz="2400" dirty="0"/>
              <a:t> and engagement from audiences about the climate emergency.</a:t>
            </a:r>
          </a:p>
          <a:p>
            <a:pPr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Audiences want organisations to </a:t>
            </a:r>
            <a:r>
              <a:rPr lang="en-GB" sz="2400" dirty="0">
                <a:highlight>
                  <a:srgbClr val="F3EDBB"/>
                </a:highlight>
              </a:rPr>
              <a:t>do more</a:t>
            </a:r>
            <a:r>
              <a:rPr lang="en-GB" sz="2400" dirty="0"/>
              <a:t> and have high expectations.</a:t>
            </a:r>
          </a:p>
          <a:p>
            <a:pPr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But – they are also </a:t>
            </a:r>
            <a:r>
              <a:rPr lang="en-GB" sz="2400" dirty="0">
                <a:highlight>
                  <a:srgbClr val="F3EDBB"/>
                </a:highlight>
              </a:rPr>
              <a:t>willing to play their part.</a:t>
            </a:r>
          </a:p>
        </p:txBody>
      </p:sp>
    </p:spTree>
    <p:extLst>
      <p:ext uri="{BB962C8B-B14F-4D97-AF65-F5344CB8AC3E}">
        <p14:creationId xmlns:p14="http://schemas.microsoft.com/office/powerpoint/2010/main" val="1968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subTitle" idx="1"/>
          </p:nvPr>
        </p:nvSpPr>
        <p:spPr>
          <a:xfrm>
            <a:off x="719999" y="540000"/>
            <a:ext cx="8127439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2400" dirty="0"/>
              <a:t>Audiences appreciate the </a:t>
            </a:r>
            <a:r>
              <a:rPr lang="en-GB" sz="2400" dirty="0">
                <a:highlight>
                  <a:srgbClr val="F3EDBB"/>
                </a:highlight>
              </a:rPr>
              <a:t>unique position cultural organisations hold in society</a:t>
            </a:r>
            <a:r>
              <a:rPr lang="en-GB" sz="2400" dirty="0"/>
              <a:t> – and want to see you using your power to influence</a:t>
            </a:r>
          </a:p>
        </p:txBody>
      </p:sp>
      <p:sp>
        <p:nvSpPr>
          <p:cNvPr id="338" name="Google Shape;338;p13"/>
          <p:cNvSpPr txBox="1">
            <a:spLocks noGrp="1"/>
          </p:cNvSpPr>
          <p:nvPr>
            <p:ph type="sldNum" idx="12"/>
          </p:nvPr>
        </p:nvSpPr>
        <p:spPr>
          <a:xfrm>
            <a:off x="7106771" y="4766700"/>
            <a:ext cx="1677204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/>
              <a:t>Act Green 2023  |  </a:t>
            </a: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1110A-989B-BB92-5E42-D8FE44B31D28}"/>
              </a:ext>
            </a:extLst>
          </p:cNvPr>
          <p:cNvSpPr txBox="1"/>
          <p:nvPr/>
        </p:nvSpPr>
        <p:spPr>
          <a:xfrm>
            <a:off x="719999" y="2118603"/>
            <a:ext cx="4515571" cy="176279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2000" b="0" i="1" u="none" strike="noStrike" cap="none" dirty="0">
                <a:solidFill>
                  <a:srgbClr val="639F97"/>
                </a:solidFill>
                <a:latin typeface="Montserrat"/>
                <a:ea typeface="Montserrat"/>
                <a:cs typeface="Montserrat"/>
                <a:sym typeface="Montserrat"/>
              </a:rPr>
              <a:t>“By raising awareness, shaping attitudes and inspiring action, </a:t>
            </a:r>
            <a:r>
              <a:rPr lang="en-GB" sz="2000" b="0" i="1" u="none" strike="noStrike" cap="none" dirty="0">
                <a:solidFill>
                  <a:srgbClr val="639F97"/>
                </a:solidFill>
                <a:highlight>
                  <a:srgbClr val="F3EDBB"/>
                </a:highlight>
                <a:latin typeface="Montserrat"/>
                <a:ea typeface="Montserrat"/>
                <a:cs typeface="Montserrat"/>
                <a:sym typeface="Montserrat"/>
              </a:rPr>
              <a:t>cultural organisations can drive positive change</a:t>
            </a:r>
            <a:r>
              <a:rPr lang="en-GB" sz="2000" b="0" i="1" u="none" strike="noStrike" cap="none" dirty="0">
                <a:solidFill>
                  <a:srgbClr val="639F97"/>
                </a:solidFill>
                <a:latin typeface="Montserrat"/>
                <a:ea typeface="Montserrat"/>
                <a:cs typeface="Montserrat"/>
                <a:sym typeface="Montserrat"/>
              </a:rPr>
              <a:t> towards a more sustainable future.” </a:t>
            </a:r>
            <a:endParaRPr lang="en-GB" sz="2000" b="0" i="1" u="none" strike="noStrike" cap="none" dirty="0">
              <a:solidFill>
                <a:srgbClr val="639F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A09252-465B-E579-4E17-56DC58E879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8967" y="1845064"/>
            <a:ext cx="2256406" cy="21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9382"/>
      </p:ext>
    </p:extLst>
  </p:cSld>
  <p:clrMapOvr>
    <a:masterClrMapping/>
  </p:clrMapOvr>
</p:sld>
</file>

<file path=ppt/theme/theme1.xml><?xml version="1.0" encoding="utf-8"?>
<a:theme xmlns:a="http://schemas.openxmlformats.org/drawingml/2006/main" name="Indigo Green Report">
  <a:themeElements>
    <a:clrScheme name="Simple Light">
      <a:dk1>
        <a:srgbClr val="331975"/>
      </a:dk1>
      <a:lt1>
        <a:srgbClr val="FBF8EC"/>
      </a:lt1>
      <a:dk2>
        <a:srgbClr val="331975"/>
      </a:dk2>
      <a:lt2>
        <a:srgbClr val="FCCAB6"/>
      </a:lt2>
      <a:accent1>
        <a:srgbClr val="FD625C"/>
      </a:accent1>
      <a:accent2>
        <a:srgbClr val="B0D6B4"/>
      </a:accent2>
      <a:accent3>
        <a:srgbClr val="9AD8D0"/>
      </a:accent3>
      <a:accent4>
        <a:srgbClr val="F2E37A"/>
      </a:accent4>
      <a:accent5>
        <a:srgbClr val="F3EDBB"/>
      </a:accent5>
      <a:accent6>
        <a:srgbClr val="DAEFDC"/>
      </a:accent6>
      <a:hlink>
        <a:srgbClr val="FD62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digo Green Report">
  <a:themeElements>
    <a:clrScheme name="Simple Light">
      <a:dk1>
        <a:srgbClr val="331975"/>
      </a:dk1>
      <a:lt1>
        <a:srgbClr val="FBF8EC"/>
      </a:lt1>
      <a:dk2>
        <a:srgbClr val="331975"/>
      </a:dk2>
      <a:lt2>
        <a:srgbClr val="FCCAB6"/>
      </a:lt2>
      <a:accent1>
        <a:srgbClr val="FD625C"/>
      </a:accent1>
      <a:accent2>
        <a:srgbClr val="B0D6B4"/>
      </a:accent2>
      <a:accent3>
        <a:srgbClr val="9AD8D0"/>
      </a:accent3>
      <a:accent4>
        <a:srgbClr val="F2E37A"/>
      </a:accent4>
      <a:accent5>
        <a:srgbClr val="F3EDBB"/>
      </a:accent5>
      <a:accent6>
        <a:srgbClr val="DAEFDC"/>
      </a:accent6>
      <a:hlink>
        <a:srgbClr val="FD62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B9783F16A1345B423FF307C94A636" ma:contentTypeVersion="18" ma:contentTypeDescription="Create a new document." ma:contentTypeScope="" ma:versionID="09347cf9fb3d8bfac7b1fddd80e1a8b0">
  <xsd:schema xmlns:xsd="http://www.w3.org/2001/XMLSchema" xmlns:xs="http://www.w3.org/2001/XMLSchema" xmlns:p="http://schemas.microsoft.com/office/2006/metadata/properties" xmlns:ns2="3331f0b5-065f-4d19-b2cb-a4ec05f73739" xmlns:ns3="72da8360-be32-4ce8-8a8c-b1c935396eb4" targetNamespace="http://schemas.microsoft.com/office/2006/metadata/properties" ma:root="true" ma:fieldsID="cf95dd5bd21c9cc8995218d56847bc9b" ns2:_="" ns3:_="">
    <xsd:import namespace="3331f0b5-065f-4d19-b2cb-a4ec05f73739"/>
    <xsd:import namespace="72da8360-be32-4ce8-8a8c-b1c935396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1f0b5-065f-4d19-b2cb-a4ec05f73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4bed4e-aa13-4ff6-99a1-91ce07783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a8360-be32-4ce8-8a8c-b1c935396eb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048428-bbc3-429a-b8bf-9775ca1a04b0}" ma:internalName="TaxCatchAll" ma:showField="CatchAllData" ma:web="72da8360-be32-4ce8-8a8c-b1c935396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da8360-be32-4ce8-8a8c-b1c935396eb4" xsi:nil="true"/>
    <lcf76f155ced4ddcb4097134ff3c332f xmlns="3331f0b5-065f-4d19-b2cb-a4ec05f737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6BD09F-9B29-4339-98DD-E1F22486E95A}"/>
</file>

<file path=customXml/itemProps2.xml><?xml version="1.0" encoding="utf-8"?>
<ds:datastoreItem xmlns:ds="http://schemas.openxmlformats.org/officeDocument/2006/customXml" ds:itemID="{38BCF60A-5A55-4B0B-86FA-ED0F6E04712A}"/>
</file>

<file path=customXml/itemProps3.xml><?xml version="1.0" encoding="utf-8"?>
<ds:datastoreItem xmlns:ds="http://schemas.openxmlformats.org/officeDocument/2006/customXml" ds:itemID="{F42EC9B3-C342-410A-9DA6-35458920AA00}"/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353</Words>
  <Application>Microsoft Office PowerPoint</Application>
  <PresentationFormat>On-screen Show (16:9)</PresentationFormat>
  <Paragraphs>59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Montserrat</vt:lpstr>
      <vt:lpstr>Montserrat SemiBold</vt:lpstr>
      <vt:lpstr>Arial</vt:lpstr>
      <vt:lpstr>Wingdings</vt:lpstr>
      <vt:lpstr>Indigo Green Report</vt:lpstr>
      <vt:lpstr>1_Indigo Green Report</vt:lpstr>
      <vt:lpstr>Audiences and sustainability  Act Green:  Research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Green 2023</dc:title>
  <dc:creator>Flo</dc:creator>
  <cp:lastModifiedBy>Flo</cp:lastModifiedBy>
  <cp:revision>206</cp:revision>
  <dcterms:modified xsi:type="dcterms:W3CDTF">2024-01-23T17:06:09Z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0x0101007B7B9783F16A1345B423FF307C94A636</vt:lpwstr>
  </property>
</Properties>
</file>